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71" r:id="rId3"/>
    <p:sldId id="318" r:id="rId4"/>
    <p:sldId id="341" r:id="rId5"/>
    <p:sldId id="329" r:id="rId6"/>
    <p:sldId id="330" r:id="rId7"/>
    <p:sldId id="331" r:id="rId8"/>
    <p:sldId id="332" r:id="rId9"/>
    <p:sldId id="333" r:id="rId10"/>
    <p:sldId id="335" r:id="rId11"/>
    <p:sldId id="336" r:id="rId12"/>
    <p:sldId id="337" r:id="rId13"/>
    <p:sldId id="338" r:id="rId14"/>
    <p:sldId id="339" r:id="rId15"/>
    <p:sldId id="342" r:id="rId16"/>
    <p:sldId id="343" r:id="rId17"/>
    <p:sldId id="345" r:id="rId18"/>
    <p:sldId id="361" r:id="rId19"/>
    <p:sldId id="347" r:id="rId20"/>
    <p:sldId id="348" r:id="rId21"/>
    <p:sldId id="350" r:id="rId22"/>
    <p:sldId id="351" r:id="rId23"/>
    <p:sldId id="352" r:id="rId24"/>
    <p:sldId id="353" r:id="rId25"/>
    <p:sldId id="355" r:id="rId26"/>
    <p:sldId id="356" r:id="rId27"/>
    <p:sldId id="358" r:id="rId28"/>
    <p:sldId id="359" r:id="rId29"/>
    <p:sldId id="327" r:id="rId30"/>
  </p:sldIdLst>
  <p:sldSz cx="18288000" cy="10287000"/>
  <p:notesSz cx="6858000" cy="9144000"/>
  <p:embeddedFontLst>
    <p:embeddedFont>
      <p:font typeface="Montserrat Bold" panose="020B0604020202020204" charset="-94"/>
      <p:regular r:id="rId32"/>
      <p:bold r:id="rId33"/>
    </p:embeddedFont>
    <p:embeddedFont>
      <p:font typeface="Open Sans" panose="020B0606030504020204" pitchFamily="34" charset="0"/>
      <p:regular r:id="rId34"/>
      <p:bold r:id="rId35"/>
      <p:italic r:id="rId36"/>
      <p:boldItalic r:id="rId37"/>
    </p:embeddedFont>
    <p:embeddedFont>
      <p:font typeface="Open Sans Bold" panose="020B0806030504020204" charset="0"/>
      <p:regular r:id="rId38"/>
      <p:bold r:id="rId39"/>
    </p:embeddedFont>
  </p:embeddedFontLst>
  <p:defaultTextStyle>
    <a:defPPr>
      <a:defRPr lan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9" userDrawn="1">
          <p15:clr>
            <a:srgbClr val="A4A3A4"/>
          </p15:clr>
        </p15:guide>
        <p15:guide id="2" pos="32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B3189"/>
    <a:srgbClr val="007B00"/>
    <a:srgbClr val="9A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9020" autoAdjust="0"/>
  </p:normalViewPr>
  <p:slideViewPr>
    <p:cSldViewPr snapToGrid="0">
      <p:cViewPr varScale="1">
        <p:scale>
          <a:sx n="38" d="100"/>
          <a:sy n="38" d="100"/>
        </p:scale>
        <p:origin x="1666" y="53"/>
      </p:cViewPr>
      <p:guideLst>
        <p:guide orient="horz" pos="1539"/>
        <p:guide pos="32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10DE-01EC-7741-958E-6E8AD786B468}" type="datetimeFigureOut">
              <a:rPr lang="tr-TR" smtClean="0"/>
              <a:t>26.05.2025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9E6DC-B0C2-7B45-9E4C-DCF9C8BFF112}" type="slidenum">
              <a:rPr lang="tr-TR" smtClean="0"/>
              <a:t>‹#›</a:t>
            </a:fld>
            <a:endParaRPr lang="tr-TR"/>
          </a:p>
        </p:txBody>
      </p:sp>
    </p:spTree>
    <p:extLst>
      <p:ext uri="{BB962C8B-B14F-4D97-AF65-F5344CB8AC3E}">
        <p14:creationId xmlns:p14="http://schemas.microsoft.com/office/powerpoint/2010/main" val="2301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04E9E6DC-B0C2-7B45-9E4C-DCF9C8BFF112}" type="slidenum">
              <a:rPr lang="tr-TR" smtClean="0"/>
              <a:t>1</a:t>
            </a:fld>
            <a:endParaRPr lang="tr-TR"/>
          </a:p>
        </p:txBody>
      </p:sp>
    </p:spTree>
    <p:extLst>
      <p:ext uri="{BB962C8B-B14F-4D97-AF65-F5344CB8AC3E}">
        <p14:creationId xmlns:p14="http://schemas.microsoft.com/office/powerpoint/2010/main" val="121413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Преработена EPBD (2021): Еволюция на политиката и последици за стандартите за проектиране</a:t>
            </a:r>
            <a:endParaRPr xmlns:a="http://schemas.openxmlformats.org/drawingml/2006/main" lang="en-US" dirty="0"/>
          </a:p>
          <a:p>
            <a:pPr xmlns:a="http://schemas.openxmlformats.org/drawingml/2006/main">
              <a:buNone/>
            </a:pPr>
            <a:r xmlns:a="http://schemas.openxmlformats.org/drawingml/2006/main">
              <a:rPr lang="bg" dirty="0"/>
              <a:t>Слайдът, озаглавен </a:t>
            </a:r>
            <a:r xmlns:a="http://schemas.openxmlformats.org/drawingml/2006/main">
              <a:rPr lang="bg" b="1" dirty="0"/>
              <a:t>„EPBD Recast (2021)“ ( Преработена EPBD (2021)) </a:t>
            </a:r>
            <a:r xmlns:a="http://schemas.openxmlformats.org/drawingml/2006/main">
              <a:rPr lang="bg" dirty="0"/>
              <a:t>, обобщава основна промяна в европейската строителна политика съгласно преработената Директива за енергийните характеристики на сградите (EPBD). Като част от Ръководството за обучителната програма </a:t>
            </a:r>
            <a:r xmlns:a="http://schemas.openxmlformats.org/drawingml/2006/main">
              <a:rPr lang="bg" i="1" dirty="0"/>
              <a:t>Step2CleanPlan </a:t>
            </a:r>
            <a:r xmlns:a="http://schemas.openxmlformats.org/drawingml/2006/main">
              <a:rPr lang="bg" dirty="0"/>
              <a:t>(Дейност 1.3, Подмодул 202B), тази тема е разгледана в пряка връзка с това как доброволните стандарти за ефективност – като пасивната къща – взаимодействат със задължителните рамки за съответствие на ниво ЕС. Преработената EPBD от 2021 г. бележи фундаментален преход в начина, по който се определя, оценява и подкрепя ефективността на сградите в държавите членки.</a:t>
            </a:r>
          </a:p>
          <a:p>
            <a:pPr xmlns:a="http://schemas.openxmlformats.org/drawingml/2006/main">
              <a:buNone/>
            </a:pPr>
            <a:r xmlns:a="http://schemas.openxmlformats.org/drawingml/2006/main">
              <a:rPr lang="bg" b="1" dirty="0"/>
              <a:t>1. ZEB като нов стандарт – промяна в политиката</a:t>
            </a:r>
          </a:p>
          <a:p>
            <a:pPr xmlns:a="http://schemas.openxmlformats.org/drawingml/2006/main">
              <a:buNone/>
            </a:pPr>
            <a:r xmlns:a="http://schemas.openxmlformats.org/drawingml/2006/main">
              <a:rPr lang="bg" dirty="0"/>
              <a:t>Една от най-значимите промени, въведени в преработената Директива за енергийните характеристики на сградите (EPBD) от 2021 г., е позиционирането на </a:t>
            </a:r>
            <a:r xmlns:a="http://schemas.openxmlformats.org/drawingml/2006/main">
              <a:rPr lang="bg" b="1" dirty="0"/>
              <a:t>сградите с нулеви емисии (ZEB) </a:t>
            </a:r>
            <a:r xmlns:a="http://schemas.openxmlformats.org/drawingml/2006/main">
              <a:rPr lang="bg" dirty="0"/>
              <a:t>като нов стандартен бенчмарк за ефективност за всички нови строежи до 2030 г., а за сградите с публична собственост дори по-рано. Това замества по-старата </a:t>
            </a:r>
            <a:r xmlns:a="http://schemas.openxmlformats.org/drawingml/2006/main">
              <a:rPr lang="bg" dirty="0"/>
              <a:t>концепция за сгради с почти нулево потребление на енергия ( </a:t>
            </a:r>
            <a:r xmlns:a="http://schemas.openxmlformats.org/drawingml/2006/main">
              <a:rPr lang="bg" dirty="0" err="1"/>
              <a:t>nZEB ) и издига </a:t>
            </a:r>
            <a:r xmlns:a="http://schemas.openxmlformats.org/drawingml/2006/main">
              <a:rPr lang="bg" b="1" dirty="0"/>
              <a:t>климатичната неутралност </a:t>
            </a:r>
            <a:r xmlns:a="http://schemas.openxmlformats.org/drawingml/2006/main">
              <a:rPr lang="bg" dirty="0"/>
              <a:t>в основата на проектирането на сгради. Докато </a:t>
            </a:r>
            <a:r xmlns:a="http://schemas.openxmlformats.org/drawingml/2006/main">
              <a:rPr lang="bg" dirty="0" err="1"/>
              <a:t>nZEB </a:t>
            </a:r>
            <a:r xmlns:a="http://schemas.openxmlformats.org/drawingml/2006/main">
              <a:rPr lang="bg" dirty="0"/>
              <a:t>се фокусира върху намаляване на потреблението на първична енергия, ZEB разширява това, като изисква </a:t>
            </a:r>
            <a:r xmlns:a="http://schemas.openxmlformats.org/drawingml/2006/main">
              <a:rPr lang="bg" b="1" dirty="0"/>
              <a:t>оперативните емисии на парникови газове (ПГ) да достигнат нетна нула годишно </a:t>
            </a:r>
            <a:r xmlns:a="http://schemas.openxmlformats.org/drawingml/2006/main">
              <a:rPr lang="bg" dirty="0"/>
              <a:t>. Това налага холистичен подход, който включва както енергийна ефективност, така и декарбонизация на енергийните доставки.</a:t>
            </a:r>
          </a:p>
          <a:p>
            <a:pPr xmlns:a="http://schemas.openxmlformats.org/drawingml/2006/main">
              <a:buNone/>
            </a:pPr>
            <a:r xmlns:a="http://schemas.openxmlformats.org/drawingml/2006/main">
              <a:rPr lang="bg" b="1" dirty="0"/>
              <a:t>2. Оперативни парникови газове като централен показател</a:t>
            </a:r>
          </a:p>
          <a:p>
            <a:pPr xmlns:a="http://schemas.openxmlformats.org/drawingml/2006/main">
              <a:buNone/>
            </a:pPr>
            <a:r xmlns:a="http://schemas.openxmlformats.org/drawingml/2006/main">
              <a:rPr lang="bg" dirty="0"/>
              <a:t>Преработеният текст въвежда </a:t>
            </a:r>
            <a:r xmlns:a="http://schemas.openxmlformats.org/drawingml/2006/main">
              <a:rPr lang="bg" b="1" dirty="0" err="1"/>
              <a:t>kgCO₂eq </a:t>
            </a:r>
            <a:r xmlns:a="http://schemas.openxmlformats.org/drawingml/2006/main">
              <a:rPr lang="bg" b="1" dirty="0"/>
              <a:t>/m²/година </a:t>
            </a:r>
            <a:r xmlns:a="http://schemas.openxmlformats.org/drawingml/2006/main">
              <a:rPr lang="bg" dirty="0"/>
              <a:t>като централен показател за оценка на ефективността на сградите, като се излиза от рамките на простото потребление на енергия (kWh/m²), за да се вземе предвид действителното въздействие върху въглеродните емисии. Това съгласува проектирането на сгради по-директно с политиката за климата, което позволява ясни цели за емисиите по тип сграда и климатична зона. За разлика от пасивната къща, която дава приоритет на потреблението на енергия и комфорта чрез проектиране, ZEB съгласно EPBD изисква количествено измерими, докладваеми резултати за парниковите газове. Тази промяна в показателите предизвиква специалистите да интегрират </a:t>
            </a:r>
            <a:r xmlns:a="http://schemas.openxmlformats.org/drawingml/2006/main">
              <a:rPr lang="bg" b="1" dirty="0"/>
              <a:t>изчисленията на емисиите в инструменти като PHPP </a:t>
            </a:r>
            <a:r xmlns:a="http://schemas.openxmlformats.org/drawingml/2006/main">
              <a:rPr lang="bg" dirty="0"/>
              <a:t>или да използват паралелни инструменти за демонстриране на съответствие.</a:t>
            </a:r>
          </a:p>
          <a:p>
            <a:pPr xmlns:a="http://schemas.openxmlformats.org/drawingml/2006/main">
              <a:buNone/>
            </a:pPr>
            <a:r xmlns:a="http://schemas.openxmlformats.org/drawingml/2006/main">
              <a:rPr lang="bg" b="1" dirty="0"/>
              <a:t>3. Дигитални инструменти: от политика към практика</a:t>
            </a:r>
          </a:p>
          <a:p>
            <a:pPr xmlns:a="http://schemas.openxmlformats.org/drawingml/2006/main">
              <a:buNone/>
            </a:pPr>
            <a:r xmlns:a="http://schemas.openxmlformats.org/drawingml/2006/main">
              <a:rPr lang="bg" dirty="0"/>
              <a:t>В подкрепа на прилагането, преработената EPBD въвежда няколко цифрови инструмента, които позволяват както спазване на изискванията, така и мониторинг на жизнения цикъл:</a:t>
            </a:r>
          </a:p>
          <a:p>
            <a:pPr xmlns:a="http://schemas.openxmlformats.org/drawingml/2006/main">
              <a:buFont typeface="Arial" panose="020B0604020202020204" pitchFamily="34" charset="0"/>
              <a:buChar char="•"/>
            </a:pPr>
            <a:r xmlns:a="http://schemas.openxmlformats.org/drawingml/2006/main">
              <a:rPr lang="bg" b="1" dirty="0"/>
              <a:t>Паспорти за обновяване </a:t>
            </a:r>
            <a:r xmlns:a="http://schemas.openxmlformats.org/drawingml/2006/main">
              <a:rPr lang="bg" dirty="0"/>
              <a:t>: Пътни карти за поетапни подобрения на сградите, които помагат на собствениците да планират дълбоки енергийни обновявания с течение на времето.</a:t>
            </a:r>
          </a:p>
          <a:p>
            <a:pPr xmlns:a="http://schemas.openxmlformats.org/drawingml/2006/main">
              <a:buFont typeface="Arial" panose="020B0604020202020204" pitchFamily="34" charset="0"/>
              <a:buChar char="•"/>
            </a:pPr>
            <a:r xmlns:a="http://schemas.openxmlformats.org/drawingml/2006/main">
              <a:rPr lang="bg" b="1" dirty="0"/>
              <a:t>Индикатор за интелигентна готовност (SRI) </a:t>
            </a:r>
            <a:r xmlns:a="http://schemas.openxmlformats.org/drawingml/2006/main">
              <a:rPr lang="bg" dirty="0"/>
              <a:t>: Инструмент, който оценява капацитета на сградата да взаимодейства с енергийната мрежа и да отговаря на нуждите на обитателите.</a:t>
            </a:r>
          </a:p>
          <a:p>
            <a:pPr xmlns:a="http://schemas.openxmlformats.org/drawingml/2006/main">
              <a:buFont typeface="Arial" panose="020B0604020202020204" pitchFamily="34" charset="0"/>
              <a:buChar char="•"/>
            </a:pPr>
            <a:r xmlns:a="http://schemas.openxmlformats.org/drawingml/2006/main">
              <a:rPr lang="bg" b="1" dirty="0"/>
              <a:t>Цифрови дневници на сградите </a:t>
            </a:r>
            <a:r xmlns:a="http://schemas.openxmlformats.org/drawingml/2006/main">
              <a:rPr lang="bg" dirty="0"/>
              <a:t>: Централизирани записи, които съхраняват данни за енергия, емисии и ремонти през целия живот на сградата.</a:t>
            </a:r>
          </a:p>
          <a:p>
            <a:r xmlns:a="http://schemas.openxmlformats.org/drawingml/2006/main">
              <a:rPr lang="bg" dirty="0"/>
              <a:t>Заедно тези инструменти отразяват преминаването към </a:t>
            </a:r>
            <a:r xmlns:a="http://schemas.openxmlformats.org/drawingml/2006/main">
              <a:rPr lang="bg" b="1" dirty="0"/>
              <a:t>регулиране, основано на данни и резултати </a:t>
            </a:r>
            <a:r xmlns:a="http://schemas.openxmlformats.org/drawingml/2006/main">
              <a:rPr lang="bg" dirty="0"/>
              <a:t>. Те са особено подходящи за професионалисти, използващи доброволни стандарти като пасивната къща, които предлагат висока точност на прогнозиране, но сега трябва да бъдат допълнени с документация за емисиите, за да отговарят на критериите на ZEB.</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10</a:t>
            </a:fld>
            <a:endParaRPr lang="tr-TR"/>
          </a:p>
        </p:txBody>
      </p:sp>
    </p:spTree>
    <p:extLst>
      <p:ext uri="{BB962C8B-B14F-4D97-AF65-F5344CB8AC3E}">
        <p14:creationId xmlns:p14="http://schemas.microsoft.com/office/powerpoint/2010/main" val="371159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Актуализация на EPBD 2024: Прилагане на MEPS, публични мандати и подобрени насоки за проектиране</a:t>
            </a:r>
            <a:endParaRPr xmlns:a="http://schemas.openxmlformats.org/drawingml/2006/main" lang="tr-TR" b="1" dirty="0"/>
          </a:p>
          <a:p>
            <a:pPr xmlns:a="http://schemas.openxmlformats.org/drawingml/2006/main">
              <a:buNone/>
            </a:pPr>
            <a:r xmlns:a="http://schemas.openxmlformats.org/drawingml/2006/main">
              <a:rPr lang="bg" dirty="0"/>
              <a:t>Преразглеждането от 2024 г. на Директивата за енергийните характеристики на сградите (EPBD) въвежда значителни промени, които са пряко свързани със специалистите, работещи с високоефективни методи за проектиране, включително пасивни къщи. Тази актуализация укрепва регулаторната рамка на ЕС в три ключови области: прилагане на минималните стандарти за енергийни характеристики (MEPS), разширяване на задълженията на публичния сектор и въвеждане на по-ясни насоки за проектиране за постигане на статус на сграда с нулеви емисии (ZEB).</a:t>
            </a:r>
          </a:p>
          <a:p>
            <a:pPr xmlns:a="http://schemas.openxmlformats.org/drawingml/2006/main">
              <a:buNone/>
            </a:pPr>
            <a:r xmlns:a="http://schemas.openxmlformats.org/drawingml/2006/main">
              <a:rPr lang="bg" b="1" dirty="0"/>
              <a:t>1. Прилагане на MEPS – от цели към изисквания </a:t>
            </a:r>
            <a:br xmlns:a="http://schemas.openxmlformats.org/drawingml/2006/main">
              <a:rPr lang="en-US" dirty="0"/>
            </a:br>
            <a:r xmlns:a="http://schemas.openxmlformats.org/drawingml/2006/main">
              <a:rPr lang="bg" dirty="0"/>
              <a:t>Преди това много прагове за енергийна ефективност служеха като амбициозни или индикативни цели. Актуализацията от 2024 г. променя това. MEPS вече ще бъде приложим във всички държави членки, което означава, че най-лошо представящите се сгради – обикновено най-ниско представящите се 15% от сградния фонд – трябва да бъдат реновирани в рамките на определени срокове. Това придава реална тежест на задълженията за обновяване, особено в жилищния и обществения сектор. За специалистите по пасивни къщи това означава повишено търсене на стратегии за дълбоко обновяване като </a:t>
            </a:r>
            <a:r xmlns:a="http://schemas.openxmlformats.org/drawingml/2006/main">
              <a:rPr lang="bg" dirty="0" err="1"/>
              <a:t>EnerPHit </a:t>
            </a:r>
            <a:r xmlns:a="http://schemas.openxmlformats.org/drawingml/2006/main">
              <a:rPr lang="bg" dirty="0"/>
              <a:t>, които могат да помогнат за постигане или надвишаване на изискванията на MEPS с предвидимост и гаранция за ефективност.</a:t>
            </a:r>
          </a:p>
          <a:p>
            <a:pPr xmlns:a="http://schemas.openxmlformats.org/drawingml/2006/main">
              <a:buNone/>
            </a:pPr>
            <a:r xmlns:a="http://schemas.openxmlformats.org/drawingml/2006/main">
              <a:rPr lang="bg" b="1" dirty="0"/>
              <a:t>2. Публични задължения – даване на пример. </a:t>
            </a:r>
            <a:br xmlns:a="http://schemas.openxmlformats.org/drawingml/2006/main">
              <a:rPr lang="en-US" dirty="0"/>
            </a:br>
            <a:r xmlns:a="http://schemas.openxmlformats.org/drawingml/2006/main">
              <a:rPr lang="bg" dirty="0"/>
              <a:t>Очаква се публичният сектор да играе водеща роля в постигането на климатичните цели. EPBD 2024 изисква всички нови обществени сгради да отговарят на критериите ZEB, считано от 2028 г., с по-строги срокове за публично притежавани или заети сгради. Това прави принципите на пасивните сгради все по-актуални, особено след като общините търсят доказани, рентабилни подходи към енергийните и комфортни характеристики. Казуси от реалния свят – като училища във Франкфурт или социални жилища в Брюксел – демонстрират как публичните проекти могат успешно да внедрят пасивните сгради и едновременно с това да отговарят на директивите на ЕС.</a:t>
            </a:r>
          </a:p>
          <a:p>
            <a:pPr xmlns:a="http://schemas.openxmlformats.org/drawingml/2006/main">
              <a:buNone/>
            </a:pPr>
            <a:r xmlns:a="http://schemas.openxmlformats.org/drawingml/2006/main">
              <a:rPr lang="bg" b="1" dirty="0"/>
              <a:t>3. Подобрени насоки за проектиране – съгласуване на практиката с политиката </a:t>
            </a:r>
            <a:br xmlns:a="http://schemas.openxmlformats.org/drawingml/2006/main">
              <a:rPr lang="en-US" dirty="0"/>
            </a:br>
            <a:r xmlns:a="http://schemas.openxmlformats.org/drawingml/2006/main">
              <a:rPr lang="bg" dirty="0"/>
              <a:t>. В подкрепа на съответствието, актуализираната EPBD предлага разширени насоки за проектиране и въвежда хармонизирани показатели – като например интензивност на експлоатационните емисии на парникови газове ( </a:t>
            </a:r>
            <a:r xmlns:a="http://schemas.openxmlformats.org/drawingml/2006/main">
              <a:rPr lang="bg" dirty="0" err="1"/>
              <a:t>kgCO₂eq </a:t>
            </a:r>
            <a:r xmlns:a="http://schemas.openxmlformats.org/drawingml/2006/main">
              <a:rPr lang="bg" dirty="0"/>
              <a:t>/m²/година), топлинни характеристики и критерии за интелигентна готовност. Те са тясно свързани с Пакета за планиране на пасивни къщи (PHPP), въпреки че пасивните къщи все още използват показатели, базирани на търсенето (kWh/m²). В резултат на това, практикуващите специалисти може да се нуждаят от допълване на резултатите от PHPP с калкулатори за емисии или инструменти за въглеродни емисии през целия жизнен цикъл, особено за целите на финансирането или отчитането.</a:t>
            </a:r>
          </a:p>
          <a:p>
            <a:r xmlns:a="http://schemas.openxmlformats.org/drawingml/2006/main">
              <a:rPr lang="bg" dirty="0"/>
              <a:t>Накратко, EPBD от 2024 г. засилва ролята на енергийните характеристики в действията по отношение на климата, с приложими правила, а не с незадължителни стимули. За проектантите и инженерите това създава едновременно предизвикателство и възможност: да се строят сгради, които не само отговарят на изискванията на хартия, но и наистина имат ниско въздействие върху околната среда в действителност. Пасивната къща предоставя един ясен и проверим метод за посрещане – и често надминаване – на тези очаквания, което я прави изключително актуална в контекста на променящата се политика.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11</a:t>
            </a:fld>
            <a:endParaRPr lang="tr-TR"/>
          </a:p>
        </p:txBody>
      </p:sp>
    </p:spTree>
    <p:extLst>
      <p:ext uri="{BB962C8B-B14F-4D97-AF65-F5344CB8AC3E}">
        <p14:creationId xmlns:p14="http://schemas.microsoft.com/office/powerpoint/2010/main" val="820837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Слайдът, озаглавен </a:t>
            </a:r>
            <a:r xmlns:a="http://schemas.openxmlformats.org/drawingml/2006/main">
              <a:rPr lang="bg" b="1" dirty="0"/>
              <a:t>„Таксономия на ЕС и зелено финансиране“, </a:t>
            </a:r>
            <a:r xmlns:a="http://schemas.openxmlformats.org/drawingml/2006/main">
              <a:rPr lang="bg" dirty="0"/>
              <a:t>подчертава как рамката на Европейския съюз за финансиране на устойчиво развитие променя начина, по който сградите се оценяват, проектират и финансират. Тази рамка е особено важна за професионалисти, работещи на пресечната точка между енергийната ефективност и устойчивите инвестиции, като например тези, които се занимават с принципите на пасивните къщи и целите за сгради с нулеви емисии (ZEB).</a:t>
            </a:r>
          </a:p>
          <a:p>
            <a:pPr xmlns:a="http://schemas.openxmlformats.org/drawingml/2006/main">
              <a:buNone/>
            </a:pPr>
            <a:r xmlns:a="http://schemas.openxmlformats.org/drawingml/2006/main">
              <a:rPr lang="bg" dirty="0"/>
              <a:t>В основата на този слайд е изискването </a:t>
            </a:r>
            <a:r xmlns:a="http://schemas.openxmlformats.org/drawingml/2006/main">
              <a:rPr lang="bg" b="1" dirty="0"/>
              <a:t>първичното енергийно потребление (PED) да бъде поне с 10% под националния праг </a:t>
            </a:r>
            <a:r xmlns:a="http://schemas.openxmlformats.org/drawingml/2006/main">
              <a:rPr lang="bg" b="1" dirty="0" err="1"/>
              <a:t>за nZEB </a:t>
            </a:r>
            <a:r xmlns:a="http://schemas.openxmlformats.org/drawingml/2006/main">
              <a:rPr lang="bg" b="1" dirty="0"/>
              <a:t>(сгради с почти нулево потребление на енергия) </a:t>
            </a:r>
            <a:r xmlns:a="http://schemas.openxmlformats.org/drawingml/2006/main">
              <a:rPr lang="bg" dirty="0"/>
              <a:t>. Това е в съответствие със строгите критерии на таксономията на ЕС за това какво се квалифицира като „зелена“ или екологично устойчива инвестиция. Казано по-просто, сградите трябва да надхвърлят основното съответствие – да постигнат нива на ефективност, които значително надвишават националните стандарти за енергийна ефективност, за да бъдат признати за екологично устойчиви съгласно правилата на ЕС за финансиране. Това поставя по-висока летва за разработчиците на проекти, архитектите и финансовите институции, търсещи зелени заеми или облигации.</a:t>
            </a:r>
          </a:p>
          <a:p>
            <a:pPr xmlns:a="http://schemas.openxmlformats.org/drawingml/2006/main">
              <a:buNone/>
            </a:pPr>
            <a:r xmlns:a="http://schemas.openxmlformats.org/drawingml/2006/main">
              <a:rPr lang="bg" dirty="0"/>
              <a:t>Освен това, </a:t>
            </a:r>
            <a:r xmlns:a="http://schemas.openxmlformats.org/drawingml/2006/main">
              <a:rPr lang="bg" b="1" dirty="0"/>
              <a:t>отчитането на емисиите през целия жизнен цикъл вече е задължително </a:t>
            </a:r>
            <a:r xmlns:a="http://schemas.openxmlformats.org/drawingml/2006/main">
              <a:rPr lang="bg" dirty="0"/>
              <a:t>за сградите, които се стремят да се класират по таксономията на ЕС. Това означава, че заинтересованите страни трябва да отчитат не само оперативното потребление на енергия (както е отразено в стандарти като „Пасивна къща“ и моделиране на PHPP), но и </a:t>
            </a:r>
            <a:r xmlns:a="http://schemas.openxmlformats.org/drawingml/2006/main">
              <a:rPr lang="bg" b="1" dirty="0"/>
              <a:t>въплътения въглерод </a:t>
            </a:r>
            <a:r xmlns:a="http://schemas.openxmlformats.org/drawingml/2006/main">
              <a:rPr lang="bg" dirty="0"/>
              <a:t>– емисиите, свързани с материалите, строителството и процесите в края на жизнения цикъл. Сградите „Пасивна къща“, известни със своята ултраниска оперативна енергия, са в добра позиция да отговорят на оперативната страна на уравнението. За да отговорят обаче на финансовите изисквания, съобразени с таксономията, екипите трябва също да извършват </a:t>
            </a:r>
            <a:r xmlns:a="http://schemas.openxmlformats.org/drawingml/2006/main">
              <a:rPr lang="bg" b="1" dirty="0"/>
              <a:t>оценки на въглеродните емисии през целия жизнен цикъл, </a:t>
            </a:r>
            <a:r xmlns:a="http://schemas.openxmlformats.org/drawingml/2006/main">
              <a:rPr lang="bg" dirty="0"/>
              <a:t>използвайки инструменти като One Click LCA или Level(s), рамката на ЕС за показатели за устойчивост.</a:t>
            </a:r>
          </a:p>
          <a:p>
            <a:pPr xmlns:a="http://schemas.openxmlformats.org/drawingml/2006/main">
              <a:buNone/>
            </a:pPr>
            <a:r xmlns:a="http://schemas.openxmlformats.org/drawingml/2006/main">
              <a:rPr lang="bg" dirty="0"/>
              <a:t>Третият ключов момент – </a:t>
            </a:r>
            <a:r xmlns:a="http://schemas.openxmlformats.org/drawingml/2006/main">
              <a:rPr lang="bg" b="1" dirty="0"/>
              <a:t>„Подкрепя инвестиции, устойчиви на изменението на климата“ </a:t>
            </a:r>
            <a:r xmlns:a="http://schemas.openxmlformats.org/drawingml/2006/main">
              <a:rPr lang="bg" dirty="0"/>
              <a:t>– сигнализира за ролята на тази таксономия в насочването на капитал към сгради, които са устойчиви, нисковъглеродни и устойчиви на промени в бъдещето. Проектите, които отговарят на тези прагове, е по-вероятно да получат достъп до </a:t>
            </a:r>
            <a:r xmlns:a="http://schemas.openxmlformats.org/drawingml/2006/main">
              <a:rPr lang="bg" b="1" dirty="0"/>
              <a:t>механизми за зелено финансиране </a:t>
            </a:r>
            <a:r xmlns:a="http://schemas.openxmlformats.org/drawingml/2006/main">
              <a:rPr lang="bg" dirty="0"/>
              <a:t>, като например заеми, обвързани с устойчивост, инвестиционни пакети ESG (екологични, социални, управленски) и фондове на ЕС за възстановяване. Това създава силен стимул за разработчиците да възприемат не само високоефективни инструменти за проектиране като PHPP, но и надеждни методи за проследяване и проверка на емисиите.</a:t>
            </a:r>
          </a:p>
          <a:p>
            <a:r xmlns:a="http://schemas.openxmlformats.org/drawingml/2006/main">
              <a:rPr lang="bg" dirty="0"/>
              <a:t>В обобщение, този слайд илюстрира нарастващото сближаване между проектните характеристики (като тези, постигнати чрез пасивната къща) и финансовата допустимост. За практикуващите специалисти разбирането на тези критерии за ефективност, свързани с финансирането, става все по-важно – не само за да проектират по-добри сгради, но и за да гарантират, че те са банково приемливи и финансируеми в климатично съобразена икономика. Този подход насърчава застроена среда, която е едновременно енергийно ефективна и икономически съобразена с целите на Европа за въглероден неутралитет.</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12</a:t>
            </a:fld>
            <a:endParaRPr lang="tr-TR"/>
          </a:p>
        </p:txBody>
      </p:sp>
    </p:spTree>
    <p:extLst>
      <p:ext uri="{BB962C8B-B14F-4D97-AF65-F5344CB8AC3E}">
        <p14:creationId xmlns:p14="http://schemas.microsoft.com/office/powerpoint/2010/main" val="268812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„Стратегията за вълна на обновяване“ представлява крайъгълен камък от плана на Европейския съюз за постигане на целите му за климатична неутралност, като същевременно се насърчава икономическото възстановяване, социалното благосъстояние и енергийната сигурност. Централно място в тази инициатива заема амбицията за обновяване на 35 милиона сгради до 2030 г. – едно от най-значимите усилия за трансформация в историята на ЕС.</a:t>
            </a:r>
          </a:p>
          <a:p>
            <a:pPr xmlns:a="http://schemas.openxmlformats.org/drawingml/2006/main">
              <a:buNone/>
            </a:pPr>
            <a:r xmlns:a="http://schemas.openxmlformats.org/drawingml/2006/main">
              <a:rPr lang="bg" dirty="0"/>
              <a:t>Тази стратегия е в пряко съответствие със Зелената сделка на ЕС и актуализираната Директива за енергийните характеристики на сградите (EPBD), като се фокусира върху декарбонизацията на сградния фонд, който понастоящем представлява приблизително 40% от потреблението на енергия в ЕС и 36% от емисиите на CO₂. Вълната на обновяване дава приоритет на </a:t>
            </a:r>
            <a:r xmlns:a="http://schemas.openxmlformats.org/drawingml/2006/main">
              <a:rPr lang="bg" b="1" dirty="0"/>
              <a:t>мащаба и качеството </a:t>
            </a:r>
            <a:r xmlns:a="http://schemas.openxmlformats.org/drawingml/2006/main">
              <a:rPr lang="bg" dirty="0"/>
              <a:t>като два стълба на успеха: не само броят на обновяванията трябва да е огромен, но и дълбочината и подобренията в енергийната ефективност трябва да бъдат значителни.</a:t>
            </a:r>
          </a:p>
          <a:p>
            <a:pPr xmlns:a="http://schemas.openxmlformats.org/drawingml/2006/main">
              <a:buNone/>
            </a:pPr>
            <a:r xmlns:a="http://schemas.openxmlformats.org/drawingml/2006/main">
              <a:rPr lang="bg" dirty="0"/>
              <a:t>Ключовите целеви сектори включват </a:t>
            </a:r>
            <a:r xmlns:a="http://schemas.openxmlformats.org/drawingml/2006/main">
              <a:rPr lang="bg" b="1" dirty="0"/>
              <a:t>училища, жилища и болници </a:t>
            </a:r>
            <a:r xmlns:a="http://schemas.openxmlformats.org/drawingml/2006/main">
              <a:rPr lang="bg" dirty="0"/>
              <a:t>— сгради с висока заетост и критични социални функции. Чрез подобряване на енергийната ефективност и вътрешния комфорт в тези условия, ЕС се стреми да се справи с енергийната бедност, да подобри здравните резултати и да създаде по-устойчива обществена инфраструктура.</a:t>
            </a:r>
          </a:p>
          <a:p>
            <a:pPr xmlns:a="http://schemas.openxmlformats.org/drawingml/2006/main">
              <a:buNone/>
            </a:pPr>
            <a:r xmlns:a="http://schemas.openxmlformats.org/drawingml/2006/main">
              <a:rPr lang="bg" dirty="0"/>
              <a:t>Стратегията набляга на </a:t>
            </a:r>
            <a:r xmlns:a="http://schemas.openxmlformats.org/drawingml/2006/main">
              <a:rPr lang="bg" b="1" dirty="0"/>
              <a:t>дълбокото обновяване </a:t>
            </a:r>
            <a:r xmlns:a="http://schemas.openxmlformats.org/drawingml/2006/main">
              <a:rPr lang="bg" dirty="0"/>
              <a:t>– което означава подобрения, които довеждат сградите до почти нулеви или нулеви нива на емисии, а не само повърхностни подобрения. Това е в пряко съответствие с принципите на проектиране на пасивни къщи, които се фокусират върху </a:t>
            </a:r>
            <a:r xmlns:a="http://schemas.openxmlformats.org/drawingml/2006/main">
              <a:rPr lang="bg" i="1" dirty="0"/>
              <a:t>ефективността от страна на търсенето </a:t>
            </a:r>
            <a:r xmlns:a="http://schemas.openxmlformats.org/drawingml/2006/main">
              <a:rPr lang="bg" dirty="0"/>
              <a:t>чрез превъзходна изолация, херметичност и вентилация, преди да се разчита на производство на възобновяема енергия. Стандартът </a:t>
            </a:r>
            <a:r xmlns:a="http://schemas.openxmlformats.org/drawingml/2006/main">
              <a:rPr lang="bg" dirty="0" err="1"/>
              <a:t>EnerPHit </a:t>
            </a:r>
            <a:r xmlns:a="http://schemas.openxmlformats.org/drawingml/2006/main">
              <a:rPr lang="bg" dirty="0"/>
              <a:t>, например, вече се използва широко при обновяването на училища и социални жилища до високи нива на енергийна ефективност, подкрепяйки както дълбочината, така и възпроизводимостта, изисквани от Реновационната вълна.</a:t>
            </a:r>
          </a:p>
          <a:p>
            <a:pPr xmlns:a="http://schemas.openxmlformats.org/drawingml/2006/main">
              <a:buNone/>
            </a:pPr>
            <a:r xmlns:a="http://schemas.openxmlformats.org/drawingml/2006/main">
              <a:rPr lang="bg" dirty="0"/>
              <a:t>Инструменти като </a:t>
            </a:r>
            <a:r xmlns:a="http://schemas.openxmlformats.org/drawingml/2006/main">
              <a:rPr lang="bg" b="1" dirty="0"/>
              <a:t>Пакета за планиране на пасивни къщи (PHPP) </a:t>
            </a:r>
            <a:r xmlns:a="http://schemas.openxmlformats.org/drawingml/2006/main">
              <a:rPr lang="bg" dirty="0"/>
              <a:t>стават от решаващо значение в този контекст. За разлика от типичния EPC софтуер, PHPP предоставя високоточни симулации и прогнози за реалното търсене на енергия, което позволява на строителните специалисти да моделират и проверяват очакваните ползи от стратегиите за обновяване – особено в разнообразни климатични условия или ограничени типологии.</a:t>
            </a:r>
          </a:p>
          <a:p>
            <a:pPr xmlns:a="http://schemas.openxmlformats.org/drawingml/2006/main">
              <a:buNone/>
            </a:pPr>
            <a:r xmlns:a="http://schemas.openxmlformats.org/drawingml/2006/main">
              <a:rPr lang="bg" dirty="0"/>
              <a:t>Освен това, „Вълната на обновяване“ допълва по-широки инициативи на ЕС за устойчивост, като например рамките на </a:t>
            </a:r>
            <a:r xmlns:a="http://schemas.openxmlformats.org/drawingml/2006/main">
              <a:rPr lang="bg" b="1" dirty="0"/>
              <a:t>ЕС за таксономия </a:t>
            </a:r>
            <a:r xmlns:a="http://schemas.openxmlformats.org/drawingml/2006/main">
              <a:rPr lang="bg" dirty="0"/>
              <a:t>и </a:t>
            </a:r>
            <a:r xmlns:a="http://schemas.openxmlformats.org/drawingml/2006/main">
              <a:rPr lang="bg" b="1" dirty="0"/>
              <a:t>зелено финансиране </a:t>
            </a:r>
            <a:r xmlns:a="http://schemas.openxmlformats.org/drawingml/2006/main">
              <a:rPr lang="bg" dirty="0"/>
              <a:t>, които свързват проектите за обновяване на сгради с критериите за инвестиции, устойчиви на изменението на климата. Проектите, съобразени със стратегията, често могат да получат финансиране по програми като Механизма за възстановяване и устойчивост (RRF) или национални „обслужвания на едно гише“ за обновяване.</a:t>
            </a:r>
          </a:p>
          <a:p>
            <a:r xmlns:a="http://schemas.openxmlformats.org/drawingml/2006/main">
              <a:rPr lang="bg" dirty="0"/>
              <a:t>В крайна сметка, стратегията „Вълна на обновяване“ е нещо повече от сгради – тя е за трансформиране на застроената среда, за да бъде по-здравословна, по-интелигентна и по-устойчива за бъдещите поколения. За професионалистите в областта на енергийната ефективност, архитектурата и градското планиране, тя предоставя солидна политическа основа и ясна структура за стимулиране на прилагането на методологиите за пасивни сгради в голям мащаб.</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13</a:t>
            </a:fld>
            <a:endParaRPr lang="tr-TR"/>
          </a:p>
        </p:txBody>
      </p:sp>
    </p:spTree>
    <p:extLst>
      <p:ext uri="{BB962C8B-B14F-4D97-AF65-F5344CB8AC3E}">
        <p14:creationId xmlns:p14="http://schemas.microsoft.com/office/powerpoint/2010/main" val="354568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err="1"/>
              <a:t>Измерване на </a:t>
            </a:r>
            <a:r xmlns:a="http://schemas.openxmlformats.org/drawingml/2006/main">
              <a:rPr lang="bg" b="1" dirty="0"/>
              <a:t>реалната </a:t>
            </a:r>
            <a:r xmlns:a="http://schemas.openxmlformats.org/drawingml/2006/main">
              <a:rPr lang="bg" b="1" dirty="0" err="1"/>
              <a:t>производителност</a:t>
            </a:r>
            <a:endParaRPr xmlns:a="http://schemas.openxmlformats.org/drawingml/2006/main" lang="tr-TR" b="1" dirty="0"/>
          </a:p>
          <a:p>
            <a:pPr xmlns:a="http://schemas.openxmlformats.org/drawingml/2006/main">
              <a:buNone/>
            </a:pPr>
            <a:r xmlns:a="http://schemas.openxmlformats.org/drawingml/2006/main">
              <a:rPr lang="bg" dirty="0"/>
              <a:t>В контекста на устойчивото проектиране на сгради и енергийната ефективност, особено при прилагане на принципите на пасивните къщи, способността за </a:t>
            </a:r>
            <a:r xmlns:a="http://schemas.openxmlformats.org/drawingml/2006/main">
              <a:rPr lang="bg" i="1" dirty="0"/>
              <a:t>измерване на реалните характеристики </a:t>
            </a:r>
            <a:r xmlns:a="http://schemas.openxmlformats.org/drawingml/2006/main">
              <a:rPr lang="bg" dirty="0"/>
              <a:t>става все по-важна. Въпреки че симулациите на етап проектиране, като тези, извършвани в Пакета за планиране на пасивни къщи (PHPP), предлагат точни прогнози за енергийното търсене, често има забележима разлика между прогнозираните характеристики на сградата и действителното ѝ потребление на енергия след заселване. Това несъответствие – известно като „разлика в характеристиките“ – е централен фокус както на осигуряването на качеството на пасивните къщи, така и на нововъзникващата политика на ЕС съгласно Директивата за енергийните характеристики на сградите (EPBD).</a:t>
            </a:r>
          </a:p>
          <a:p>
            <a:pPr xmlns:a="http://schemas.openxmlformats.org/drawingml/2006/main">
              <a:buNone/>
            </a:pPr>
            <a:r xmlns:a="http://schemas.openxmlformats.org/drawingml/2006/main">
              <a:rPr lang="bg" dirty="0"/>
              <a:t>Няколко фактора допринасят за тази разлика: вариации в качеството на строителството, отклонения от определените материали или системи, поведение на обитателите и незадоволителна производителност на вентилационните или ОВК системите. За да се преодолее тази разлика, методите за проверка след строителството са от съществено значение.</a:t>
            </a:r>
          </a:p>
          <a:p>
            <a:pPr xmlns:a="http://schemas.openxmlformats.org/drawingml/2006/main">
              <a:buNone/>
            </a:pPr>
            <a:r xmlns:a="http://schemas.openxmlformats.org/drawingml/2006/main">
              <a:rPr lang="bg" b="1" dirty="0"/>
              <a:t>Интелигентните измервателни уреди </a:t>
            </a:r>
            <a:r xmlns:a="http://schemas.openxmlformats.org/drawingml/2006/main">
              <a:rPr lang="bg" dirty="0"/>
              <a:t>и процесите на непрекъснато въвеждане в експлоатация играят ключова роля тук. Тези инструменти позволяват на строителните специалисти да проследяват потреблението на енергия в реално време, да го сравняват с моделирани стойности и да откриват неефективност. Интелигентните измервателни уреди могат да бъдат интегрирани със системи за управление на сгради (BMS), за да наблюдават не само общото потребление, но и производителността на отделните системи, като механична вентилация с рекуперация на топлина (MVHR), отопление и охлаждане. Междувременно въвеждането в експлоатация гарантира, че всички системи са инсталирани, калибрирани и работят съгласно проектното намерение – особено важна стъпка за проекти за пасивни къщи, където херметичността и ефективността на вентилацията са строго контролирани.</a:t>
            </a:r>
          </a:p>
          <a:p>
            <a:pPr xmlns:a="http://schemas.openxmlformats.org/drawingml/2006/main">
              <a:buNone/>
            </a:pPr>
            <a:r xmlns:a="http://schemas.openxmlformats.org/drawingml/2006/main">
              <a:rPr lang="bg" dirty="0"/>
              <a:t>Стандартът </a:t>
            </a:r>
            <a:r xmlns:a="http://schemas.openxmlformats.org/drawingml/2006/main">
              <a:rPr lang="bg" b="1" dirty="0"/>
              <a:t>за пасивна къща вече изисква строг контрол на качеството </a:t>
            </a:r>
            <a:r xmlns:a="http://schemas.openxmlformats.org/drawingml/2006/main">
              <a:rPr lang="bg" dirty="0"/>
              <a:t>, включително тестове с вентилаторна врата за измерване на херметичността и проверка на всички детайли на конструкцията без термомостове. Истинското валидиране на производителността обаче се простира отвъд предаването. Ето защо нарастващият акцент върху </a:t>
            </a:r>
            <a:r xmlns:a="http://schemas.openxmlformats.org/drawingml/2006/main">
              <a:rPr lang="bg" b="1" dirty="0"/>
              <a:t>данните след заселване </a:t>
            </a:r>
            <a:r xmlns:a="http://schemas.openxmlformats.org/drawingml/2006/main">
              <a:rPr lang="bg" dirty="0"/>
              <a:t>– подчертан както в практиката на пасивните къщи, така и в стратегиите на ЕС „Вълна на обновяване“ и „ZEB“ – е толкова важен.</a:t>
            </a:r>
          </a:p>
          <a:p>
            <a:pPr xmlns:a="http://schemas.openxmlformats.org/drawingml/2006/main">
              <a:buNone/>
            </a:pPr>
            <a:r xmlns:a="http://schemas.openxmlformats.org/drawingml/2006/main">
              <a:rPr lang="bg" dirty="0"/>
              <a:t>Оценката след настаняване включва наблюдение на реалното потребление на енергия във времето, проследяване на качеството на въздуха в помещенията и стабилността на температурата, както и получаване на обратна връзка от потребителите. Тези данни помагат да се провери дали сградата осигурява комфорта, ефективността и икономиите на въглеродни емисии, обещани по време на проектирането. Освен това, те предоставят ценна информация за бъдещи проекти, като гарантират, че построеното наистина ще работи в реалния свят, а не само на хартия.</a:t>
            </a:r>
          </a:p>
          <a:p>
            <a:r xmlns:a="http://schemas.openxmlformats.org/drawingml/2006/main">
              <a:rPr lang="bg" dirty="0"/>
              <a:t>В обобщение, „измерването на реалната производителност“ е свързано с преминаване от теоретично съответствие на проекта към оперативно съвършенство. То съгласува осигуряването на качеството на пасивните сгради с целите на ЕС за действия в областта на климата, като набляга на </a:t>
            </a:r>
            <a:r xmlns:a="http://schemas.openxmlformats.org/drawingml/2006/main">
              <a:rPr lang="bg" i="1" dirty="0"/>
              <a:t>това какво всъщност консумира и предоставя една сграда, след като хората се нанесат в нея </a:t>
            </a:r>
            <a:r xmlns:a="http://schemas.openxmlformats.org/drawingml/2006/main">
              <a:rPr lang="bg" dirty="0"/>
              <a:t>. За професионалистите, които се стремят да подкрепят устойчивата енергия и действията в областта на климата, интегрирането на интелигентен мониторинг и обратна връзка след настаняване в проектите вече не е по избор – то е основна част от дългосрочния успех.</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14</a:t>
            </a:fld>
            <a:endParaRPr lang="tr-TR"/>
          </a:p>
        </p:txBody>
      </p:sp>
    </p:spTree>
    <p:extLst>
      <p:ext uri="{BB962C8B-B14F-4D97-AF65-F5344CB8AC3E}">
        <p14:creationId xmlns:p14="http://schemas.microsoft.com/office/powerpoint/2010/main" val="121081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Оперативни парникови газове като показател</a:t>
            </a:r>
            <a:endParaRPr xmlns:a="http://schemas.openxmlformats.org/drawingml/2006/main" lang="en-US" dirty="0"/>
          </a:p>
          <a:p>
            <a:pPr xmlns:a="http://schemas.openxmlformats.org/drawingml/2006/main">
              <a:buNone/>
            </a:pPr>
            <a:r xmlns:a="http://schemas.openxmlformats.org/drawingml/2006/main">
              <a:rPr lang="bg" dirty="0"/>
              <a:t>В развиващия се пейзаж на енергийната ефективност на сградите и климатичната политика, </a:t>
            </a:r>
            <a:r xmlns:a="http://schemas.openxmlformats.org/drawingml/2006/main">
              <a:rPr lang="bg" b="1" dirty="0"/>
              <a:t>оперативните емисии на парникови газове (ПГ) </a:t>
            </a:r>
            <a:r xmlns:a="http://schemas.openxmlformats.org/drawingml/2006/main">
              <a:rPr lang="bg" dirty="0"/>
              <a:t>се очертаха като </a:t>
            </a:r>
            <a:r xmlns:a="http://schemas.openxmlformats.org/drawingml/2006/main">
              <a:rPr lang="bg" b="1" dirty="0"/>
              <a:t>основен показател </a:t>
            </a:r>
            <a:r xmlns:a="http://schemas.openxmlformats.org/drawingml/2006/main">
              <a:rPr lang="bg" dirty="0"/>
              <a:t>за оценка на реалното въздействие на сградата върху климата. Изразени в </a:t>
            </a:r>
            <a:r xmlns:a="http://schemas.openxmlformats.org/drawingml/2006/main">
              <a:rPr lang="bg" b="1" dirty="0"/>
              <a:t>килограми CO₂ еквивалент на квадратен метър годишно ( </a:t>
            </a:r>
            <a:r xmlns:a="http://schemas.openxmlformats.org/drawingml/2006/main">
              <a:rPr lang="bg" b="1" dirty="0" err="1"/>
              <a:t>kgCO₂eq </a:t>
            </a:r>
            <a:r xmlns:a="http://schemas.openxmlformats.org/drawingml/2006/main">
              <a:rPr lang="bg" b="1" dirty="0"/>
              <a:t>/m²/година) </a:t>
            </a:r>
            <a:r xmlns:a="http://schemas.openxmlformats.org/drawingml/2006/main">
              <a:rPr lang="bg" dirty="0"/>
              <a:t>, този показател определя количествено </a:t>
            </a:r>
            <a:r xmlns:a="http://schemas.openxmlformats.org/drawingml/2006/main">
              <a:rPr lang="bg" b="1" dirty="0"/>
              <a:t>действителния въглероден отпечатък </a:t>
            </a:r>
            <a:r xmlns:a="http://schemas.openxmlformats.org/drawingml/2006/main">
              <a:rPr lang="bg" dirty="0"/>
              <a:t>, свързан с потреблението на енергия на сградата по време на нейната експлоатация – отопление, охлаждане, вентилация, осветление и уреди. За разлика от традиционните показатели за енергийна ефективност, които се фокусират единствено върху търсенето (напр. kWh/m²/година), показателите за ПГ директно се отнасят до </a:t>
            </a:r>
            <a:r xmlns:a="http://schemas.openxmlformats.org/drawingml/2006/main">
              <a:rPr lang="bg" b="1" dirty="0"/>
              <a:t>климатичните резултати </a:t>
            </a:r>
            <a:r xmlns:a="http://schemas.openxmlformats.org/drawingml/2006/main">
              <a:rPr lang="bg" dirty="0"/>
              <a:t>, като съгласуват оценката на сградите с националните и европейските цели за декарбонизация.</a:t>
            </a:r>
          </a:p>
          <a:p>
            <a:pPr xmlns:a="http://schemas.openxmlformats.org/drawingml/2006/main">
              <a:buNone/>
            </a:pPr>
            <a:r xmlns:a="http://schemas.openxmlformats.org/drawingml/2006/main">
              <a:rPr lang="bg" dirty="0"/>
              <a:t>Това, което прави тази промяна значителна, е начинът, по който </a:t>
            </a:r>
            <a:r xmlns:a="http://schemas.openxmlformats.org/drawingml/2006/main">
              <a:rPr lang="bg" b="1" dirty="0"/>
              <a:t>се изчисляват емисиите </a:t>
            </a:r>
            <a:r xmlns:a="http://schemas.openxmlformats.org/drawingml/2006/main">
              <a:rPr lang="bg" dirty="0"/>
              <a:t>. Стойностите на парниковите газове не се основават единствено на това колко енергия използва една сграда, а по-скоро </a:t>
            </a:r>
            <a:r xmlns:a="http://schemas.openxmlformats.org/drawingml/2006/main">
              <a:rPr lang="bg" b="1" dirty="0"/>
              <a:t>какъв вид енергия </a:t>
            </a:r>
            <a:r xmlns:a="http://schemas.openxmlformats.org/drawingml/2006/main">
              <a:rPr lang="bg" dirty="0"/>
              <a:t>използва. Това въвежда концепцията за </a:t>
            </a:r>
            <a:r xmlns:a="http://schemas.openxmlformats.org/drawingml/2006/main">
              <a:rPr lang="bg" b="1" dirty="0"/>
              <a:t>национални емисионни фактори </a:t>
            </a:r>
            <a:r xmlns:a="http://schemas.openxmlformats.org/drawingml/2006/main">
              <a:rPr lang="bg" dirty="0"/>
              <a:t>, които преобразуват потреблението на енергия в емисии на парникови газове въз основа на </a:t>
            </a:r>
            <a:r xmlns:a="http://schemas.openxmlformats.org/drawingml/2006/main">
              <a:rPr lang="bg" b="1" dirty="0"/>
              <a:t>въглеродния интензитет на местния енергиен микс </a:t>
            </a:r>
            <a:r xmlns:a="http://schemas.openxmlformats.org/drawingml/2006/main">
              <a:rPr lang="bg" dirty="0"/>
              <a:t>. Например, електроенергията, произведена в страна с чиста електропреносна мрежа (като Франция или Норвегия), води до много по-малко емисии, отколкото в страна, силно зависима от въглища или газ. Следователно, една и съща пасивна къща може да даде </a:t>
            </a:r>
            <a:r xmlns:a="http://schemas.openxmlformats.org/drawingml/2006/main">
              <a:rPr lang="bg" b="1" dirty="0"/>
              <a:t>много различни резултати за парниковите газове </a:t>
            </a:r>
            <a:r xmlns:a="http://schemas.openxmlformats.org/drawingml/2006/main">
              <a:rPr lang="bg" dirty="0"/>
              <a:t>в зависимост от това къде се намира.</a:t>
            </a:r>
          </a:p>
          <a:p>
            <a:pPr xmlns:a="http://schemas.openxmlformats.org/drawingml/2006/main">
              <a:buNone/>
            </a:pPr>
            <a:r xmlns:a="http://schemas.openxmlformats.org/drawingml/2006/main">
              <a:rPr lang="bg" dirty="0"/>
              <a:t>Именно тук методологията на пасивните къщи трябва да се адаптира. Въпреки че сградите с пасивни къщи са ултраефективни и с ниско потребление на енергия по дизайн, те не </a:t>
            </a:r>
            <a:r xmlns:a="http://schemas.openxmlformats.org/drawingml/2006/main">
              <a:rPr lang="bg" b="1" dirty="0"/>
              <a:t>отчитат автоматично емисиите на парникови газове, </a:t>
            </a:r>
            <a:r xmlns:a="http://schemas.openxmlformats.org/drawingml/2006/main">
              <a:rPr lang="bg" dirty="0"/>
              <a:t>освен ако не се добави отчитане на емисиите, използвайки национални фактори. Това означава, че за да се съобразят с изискванията на </a:t>
            </a:r>
            <a:r xmlns:a="http://schemas.openxmlformats.org/drawingml/2006/main">
              <a:rPr lang="bg" b="1" dirty="0"/>
              <a:t>EPBD ZEB (Сгради с нулеви емисии) </a:t>
            </a:r>
            <a:r xmlns:a="http://schemas.openxmlformats.org/drawingml/2006/main">
              <a:rPr lang="bg" dirty="0"/>
              <a:t>, екипите по проекти за пасивни къщи трябва да допълнят резултатите от PHPP с </a:t>
            </a:r>
            <a:r xmlns:a="http://schemas.openxmlformats.org/drawingml/2006/main">
              <a:rPr lang="bg" b="1" dirty="0"/>
              <a:t>инструменти за преобразуване на парникови газове </a:t>
            </a:r>
            <a:r xmlns:a="http://schemas.openxmlformats.org/drawingml/2006/main">
              <a:rPr lang="bg" dirty="0"/>
              <a:t>– превръщайки търсенето на енергия в емисии, използвайки стандартни набори от данни, предоставени от националните правителства или рамките на ЕС.</a:t>
            </a:r>
          </a:p>
          <a:p>
            <a:pPr xmlns:a="http://schemas.openxmlformats.org/drawingml/2006/main">
              <a:buNone/>
            </a:pPr>
            <a:r xmlns:a="http://schemas.openxmlformats.org/drawingml/2006/main">
              <a:rPr lang="bg" dirty="0"/>
              <a:t>От решаващо значение е, че праговете за емисии съгласно EPBD не са универсални. Те се </a:t>
            </a:r>
            <a:r xmlns:a="http://schemas.openxmlformats.org/drawingml/2006/main">
              <a:rPr lang="bg" b="1" dirty="0"/>
              <a:t>определят от вида на сградата и климатичната зона </a:t>
            </a:r>
            <a:r xmlns:a="http://schemas.openxmlformats.org/drawingml/2006/main">
              <a:rPr lang="bg" dirty="0"/>
              <a:t>, което позволява гъвкавост между жилищни, образователни и здравни заведения, както и студени или топли региони. Това отразява разнообразието от оперативни нужди и осигурява справедливи сравнения между сградите.</a:t>
            </a:r>
          </a:p>
          <a:p>
            <a:r xmlns:a="http://schemas.openxmlformats.org/drawingml/2006/main">
              <a:rPr lang="bg" dirty="0"/>
              <a:t>В обобщение, </a:t>
            </a:r>
            <a:r xmlns:a="http://schemas.openxmlformats.org/drawingml/2006/main">
              <a:rPr lang="bg" b="1" dirty="0" err="1"/>
              <a:t>kgCO₂eq </a:t>
            </a:r>
            <a:r xmlns:a="http://schemas.openxmlformats.org/drawingml/2006/main">
              <a:rPr lang="bg" b="1" dirty="0"/>
              <a:t>/m²/година сега е от основно значение за съответствието, политическите стимули и дългосрочното планиране на климата </a:t>
            </a:r>
            <a:r xmlns:a="http://schemas.openxmlformats.org/drawingml/2006/main">
              <a:rPr lang="bg" dirty="0"/>
              <a:t>. За проектантите на пасивни къщи това означава възприемане на хибриден подход: поддържане на намаление на търсенето на енергия чрез проектиране, ориентирано към ограждащите конструкции, като същевременно се интегрират показатели за емисиите, за да се гарантира съответствие с регулаторните изисквания и климатичната релевантност. Овладяването както на показателите за ефективност, така и на показателите за емисиите ще бъде от съществено значение за строителните специалисти, готови за бъдещето.</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15</a:t>
            </a:fld>
            <a:endParaRPr lang="tr-TR"/>
          </a:p>
        </p:txBody>
      </p:sp>
    </p:spTree>
    <p:extLst>
      <p:ext uri="{BB962C8B-B14F-4D97-AF65-F5344CB8AC3E}">
        <p14:creationId xmlns:p14="http://schemas.microsoft.com/office/powerpoint/2010/main" val="181521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В развиващия се пейзаж на устойчивото проектиране на сгради, </a:t>
            </a:r>
            <a:r xmlns:a="http://schemas.openxmlformats.org/drawingml/2006/main">
              <a:rPr lang="bg" b="1" dirty="0"/>
              <a:t>първичното енергийно потребление (PED) </a:t>
            </a:r>
            <a:r xmlns:a="http://schemas.openxmlformats.org/drawingml/2006/main">
              <a:rPr lang="bg" dirty="0"/>
              <a:t>и </a:t>
            </a:r>
            <a:r xmlns:a="http://schemas.openxmlformats.org/drawingml/2006/main">
              <a:rPr lang="bg" b="1" dirty="0"/>
              <a:t>делът на възобновяемата енергия </a:t>
            </a:r>
            <a:r xmlns:a="http://schemas.openxmlformats.org/drawingml/2006/main">
              <a:rPr lang="bg" dirty="0"/>
              <a:t>са два основни показателя, използвани за оценка на екологичните характеристики на сградата, особено когато са в съответствие с рамката на Европейския съюз за сгради с нулеви емисии (ZEB). Тези показатели формират крайъгълния камък на начина, по който енергийните характеристики се определят количествено отвъд теоретичната ефективност, осигурявайки път към климатична неутралност и дългосрочна енергийна устойчивост.</a:t>
            </a:r>
          </a:p>
          <a:p>
            <a:pPr xmlns:a="http://schemas.openxmlformats.org/drawingml/2006/main">
              <a:buNone/>
            </a:pPr>
            <a:r xmlns:a="http://schemas.openxmlformats.org/drawingml/2006/main">
              <a:rPr lang="bg" b="1" dirty="0"/>
              <a:t>Първичното енергийно потребление (ПЕТ) </a:t>
            </a:r>
            <a:r xmlns:a="http://schemas.openxmlformats.org/drawingml/2006/main">
              <a:rPr lang="bg" dirty="0"/>
              <a:t>представлява общото количество енергия, необходимо на една сграда за всички нейни нужди – отопление на помещения, охлаждане, битова гореща вода, осветление, уреди и спомагателни системи – преди да се приложи компенсация за възобновяема енергия. Измерва се в киловатчасове на квадратен метър годишно (kWh/m²/година) и включва загубите на енергия при производството и доставката на енергия (напр. от електроцентрали до сградата). Това прави ПЕТ всеобхватен индикатор за това колко интензивно една сграда използва енергийна инфраструктура нагоре по веригата.</a:t>
            </a:r>
          </a:p>
          <a:p>
            <a:pPr xmlns:a="http://schemas.openxmlformats.org/drawingml/2006/main">
              <a:buNone/>
            </a:pPr>
            <a:r xmlns:a="http://schemas.openxmlformats.org/drawingml/2006/main">
              <a:rPr lang="bg" dirty="0"/>
              <a:t>на </a:t>
            </a:r>
            <a:r xmlns:a="http://schemas.openxmlformats.org/drawingml/2006/main">
              <a:rPr lang="bg" b="1" dirty="0"/>
              <a:t>възобновяемата енергия </a:t>
            </a:r>
            <a:r xmlns:a="http://schemas.openxmlformats.org/drawingml/2006/main">
              <a:rPr lang="bg" dirty="0"/>
              <a:t>, от друга страна, измерва каква част от тази първична енергия се доставя от </a:t>
            </a:r>
            <a:r xmlns:a="http://schemas.openxmlformats.org/drawingml/2006/main">
              <a:rPr lang="bg" b="1" dirty="0"/>
              <a:t>възобновяеми източници </a:t>
            </a:r>
            <a:r xmlns:a="http://schemas.openxmlformats.org/drawingml/2006/main">
              <a:rPr lang="bg" dirty="0"/>
              <a:t>– произведени </a:t>
            </a:r>
            <a:r xmlns:a="http://schemas.openxmlformats.org/drawingml/2006/main">
              <a:rPr lang="bg" b="1" dirty="0"/>
              <a:t>на място </a:t>
            </a:r>
            <a:r xmlns:a="http://schemas.openxmlformats.org/drawingml/2006/main">
              <a:rPr lang="bg" dirty="0"/>
              <a:t>(като слънчеви фотоволтаични панели на покрива) или </a:t>
            </a:r>
            <a:r xmlns:a="http://schemas.openxmlformats.org/drawingml/2006/main">
              <a:rPr lang="bg" b="1" dirty="0"/>
              <a:t>наблизо </a:t>
            </a:r>
            <a:r xmlns:a="http://schemas.openxmlformats.org/drawingml/2006/main">
              <a:rPr lang="bg" dirty="0"/>
              <a:t>(като централно отопление от биомаса или геотермална енергия в квартален мащаб). Насоките на ЕС съгласно Директивата за енергийните характеристики на сградите (EPBD) силно предпочитат местните или близките възобновяеми източници пред зелената енергия, добивана от отдалечени мрежови източници, насърчавайки разпределените енергийни системи и енергийния суверенитет.</a:t>
            </a:r>
          </a:p>
          <a:p>
            <a:pPr xmlns:a="http://schemas.openxmlformats.org/drawingml/2006/main">
              <a:buNone/>
            </a:pPr>
            <a:r xmlns:a="http://schemas.openxmlformats.org/drawingml/2006/main">
              <a:rPr lang="bg" dirty="0"/>
              <a:t>Заедно, PED и коефициентът на възобновяема енергия се </a:t>
            </a:r>
            <a:r xmlns:a="http://schemas.openxmlformats.org/drawingml/2006/main">
              <a:rPr lang="bg" b="1" dirty="0"/>
              <a:t>комбинират за оценка на ZEB </a:t>
            </a:r>
            <a:r xmlns:a="http://schemas.openxmlformats.org/drawingml/2006/main">
              <a:rPr lang="bg" dirty="0"/>
              <a:t>. Една сграда може да се счита за ZEB само ако отговаря на строги PED прагове и компенсира по-голямата част или цялото си търсене с възобновяеми енергийни източници, като по този начин гарантира </a:t>
            </a:r>
            <a:r xmlns:a="http://schemas.openxmlformats.org/drawingml/2006/main">
              <a:rPr lang="bg" b="1" dirty="0"/>
              <a:t>нулеви оперативни емисии на парникови газове (ПГ) </a:t>
            </a:r>
            <a:r xmlns:a="http://schemas.openxmlformats.org/drawingml/2006/main">
              <a:rPr lang="bg" dirty="0"/>
              <a:t>. Тази система за двойно отчитане насърчава както </a:t>
            </a:r>
            <a:r xmlns:a="http://schemas.openxmlformats.org/drawingml/2006/main">
              <a:rPr lang="bg" b="1" dirty="0"/>
              <a:t>проектиране, ориентирано към ефективността на първо място </a:t>
            </a:r>
            <a:r xmlns:a="http://schemas.openxmlformats.org/drawingml/2006/main">
              <a:rPr lang="bg" dirty="0"/>
              <a:t>(минимизиране на търсенето), така и </a:t>
            </a:r>
            <a:r xmlns:a="http://schemas.openxmlformats.org/drawingml/2006/main">
              <a:rPr lang="bg" b="1" dirty="0"/>
              <a:t>чисто снабдяване </a:t>
            </a:r>
            <a:r xmlns:a="http://schemas.openxmlformats.org/drawingml/2006/main">
              <a:rPr lang="bg" dirty="0"/>
              <a:t>(максимизиране на възобновяемите енергийни източници), отразявайки философията на проектиране на пасивни къщи.</a:t>
            </a:r>
          </a:p>
          <a:p>
            <a:pPr xmlns:a="http://schemas.openxmlformats.org/drawingml/2006/main">
              <a:buNone/>
            </a:pPr>
            <a:r xmlns:a="http://schemas.openxmlformats.org/drawingml/2006/main">
              <a:rPr lang="bg" dirty="0"/>
              <a:t>Важно е да се отбележи, че пасивните сгради – поради ултраниското си потребление на енергия – имат естествено предимство при изчисляване на PED. Минимизираната им базова линия улеснява постигането на целите на PED, а интегрирането дори на скромни системи за възобновяеми източници (напр. 3–5 kW фотоволтаични системи) може да ги приведе в съответствие с определенията на ZEB. </a:t>
            </a:r>
            <a:r xmlns:a="http://schemas.openxmlformats.org/drawingml/2006/main">
              <a:rPr lang="bg" b="1" dirty="0"/>
              <a:t>Инструментът PHPP, </a:t>
            </a:r>
            <a:r xmlns:a="http://schemas.openxmlformats.org/drawingml/2006/main">
              <a:rPr lang="bg" dirty="0"/>
              <a:t>използван при проектирането на пасивни къщи, помага за симулиране на PED и въздействието на различни възобновяеми източници, като подпомага информираното вземане на решения по време на фазите на проектиране.</a:t>
            </a:r>
          </a:p>
          <a:p>
            <a:r xmlns:a="http://schemas.openxmlformats.org/drawingml/2006/main">
              <a:rPr lang="bg" dirty="0"/>
              <a:t>В обобщение, PED и делът на възобновяемите енергийни източници заедно отразяват не само от колко енергия се нуждае една сграда, но и </a:t>
            </a:r>
            <a:r xmlns:a="http://schemas.openxmlformats.org/drawingml/2006/main">
              <a:rPr lang="bg" b="1" dirty="0"/>
              <a:t>колко чисто </a:t>
            </a:r>
            <a:r xmlns:a="http://schemas.openxmlformats.org/drawingml/2006/main">
              <a:rPr lang="bg" dirty="0"/>
              <a:t>се добива тази енергия. Те формират прозрачна, измерима рамка за насочване на сградите към истински статус на нулеви емисии – оформяйки всичко - от детайлите на дизайна до допустимостта за политики и съгласуването на климатичната стратегия.</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16</a:t>
            </a:fld>
            <a:endParaRPr lang="tr-TR"/>
          </a:p>
        </p:txBody>
      </p:sp>
    </p:spTree>
    <p:extLst>
      <p:ext uri="{BB962C8B-B14F-4D97-AF65-F5344CB8AC3E}">
        <p14:creationId xmlns:p14="http://schemas.microsoft.com/office/powerpoint/2010/main" val="125106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Слайдът, озаглавен </a:t>
            </a:r>
            <a:r xmlns:a="http://schemas.openxmlformats.org/drawingml/2006/main">
              <a:rPr lang="bg" b="1" dirty="0"/>
              <a:t>„Инструменти за съответствие“, </a:t>
            </a:r>
            <a:r xmlns:a="http://schemas.openxmlformats.org/drawingml/2006/main">
              <a:rPr lang="bg" dirty="0"/>
              <a:t>очертава трите основни категории софтуерни инструменти, използвани за съответствие с енергийните и емисионните изисквания на сградите: национален EPC софтуер (като SAP и DEAP), Пакет за планиране на пасивни къщи (PHPP) и усъвършенствани инструменти за динамично симулиране като IDA ICE и </a:t>
            </a:r>
            <a:r xmlns:a="http://schemas.openxmlformats.org/drawingml/2006/main">
              <a:rPr lang="bg" dirty="0" err="1"/>
              <a:t>EnergyPlus </a:t>
            </a:r>
            <a:r xmlns:a="http://schemas.openxmlformats.org/drawingml/2006/main">
              <a:rPr lang="bg" dirty="0"/>
              <a:t>. Разбирането на разликите и подходящото използване на всеки от тях е ключово за професионалистите, които се ориентират в променящите се изисквания за сгради с нулеви емисии (ZEB) съгласно Директивата на ЕС за енергийните характеристики на сградите (EPBD).</a:t>
            </a:r>
          </a:p>
          <a:p>
            <a:pPr xmlns:a="http://schemas.openxmlformats.org/drawingml/2006/main">
              <a:buNone/>
            </a:pPr>
            <a:r xmlns:a="http://schemas.openxmlformats.org/drawingml/2006/main">
              <a:rPr lang="bg" b="1" dirty="0"/>
              <a:t>1. EPC софтуер (напр. SAP, DEAP): </a:t>
            </a:r>
            <a:br xmlns:a="http://schemas.openxmlformats.org/drawingml/2006/main">
              <a:rPr lang="en-US" dirty="0"/>
            </a:br>
            <a:r xmlns:a="http://schemas.openxmlformats.org/drawingml/2006/main">
              <a:rPr lang="bg" dirty="0"/>
              <a:t>Инструментите EPC (сертификат за енергийни характеристики), като британския SAP и ирландския DEAP, са стандартизиран национален софтуер, използван за демонстриране на съответствие с регулаторните изисквания. Те разчитат на фиксирани допускания, профили на средна заетост и предварително дефинирани библиотеки с компоненти. Тези инструменти създават енергиен рейтинг или профил на емисиите на сградата съгласно националните методологии и често са задължителни за издаване на разрешителни, допустимост за финансиране и продажба или наем на сгради. Инструментите EPC обаче са склонни да обобщават, което може да замъгли реалните енергийни характеристики на високоефективните или иновативни проекти. Разликата в производителността – когато действителното потребление на енергия надвишава моделираните оценки – често се свързва с тези опростявания.</a:t>
            </a:r>
          </a:p>
          <a:p>
            <a:pPr xmlns:a="http://schemas.openxmlformats.org/drawingml/2006/main">
              <a:buNone/>
            </a:pPr>
            <a:r xmlns:a="http://schemas.openxmlformats.org/drawingml/2006/main">
              <a:rPr lang="bg" b="1" dirty="0"/>
              <a:t>2. PHPP (Пакет за планиране на пасивни къщи): </a:t>
            </a:r>
            <a:br xmlns:a="http://schemas.openxmlformats.org/drawingml/2006/main">
              <a:rPr lang="en-US" dirty="0"/>
            </a:br>
            <a:r xmlns:a="http://schemas.openxmlformats.org/drawingml/2006/main">
              <a:rPr lang="bg" dirty="0"/>
              <a:t>PHPP е инструмент, базиран на електронни таблици, разработен от Института за пасивни къщи, за моделиране на подробен енергиен баланс на сградите. Той използва реални свойства на материалите, измерени климатични данни и точни входни стойности, за да оцени дали дадена сграда отговаря на стандарта за пасивна къща. Изчислява показатели като потребление на отопление и охлаждане на помещения, използване на първична енергия от възобновяеми източници (PER) и граници на топлинен комфорт. PHPP се отличава в нискоенергийни сгради, където стандартните инструменти за енергийни сертификати (EPC) не са достатъчни, и е от съществено значение за сертифицирането на пасивни къщи. Той обаче не е универсално приет като заместител на националните EPC, въпреки че е признат в някои региони за субсидии или пилотни проекти.</a:t>
            </a:r>
          </a:p>
          <a:p>
            <a:pPr xmlns:a="http://schemas.openxmlformats.org/drawingml/2006/main">
              <a:buNone/>
            </a:pPr>
            <a:r xmlns:a="http://schemas.openxmlformats.org/drawingml/2006/main">
              <a:rPr lang="bg" b="1" dirty="0"/>
              <a:t>3. Инструменти за динамично симулиране (напр. IDA ICE, </a:t>
            </a:r>
            <a:r xmlns:a="http://schemas.openxmlformats.org/drawingml/2006/main">
              <a:rPr lang="bg" b="1" dirty="0" err="1"/>
              <a:t>EnergyPlus </a:t>
            </a:r>
            <a:r xmlns:a="http://schemas.openxmlformats.org/drawingml/2006/main">
              <a:rPr lang="bg" b="1" dirty="0"/>
              <a:t>): </a:t>
            </a:r>
            <a:br xmlns:a="http://schemas.openxmlformats.org/drawingml/2006/main">
              <a:rPr lang="en-US" dirty="0"/>
            </a:br>
            <a:r xmlns:a="http://schemas.openxmlformats.org/drawingml/2006/main">
              <a:rPr lang="bg" dirty="0"/>
              <a:t>Динамичните инструменти симулират енергийни потоци на почасова или субчасова база и са способни да моделират сложни системи, физика на сградите и поведение на потребителите. IDA ICE и </a:t>
            </a:r>
            <a:r xmlns:a="http://schemas.openxmlformats.org/drawingml/2006/main">
              <a:rPr lang="bg" dirty="0" err="1"/>
              <a:t>EnergyPlus </a:t>
            </a:r>
            <a:r xmlns:a="http://schemas.openxmlformats.org/drawingml/2006/main">
              <a:rPr lang="bg" dirty="0"/>
              <a:t>са особено ценни за нежилищни, мащабни или технически сложни проекти. Те позволяват нюансиран анализ на пасивни стратегии (като топлинна маса или нощно охлаждане), динамика на ОВК и качество на въздуха в помещенията. Тези инструменти обикновено се използват за изследвания, оптимизация на напреднали проекти или когато разпоредбите изискват динамично моделиране - например за оценки на прегряване или индикатори за интелигентна готовност.</a:t>
            </a:r>
          </a:p>
          <a:p>
            <a:r xmlns:a="http://schemas.openxmlformats.org/drawingml/2006/main">
              <a:rPr lang="bg" dirty="0"/>
              <a:t>В обобщение, всеки инструмент има своите силни страни: инструментите за енергийно-икономически сертификати (EPC) гарантират съответствие със законите; PHPP осигуряват прогнозна точност и осигуряване на качество за нискоенергийни проекти; а динамичните симулации предлагат задълбочени познания за поведението на системата. Изборът на правилния инструмент – или стратегическото им комбиниране – е от решаващо значение за съгласуване на дизайнерските амбиции с регулаторните рамки в прехода към сгради с нулеви емисии.</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17</a:t>
            </a:fld>
            <a:endParaRPr lang="tr-TR"/>
          </a:p>
        </p:txBody>
      </p:sp>
    </p:spTree>
    <p:extLst>
      <p:ext uri="{BB962C8B-B14F-4D97-AF65-F5344CB8AC3E}">
        <p14:creationId xmlns:p14="http://schemas.microsoft.com/office/powerpoint/2010/main" val="4171983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Валидирането след строителството е ключов последен етап от изграждането на сгради, които отговарят както на очакванията за ефективност на пасивните къщи, така и на новите критерии на ЕС за сгради с нулеви емисии (ZEB). Макар че моделирането на етап проектиране (напр. PHPP) е от съществено значение, измерената </a:t>
            </a:r>
            <a:r xmlns:a="http://schemas.openxmlformats.org/drawingml/2006/main">
              <a:rPr lang="bg" i="1" dirty="0"/>
              <a:t>ефективност след заселване </a:t>
            </a:r>
            <a:r xmlns:a="http://schemas.openxmlformats.org/drawingml/2006/main">
              <a:rPr lang="bg" dirty="0"/>
              <a:t>в крайна сметка проверява дали сградата функционира както е обещано. Този слайд се фокусира върху три ключови инструмента: интелигентни измервателни уреди, тестове за херметичност и строителни дневници – всеки от които е от решаващо значение за валидирането на ефективността и дългосрочното съответствие с регулаторните или финансовите изисквания.</a:t>
            </a:r>
          </a:p>
          <a:p>
            <a:pPr xmlns:a="http://schemas.openxmlformats.org/drawingml/2006/main">
              <a:buNone/>
            </a:pPr>
            <a:r xmlns:a="http://schemas.openxmlformats.org/drawingml/2006/main">
              <a:rPr lang="bg" b="1" dirty="0"/>
              <a:t>1. Интелигентни измервателни уреди и оперативен мониторинг </a:t>
            </a:r>
            <a:br xmlns:a="http://schemas.openxmlformats.org/drawingml/2006/main">
              <a:rPr lang="en-US" dirty="0"/>
            </a:br>
            <a:r xmlns:a="http://schemas.openxmlformats.org/drawingml/2006/main">
              <a:rPr lang="bg" dirty="0"/>
              <a:t>Интелигентните измервателни уреди вече не са задължителни за сериозна проверка на енергийните характеристики – те са фундаментални. Тези устройства позволяват проследяване в реално време или на интервали на потребление на електроенергия, отопление и топла вода. Когато са свързани към подизмервателни уреди за различни зони или системи, интелигентните измервателни уреди предлагат задълбочена информация за това къде се консумира енергия и дали сградните системи работят ефективно.</a:t>
            </a:r>
          </a:p>
          <a:p>
            <a:pPr xmlns:a="http://schemas.openxmlformats.org/drawingml/2006/main">
              <a:buNone/>
            </a:pPr>
            <a:r xmlns:a="http://schemas.openxmlformats.org/drawingml/2006/main">
              <a:rPr lang="bg" dirty="0"/>
              <a:t>За проекти за пасивни къщи или ZEB, интелигентни измервателни уреди:</a:t>
            </a:r>
          </a:p>
          <a:p>
            <a:pPr xmlns:a="http://schemas.openxmlformats.org/drawingml/2006/main">
              <a:buFont typeface="Arial" panose="020B0604020202020204" pitchFamily="34" charset="0"/>
              <a:buChar char="•"/>
            </a:pPr>
            <a:r xmlns:a="http://schemas.openxmlformats.org/drawingml/2006/main">
              <a:rPr lang="bg" dirty="0"/>
              <a:t>Позволява проверка на ниската оперативна консумация на енергия спрямо оценките на PHPP.</a:t>
            </a:r>
          </a:p>
          <a:p>
            <a:pPr xmlns:a="http://schemas.openxmlformats.org/drawingml/2006/main">
              <a:buFont typeface="Arial" panose="020B0604020202020204" pitchFamily="34" charset="0"/>
              <a:buChar char="•"/>
            </a:pPr>
            <a:r xmlns:a="http://schemas.openxmlformats.org/drawingml/2006/main">
              <a:rPr lang="bg" dirty="0"/>
              <a:t>Улавяне на сезонни колебания или натоварвания, обусловени от обитателите.</a:t>
            </a:r>
          </a:p>
          <a:p>
            <a:pPr xmlns:a="http://schemas.openxmlformats.org/drawingml/2006/main">
              <a:buFont typeface="Arial" panose="020B0604020202020204" pitchFamily="34" charset="0"/>
              <a:buChar char="•"/>
            </a:pPr>
            <a:r xmlns:a="http://schemas.openxmlformats.org/drawingml/2006/main">
              <a:rPr lang="bg" dirty="0"/>
              <a:t>Предоставете данни, които да обосноват субсидиите или финансирането въз основа на резултатите.</a:t>
            </a:r>
          </a:p>
          <a:p>
            <a:pPr xmlns:a="http://schemas.openxmlformats.org/drawingml/2006/main">
              <a:buNone/>
            </a:pPr>
            <a:r xmlns:a="http://schemas.openxmlformats.org/drawingml/2006/main">
              <a:rPr lang="bg" dirty="0"/>
              <a:t>В контекста на съответствието със ZEB съгласно Директивата на ЕС за енергийните характеристики на сградите (EPBD), интелигентното измерване поддържа както </a:t>
            </a:r>
            <a:r xmlns:a="http://schemas.openxmlformats.org/drawingml/2006/main">
              <a:rPr lang="bg" i="1" dirty="0"/>
              <a:t>годишното оперативно проследяване на емисиите на парникови газове </a:t>
            </a:r>
            <a:r xmlns:a="http://schemas.openxmlformats.org/drawingml/2006/main">
              <a:rPr lang="bg" dirty="0"/>
              <a:t>, така и </a:t>
            </a:r>
            <a:r xmlns:a="http://schemas.openxmlformats.org/drawingml/2006/main">
              <a:rPr lang="bg" i="1" dirty="0"/>
              <a:t>бенчмаркинг след заселване – </a:t>
            </a:r>
            <a:r xmlns:a="http://schemas.openxmlformats.org/drawingml/2006/main">
              <a:rPr lang="bg" dirty="0"/>
              <a:t>все по-необходимо за обществени и финансирани сгради.</a:t>
            </a:r>
          </a:p>
          <a:p>
            <a:pPr xmlns:a="http://schemas.openxmlformats.org/drawingml/2006/main">
              <a:buNone/>
            </a:pPr>
            <a:r xmlns:a="http://schemas.openxmlformats.org/drawingml/2006/main">
              <a:rPr lang="bg" b="1" dirty="0"/>
              <a:t>2. Изпитване за херметичност (Blower Door тестове) </a:t>
            </a:r>
            <a:br xmlns:a="http://schemas.openxmlformats.org/drawingml/2006/main">
              <a:rPr lang="en-US" dirty="0"/>
            </a:br>
            <a:r xmlns:a="http://schemas.openxmlformats.org/drawingml/2006/main">
              <a:rPr lang="bg" dirty="0"/>
              <a:t>Сертифицирането на пасивни къщи изисква изпитване за херметичност – обикновено Blower Door тест – както преди, така и след завършване. Този тест определя количествено изтичането на въздух при налягане от 50 паскала, изразено във въздухообмени на час (ACH). Прагът е строг: ≤0,6 ACH за пасивни къщи, което значително надвишава типичните нива по строителните норми.</a:t>
            </a:r>
          </a:p>
          <a:p>
            <a:pPr xmlns:a="http://schemas.openxmlformats.org/drawingml/2006/main">
              <a:buNone/>
            </a:pPr>
            <a:r xmlns:a="http://schemas.openxmlformats.org/drawingml/2006/main">
              <a:rPr lang="bg" dirty="0"/>
              <a:t>Изпитване на въздух след строителство:</a:t>
            </a:r>
          </a:p>
          <a:p>
            <a:pPr xmlns:a="http://schemas.openxmlformats.org/drawingml/2006/main">
              <a:buFont typeface="Arial" panose="020B0604020202020204" pitchFamily="34" charset="0"/>
              <a:buChar char="•"/>
            </a:pPr>
            <a:r xmlns:a="http://schemas.openxmlformats.org/drawingml/2006/main">
              <a:rPr lang="bg" dirty="0"/>
              <a:t>Проверява изработката и детайлите отвъд това, което плановете могат да предвидят.</a:t>
            </a:r>
          </a:p>
          <a:p>
            <a:pPr xmlns:a="http://schemas.openxmlformats.org/drawingml/2006/main">
              <a:buFont typeface="Arial" panose="020B0604020202020204" pitchFamily="34" charset="0"/>
              <a:buChar char="•"/>
            </a:pPr>
            <a:r xmlns:a="http://schemas.openxmlformats.org/drawingml/2006/main">
              <a:rPr lang="bg" dirty="0"/>
              <a:t>Потвърждава, че вентилационните системи ще работят по проектния начин.</a:t>
            </a:r>
          </a:p>
          <a:p>
            <a:pPr xmlns:a="http://schemas.openxmlformats.org/drawingml/2006/main">
              <a:buFont typeface="Arial" panose="020B0604020202020204" pitchFamily="34" charset="0"/>
              <a:buChar char="•"/>
            </a:pPr>
            <a:r xmlns:a="http://schemas.openxmlformats.org/drawingml/2006/main">
              <a:rPr lang="bg" dirty="0"/>
              <a:t>Е критичен фактор за ефективността на отоплението/охлаждането и комфорта в помещенията.</a:t>
            </a:r>
          </a:p>
          <a:p>
            <a:pPr xmlns:a="http://schemas.openxmlformats.org/drawingml/2006/main">
              <a:buNone/>
            </a:pPr>
            <a:r xmlns:a="http://schemas.openxmlformats.org/drawingml/2006/main">
              <a:rPr lang="bg" dirty="0"/>
              <a:t>Това е признато и в EPBD като част от контрола на качеството на сградите и бъдещите индикатори за интелигентна готовност.</a:t>
            </a:r>
          </a:p>
          <a:p>
            <a:pPr xmlns:a="http://schemas.openxmlformats.org/drawingml/2006/main">
              <a:buNone/>
            </a:pPr>
            <a:r xmlns:a="http://schemas.openxmlformats.org/drawingml/2006/main">
              <a:rPr lang="bg" b="1" dirty="0"/>
              <a:t>3. Строителни дневници </a:t>
            </a:r>
            <a:br xmlns:a="http://schemas.openxmlformats.org/drawingml/2006/main">
              <a:rPr lang="en-US" dirty="0"/>
            </a:br>
            <a:r xmlns:a="http://schemas.openxmlformats.org/drawingml/2006/main">
              <a:rPr lang="bg" dirty="0"/>
              <a:t>Цифровият строителен дневник е централно хранилище за данни за ефективността, материали, поддръжка и оперативни актуализации. С все по-голямо разпространение в целия ЕС, строителните дневници стават все по-важни за:</a:t>
            </a:r>
          </a:p>
          <a:p>
            <a:pPr xmlns:a="http://schemas.openxmlformats.org/drawingml/2006/main">
              <a:buFont typeface="Arial" panose="020B0604020202020204" pitchFamily="34" charset="0"/>
              <a:buChar char="•"/>
            </a:pPr>
            <a:r xmlns:a="http://schemas.openxmlformats.org/drawingml/2006/main">
              <a:rPr lang="bg" dirty="0"/>
              <a:t>Прозрачно отчитане на жизнения цикъл.</a:t>
            </a:r>
          </a:p>
          <a:p>
            <a:pPr xmlns:a="http://schemas.openxmlformats.org/drawingml/2006/main">
              <a:buFont typeface="Arial" panose="020B0604020202020204" pitchFamily="34" charset="0"/>
              <a:buChar char="•"/>
            </a:pPr>
            <a:r xmlns:a="http://schemas.openxmlformats.org/drawingml/2006/main">
              <a:rPr lang="bg" dirty="0"/>
              <a:t>Свързване на действителните енергийни и парникови емисии с проектните цели.</a:t>
            </a:r>
          </a:p>
          <a:p>
            <a:pPr xmlns:a="http://schemas.openxmlformats.org/drawingml/2006/main">
              <a:buFont typeface="Arial" panose="020B0604020202020204" pitchFamily="34" charset="0"/>
              <a:buChar char="•"/>
            </a:pPr>
            <a:r xmlns:a="http://schemas.openxmlformats.org/drawingml/2006/main">
              <a:rPr lang="bg" dirty="0"/>
              <a:t>Подкрепящи инструменти на политиката, като например вълната на обновяване, ниво(я) и допустимостта за финансиране.</a:t>
            </a:r>
          </a:p>
          <a:p>
            <a:r xmlns:a="http://schemas.openxmlformats.org/drawingml/2006/main">
              <a:rPr lang="bg" dirty="0"/>
              <a:t>Дневниците за управление на сградата запълват пропастта между предаването ѝ и дългосрочната ѝ експлоатация – което е от решаващо значение за институционалните потребители, собствениците на сгради или бъдещите одити.</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18</a:t>
            </a:fld>
            <a:endParaRPr lang="tr-TR"/>
          </a:p>
        </p:txBody>
      </p:sp>
    </p:spTree>
    <p:extLst>
      <p:ext uri="{BB962C8B-B14F-4D97-AF65-F5344CB8AC3E}">
        <p14:creationId xmlns:p14="http://schemas.microsoft.com/office/powerpoint/2010/main" val="3002390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Слайдът, озаглавен </a:t>
            </a:r>
            <a:r xmlns:a="http://schemas.openxmlformats.org/drawingml/2006/main">
              <a:rPr lang="bg" b="1" dirty="0"/>
              <a:t>„ Променливост </a:t>
            </a:r>
            <a:r xmlns:a="http://schemas.openxmlformats.org/drawingml/2006/main">
              <a:rPr lang="bg" b="1" dirty="0" err="1"/>
              <a:t>на nZEB </a:t>
            </a:r>
            <a:r xmlns:a="http://schemas.openxmlformats.org/drawingml/2006/main">
              <a:rPr lang="bg" b="1" dirty="0"/>
              <a:t>в ЕС“, </a:t>
            </a:r>
            <a:r xmlns:a="http://schemas.openxmlformats.org/drawingml/2006/main">
              <a:rPr lang="bg" dirty="0"/>
              <a:t>подчертава ключово предизвикателство при съгласуването на стандартите за енергийна ефективност в цяла Европа: значителните разлики в националните дефиниции за </a:t>
            </a:r>
            <a:r xmlns:a="http://schemas.openxmlformats.org/drawingml/2006/main">
              <a:rPr lang="bg" i="1" dirty="0"/>
              <a:t>сгради с почти нулево потребление на енергия </a:t>
            </a:r>
            <a:r xmlns:a="http://schemas.openxmlformats.org/drawingml/2006/main">
              <a:rPr lang="bg" dirty="0"/>
              <a:t>( </a:t>
            </a:r>
            <a:r xmlns:a="http://schemas.openxmlformats.org/drawingml/2006/main">
              <a:rPr lang="bg" dirty="0" err="1"/>
              <a:t>nZEB </a:t>
            </a:r>
            <a:r xmlns:a="http://schemas.openxmlformats.org/drawingml/2006/main">
              <a:rPr lang="bg" dirty="0"/>
              <a:t>). Въпреки единната амбиция съгласно Директивата на ЕС за енергийните характеристики на сградите (EPBD), държавите членки са приели различни числови прагове въз основа на местния климат, политическите приоритети и историческия сграден фонд.</a:t>
            </a:r>
          </a:p>
          <a:p>
            <a:pPr xmlns:a="http://schemas.openxmlformats.org/drawingml/2006/main">
              <a:buNone/>
            </a:pPr>
            <a:r xmlns:a="http://schemas.openxmlformats.org/drawingml/2006/main">
              <a:rPr lang="bg" dirty="0"/>
              <a:t>Например:</a:t>
            </a:r>
          </a:p>
          <a:p>
            <a:pPr xmlns:a="http://schemas.openxmlformats.org/drawingml/2006/main">
              <a:buFont typeface="Arial" panose="020B0604020202020204" pitchFamily="34" charset="0"/>
              <a:buChar char="•"/>
            </a:pPr>
            <a:r xmlns:a="http://schemas.openxmlformats.org/drawingml/2006/main">
              <a:rPr lang="bg" b="1" dirty="0"/>
              <a:t>Дания </a:t>
            </a:r>
            <a:r xmlns:a="http://schemas.openxmlformats.org/drawingml/2006/main">
              <a:rPr lang="bg" dirty="0"/>
              <a:t>си поставя строги цели от </a:t>
            </a:r>
            <a:r xmlns:a="http://schemas.openxmlformats.org/drawingml/2006/main">
              <a:rPr lang="bg" b="1" dirty="0"/>
              <a:t>20–30 kWh/m²/година </a:t>
            </a:r>
            <a:r xmlns:a="http://schemas.openxmlformats.org/drawingml/2006/main">
              <a:rPr lang="bg" dirty="0"/>
              <a:t>, което отразява дългогодишния ѝ фокус върху енергийно ефективното строителство, надеждните изолационни практики и хладния умерен климат, който улеснява пасивното проектиране на слънчева енергия.</a:t>
            </a:r>
          </a:p>
          <a:p>
            <a:pPr xmlns:a="http://schemas.openxmlformats.org/drawingml/2006/main">
              <a:buFont typeface="Arial" panose="020B0604020202020204" pitchFamily="34" charset="0"/>
              <a:buChar char="•"/>
            </a:pPr>
            <a:r xmlns:a="http://schemas.openxmlformats.org/drawingml/2006/main">
              <a:rPr lang="bg" b="1" dirty="0"/>
              <a:t>Испания </a:t>
            </a:r>
            <a:r xmlns:a="http://schemas.openxmlformats.org/drawingml/2006/main">
              <a:rPr lang="bg" dirty="0"/>
              <a:t>, с по-топъл и разнообразен климат, позволява </a:t>
            </a:r>
            <a:r xmlns:a="http://schemas.openxmlformats.org/drawingml/2006/main">
              <a:rPr lang="bg" b="1" dirty="0"/>
              <a:t>60–80 kWh/m²/годишно </a:t>
            </a:r>
            <a:r xmlns:a="http://schemas.openxmlformats.org/drawingml/2006/main">
              <a:rPr lang="bg" dirty="0"/>
              <a:t>, което отчита по-високите нужди от охлаждане и по-гъвкавите строителни традиции.</a:t>
            </a:r>
          </a:p>
          <a:p>
            <a:pPr xmlns:a="http://schemas.openxmlformats.org/drawingml/2006/main">
              <a:buFont typeface="Arial" panose="020B0604020202020204" pitchFamily="34" charset="0"/>
              <a:buChar char="•"/>
            </a:pPr>
            <a:r xmlns:a="http://schemas.openxmlformats.org/drawingml/2006/main">
              <a:rPr lang="bg" b="1" dirty="0"/>
              <a:t>Естония </a:t>
            </a:r>
            <a:r xmlns:a="http://schemas.openxmlformats.org/drawingml/2006/main">
              <a:rPr lang="bg" dirty="0"/>
              <a:t>, макар и със студен климат, позволява стойности </a:t>
            </a:r>
            <a:r xmlns:a="http://schemas.openxmlformats.org/drawingml/2006/main">
              <a:rPr lang="bg" b="1" dirty="0"/>
              <a:t>до 120 kWh/m²/година </a:t>
            </a:r>
            <a:r xmlns:a="http://schemas.openxmlformats.org/drawingml/2006/main">
              <a:rPr lang="bg" dirty="0"/>
              <a:t>, вероятно поради интензивните условия на отопление и ограниченията, свързани с разходите, за обновяване на големи обеми по-стари сгради.</a:t>
            </a:r>
          </a:p>
          <a:p>
            <a:pPr xmlns:a="http://schemas.openxmlformats.org/drawingml/2006/main">
              <a:buNone/>
            </a:pPr>
            <a:r xmlns:a="http://schemas.openxmlformats.org/drawingml/2006/main">
              <a:rPr lang="bg" dirty="0"/>
              <a:t>Този широк диапазон – от 20 до 120 kWh/m²/година – показва, че </a:t>
            </a:r>
            <a:r xmlns:a="http://schemas.openxmlformats.org/drawingml/2006/main">
              <a:rPr lang="bg" dirty="0" err="1"/>
              <a:t>nZEB </a:t>
            </a:r>
            <a:r xmlns:a="http://schemas.openxmlformats.org/drawingml/2006/main">
              <a:rPr lang="bg" dirty="0"/>
              <a:t>не е унифицирано ниво на ефективност, а по-скоро контекстуален бенчмарк, съобразен с всяка държава. Макар че тази гъвкавост зачита националния суверенитет и разнообразните климатични реалности, тя също така създава </a:t>
            </a:r>
            <a:r xmlns:a="http://schemas.openxmlformats.org/drawingml/2006/main">
              <a:rPr lang="bg" b="1" dirty="0"/>
              <a:t>проблеми със съпоставимостта </a:t>
            </a:r>
            <a:r xmlns:a="http://schemas.openxmlformats.org/drawingml/2006/main">
              <a:rPr lang="bg" dirty="0"/>
              <a:t>и </a:t>
            </a:r>
            <a:r xmlns:a="http://schemas.openxmlformats.org/drawingml/2006/main">
              <a:rPr lang="bg" b="1" dirty="0"/>
              <a:t>предизвикателства за съответствието </a:t>
            </a:r>
            <a:r xmlns:a="http://schemas.openxmlformats.org/drawingml/2006/main">
              <a:rPr lang="bg" dirty="0"/>
              <a:t>за проектантите и предприемачите, работещи в чужбина.</a:t>
            </a:r>
          </a:p>
          <a:p>
            <a:pPr xmlns:a="http://schemas.openxmlformats.org/drawingml/2006/main">
              <a:buNone/>
            </a:pPr>
            <a:r xmlns:a="http://schemas.openxmlformats.org/drawingml/2006/main">
              <a:rPr lang="bg" dirty="0"/>
              <a:t>Стандартът за пасивна къща, за разлика от него, предлага </a:t>
            </a:r>
            <a:r xmlns:a="http://schemas.openxmlformats.org/drawingml/2006/main">
              <a:rPr lang="bg" b="1" dirty="0"/>
              <a:t>независима от климата, базирана на търсенето цел </a:t>
            </a:r>
            <a:r xmlns:a="http://schemas.openxmlformats.org/drawingml/2006/main">
              <a:rPr lang="bg" dirty="0"/>
              <a:t>(напр. 15 kWh/m²/година за отопление/охлаждане), която се прилага универсално и се измерва чрез Пакета за планиране на пасивни къщи (PHPP). Този стандарт обаче е доброволен и не е включен в повечето национални кодекси, което го прави отличен за съгласуваност на производителността, но не е достатъчен за спазване на законовите изисквания, освен ако не е подкрепен от местно признание.</a:t>
            </a:r>
          </a:p>
          <a:p>
            <a:pPr xmlns:a="http://schemas.openxmlformats.org/drawingml/2006/main">
              <a:buNone/>
            </a:pPr>
            <a:r xmlns:a="http://schemas.openxmlformats.org/drawingml/2006/main">
              <a:rPr lang="bg" dirty="0"/>
              <a:t>Разбирането на променливостта в дефинициите </a:t>
            </a:r>
            <a:r xmlns:a="http://schemas.openxmlformats.org/drawingml/2006/main">
              <a:rPr lang="bg" dirty="0" err="1"/>
              <a:t>за nZEB </a:t>
            </a:r>
            <a:r xmlns:a="http://schemas.openxmlformats.org/drawingml/2006/main">
              <a:rPr lang="bg" dirty="0"/>
              <a:t>е от решаващо значение поради две основни причини:</a:t>
            </a:r>
          </a:p>
          <a:p>
            <a:pPr xmlns:a="http://schemas.openxmlformats.org/drawingml/2006/main">
              <a:buFont typeface="+mj-lt"/>
              <a:buAutoNum type="arabicPeriod"/>
            </a:pPr>
            <a:r xmlns:a="http://schemas.openxmlformats.org/drawingml/2006/main">
              <a:rPr lang="bg" b="1" dirty="0"/>
              <a:t>Прилагане на политики и финансиране </a:t>
            </a:r>
            <a:r xmlns:a="http://schemas.openxmlformats.org/drawingml/2006/main">
              <a:rPr lang="bg" dirty="0"/>
              <a:t>: Достъпът до средства от ЕС и национални фондове за зелено строителство често зависи от спазването на националните прагове </a:t>
            </a:r>
            <a:r xmlns:a="http://schemas.openxmlformats.org/drawingml/2006/main">
              <a:rPr lang="bg" dirty="0" err="1"/>
              <a:t>за nZEB </a:t>
            </a:r>
            <a:r xmlns:a="http://schemas.openxmlformats.org/drawingml/2006/main">
              <a:rPr lang="bg" dirty="0"/>
              <a:t>или ZEB. Ако проект за пасивна къща в Испания консумира само 20 kWh/m²/годишно, той лесно надвишава местната цел </a:t>
            </a:r>
            <a:r xmlns:a="http://schemas.openxmlformats.org/drawingml/2006/main">
              <a:rPr lang="bg" dirty="0" err="1"/>
              <a:t>за nZEB </a:t>
            </a:r>
            <a:r xmlns:a="http://schemas.openxmlformats.org/drawingml/2006/main">
              <a:rPr lang="bg" dirty="0"/>
              <a:t>, но същият проект в Естония може да се нуждае от допълнителна интеграция на възобновяема енергия, за да се класира.</a:t>
            </a:r>
          </a:p>
          <a:p>
            <a:pPr xmlns:a="http://schemas.openxmlformats.org/drawingml/2006/main">
              <a:buFont typeface="+mj-lt"/>
              <a:buAutoNum type="arabicPeriod"/>
            </a:pPr>
            <a:r xmlns:a="http://schemas.openxmlformats.org/drawingml/2006/main">
              <a:rPr lang="bg" b="1" dirty="0"/>
              <a:t>Стратегия за проектиране </a:t>
            </a:r>
            <a:r xmlns:a="http://schemas.openxmlformats.org/drawingml/2006/main">
              <a:rPr lang="bg" dirty="0"/>
              <a:t>: Специалистите трябва да адаптират целите за ефективност към местните стандарти. Например, докато методите за пасивни къщи може да са „прекалено ефективни“ в Дания, те все още може да не отговарят на пълното съответствие със ZEB в Естония без проверка, базирана на емисиите.</a:t>
            </a:r>
          </a:p>
          <a:p>
            <a:r xmlns:a="http://schemas.openxmlformats.org/drawingml/2006/main">
              <a:rPr lang="bg" dirty="0"/>
              <a:t>В обобщение, този слайд илюстрира ключово послание от модула: </a:t>
            </a:r>
            <a:r xmlns:a="http://schemas.openxmlformats.org/drawingml/2006/main">
              <a:rPr lang="bg" b="1" dirty="0"/>
              <a:t>енергийната ефективност не е само техническа – тя е регулаторна, географска и стратегическа </a:t>
            </a:r>
            <a:r xmlns:a="http://schemas.openxmlformats.org/drawingml/2006/main">
              <a:rPr lang="bg" dirty="0"/>
              <a:t>. Проектирането за висока ефективност означава не само спазване на универсалните стандарти като пасивната къща, но и съгласуване с националните рамки, за да се отключат възможности за съответствие и финансиране по EPBD.</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19</a:t>
            </a:fld>
            <a:endParaRPr lang="tr-TR"/>
          </a:p>
        </p:txBody>
      </p:sp>
    </p:spTree>
    <p:extLst>
      <p:ext uri="{BB962C8B-B14F-4D97-AF65-F5344CB8AC3E}">
        <p14:creationId xmlns:p14="http://schemas.microsoft.com/office/powerpoint/2010/main" val="257336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Преглед на дневния ред</a:t>
            </a:r>
            <a:endParaRPr xmlns:a="http://schemas.openxmlformats.org/drawingml/2006/main" lang="en-US" dirty="0"/>
          </a:p>
          <a:p>
            <a:r xmlns:a="http://schemas.openxmlformats.org/drawingml/2006/main">
              <a:rPr lang="bg" dirty="0"/>
              <a:t>В тази сесия ще разгледаме как застроената среда допринася за постигането на климатичните цели и как политически рамки, като EPBD, оформят бъдещето на строителството. От разбирането защо сградите с нулеви емисии (ZEB) са важни, до прегледа на рамки за ефективност, като </a:t>
            </a:r>
            <a:r xmlns:a="http://schemas.openxmlformats.org/drawingml/2006/main">
              <a:rPr lang="bg" dirty="0" err="1"/>
              <a:t>nZEB </a:t>
            </a:r>
            <a:r xmlns:a="http://schemas.openxmlformats.org/drawingml/2006/main">
              <a:rPr lang="bg" dirty="0"/>
              <a:t>и пасивна къща, ще разгледаме ключови инструменти за съответствие, национални стратегии за внедряване и как стандартите за проектиране могат да подпомогнат правното съгласуване. Целта е да ви предоставим ясно разбиране за техническите, регулаторните и проектните измерения, които определят енергийно ефективната градска инфраструктура днес.</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a:t>
            </a:fld>
            <a:endParaRPr lang="tr-TR"/>
          </a:p>
        </p:txBody>
      </p:sp>
    </p:spTree>
    <p:extLst>
      <p:ext uri="{BB962C8B-B14F-4D97-AF65-F5344CB8AC3E}">
        <p14:creationId xmlns:p14="http://schemas.microsoft.com/office/powerpoint/2010/main" val="210111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Слайдът, озаглавен </a:t>
            </a:r>
            <a:r xmlns:a="http://schemas.openxmlformats.org/drawingml/2006/main">
              <a:rPr lang="bg" b="1" dirty="0"/>
              <a:t>„ZEB Early Movers“ (Ранни предприемачи в областта на сградите с нулеви емисии) </a:t>
            </a:r>
            <a:r xmlns:a="http://schemas.openxmlformats.org/drawingml/2006/main">
              <a:rPr lang="bg" dirty="0"/>
              <a:t>, подчертава пионерските усилия на Австрия, Нидерландия и Франция за внедряване на сгради с нулеви емисии (ZEB) в рамките на националните политики. Тези страни са пример за проактивни, иновативни отговори на Директивата за енергийните характеристики на сградите (EPBD) на Европейския съюз, по-специално нейната преработена версия от 2021 г., която има за цел всички нови сгради да бъдат ZEB до 2030 г. Тяхното лидерство помага да се определи как показателите за ефективност, базирани на емисиите, механизмите за съответствие и инструментите за финансиране могат да се развият от теория в практическа политика.</a:t>
            </a:r>
          </a:p>
          <a:p>
            <a:pPr xmlns:a="http://schemas.openxmlformats.org/drawingml/2006/main">
              <a:buNone/>
            </a:pPr>
            <a:r xmlns:a="http://schemas.openxmlformats.org/drawingml/2006/main">
              <a:rPr lang="bg" b="1" dirty="0"/>
              <a:t>Австрия </a:t>
            </a:r>
            <a:r xmlns:a="http://schemas.openxmlformats.org/drawingml/2006/main">
              <a:rPr lang="bg" dirty="0"/>
              <a:t>въведе далновиден модел, като обвързва строителните субсидии с </a:t>
            </a:r>
            <a:r xmlns:a="http://schemas.openxmlformats.org/drawingml/2006/main">
              <a:rPr lang="bg" b="1" dirty="0"/>
              <a:t>емисиите на парникови газове (ПГ) </a:t>
            </a:r>
            <a:r xmlns:a="http://schemas.openxmlformats.org/drawingml/2006/main">
              <a:rPr lang="bg" dirty="0"/>
              <a:t>. Вместо да предлага унифицирани безвъзмездни средства за строителство, Австрия обвързва финансовата подкрепа с измерени или моделирани оперативни емисии, стимулирайки наистина нисковъглеродни резултати. Този подход на финансиране, обвързан с ПГ, надхвърля самото търсене на енергия – отразявайки нарастващия акцент на EPBD върху въглеродния интензитет ( </a:t>
            </a:r>
            <a:r xmlns:a="http://schemas.openxmlformats.org/drawingml/2006/main">
              <a:rPr lang="bg" dirty="0" err="1"/>
              <a:t>кгCO₂екв. </a:t>
            </a:r>
            <a:r xmlns:a="http://schemas.openxmlformats.org/drawingml/2006/main">
              <a:rPr lang="bg" dirty="0"/>
              <a:t>/м²/година) като основен показател за съответствие. За проектантите на пасивни къщи или потребителите на PHPP това представлява възможност: енергийните резултати от PHPP могат да бъдат съчетани с националните емисионни фактори на мрежата, за да се демонстрира съвместимост със ZEB и достъп до потоци от финансиране.</a:t>
            </a:r>
          </a:p>
          <a:p>
            <a:pPr xmlns:a="http://schemas.openxmlformats.org/drawingml/2006/main">
              <a:buNone/>
            </a:pPr>
            <a:r xmlns:a="http://schemas.openxmlformats.org/drawingml/2006/main">
              <a:rPr lang="bg" b="1" dirty="0"/>
              <a:t>Холандия </a:t>
            </a:r>
            <a:r xmlns:a="http://schemas.openxmlformats.org/drawingml/2006/main">
              <a:rPr lang="bg" dirty="0"/>
              <a:t>формализира прехода си към нисковъглеродни сгради чрез </a:t>
            </a:r>
            <a:r xmlns:a="http://schemas.openxmlformats.org/drawingml/2006/main">
              <a:rPr lang="bg" b="1" dirty="0"/>
              <a:t>метода BENG </a:t>
            </a:r>
            <a:r xmlns:a="http://schemas.openxmlformats.org/drawingml/2006/main">
              <a:rPr lang="bg" dirty="0"/>
              <a:t>( </a:t>
            </a:r>
            <a:r xmlns:a="http://schemas.openxmlformats.org/drawingml/2006/main">
              <a:rPr lang="bg" dirty="0" err="1"/>
              <a:t>Bijna</a:t>
            </a:r>
            <a:r xmlns:a="http://schemas.openxmlformats.org/drawingml/2006/main">
              <a:rPr lang="bg" dirty="0"/>
              <a:t> </a:t>
            </a:r>
            <a:r xmlns:a="http://schemas.openxmlformats.org/drawingml/2006/main">
              <a:rPr lang="bg" dirty="0" err="1"/>
              <a:t>Енергийно неутрален</a:t>
            </a:r>
            <a:r xmlns:a="http://schemas.openxmlformats.org/drawingml/2006/main">
              <a:rPr lang="bg" dirty="0"/>
              <a:t> </a:t>
            </a:r>
            <a:r xmlns:a="http://schemas.openxmlformats.org/drawingml/2006/main">
              <a:rPr lang="bg" dirty="0" err="1"/>
              <a:t>Gebouwen </a:t>
            </a:r>
            <a:r xmlns:a="http://schemas.openxmlformats.org/drawingml/2006/main">
              <a:rPr lang="bg" dirty="0"/>
              <a:t>или „Почти енергийно неутрални сгради“). BENG определя три стълба на ефективност: 1) потребление на енергия (kWh/m²), 2) използване на изкопаеми енергийни източници и 3) дял на възобновяемите енергийни източници. Въпреки че този метод не отразява праговете за пасивни сгради, той споделя същата фундаментална логика – първо се дава приоритет на енергийната ефективност, а след това се допълва с възобновяеми енергийни източници. BENG е повлиял и на начина, по който холандските проектанти оценяват топлинните мостове, херметичността и оптимизацията на слънчевата енергия. Въпреки че PHPP не е официалният инструмент за съответствие с BENG, методологията насърчава съгласуването със стратегиите за пасивни сгради и може да бъде кръстосано валидирана за двойно отчитане.</a:t>
            </a:r>
          </a:p>
          <a:p>
            <a:pPr xmlns:a="http://schemas.openxmlformats.org/drawingml/2006/main">
              <a:buNone/>
            </a:pPr>
            <a:r xmlns:a="http://schemas.openxmlformats.org/drawingml/2006/main">
              <a:rPr lang="bg" b="1" dirty="0"/>
              <a:t>Франция </a:t>
            </a:r>
            <a:r xmlns:a="http://schemas.openxmlformats.org/drawingml/2006/main">
              <a:rPr lang="bg" dirty="0"/>
              <a:t>е сред първите, които въведоха отчитането на въглеродните емисии през целия жизнен цикъл чрез своя </a:t>
            </a:r>
            <a:r xmlns:a="http://schemas.openxmlformats.org/drawingml/2006/main">
              <a:rPr lang="bg" b="1" dirty="0"/>
              <a:t>регламент RE2020 </a:t>
            </a:r>
            <a:r xmlns:a="http://schemas.openxmlformats.org/drawingml/2006/main">
              <a:rPr lang="bg" dirty="0"/>
              <a:t>, който налага строги </a:t>
            </a:r>
            <a:r xmlns:a="http://schemas.openxmlformats.org/drawingml/2006/main">
              <a:rPr lang="bg" b="1" dirty="0"/>
              <a:t>въглеродни бюджети </a:t>
            </a:r>
            <a:r xmlns:a="http://schemas.openxmlformats.org/drawingml/2006/main">
              <a:rPr lang="bg" dirty="0"/>
              <a:t>както за оперативните, така и за въплътените емисии. RE2020 изчислява емисиите от потреблението на енергия, строителните материали и строителните системи – измерени в </a:t>
            </a:r>
            <a:r xmlns:a="http://schemas.openxmlformats.org/drawingml/2006/main">
              <a:rPr lang="bg" dirty="0" err="1"/>
              <a:t>kgCO₂eq </a:t>
            </a:r>
            <a:r xmlns:a="http://schemas.openxmlformats.org/drawingml/2006/main">
              <a:rPr lang="bg" dirty="0"/>
              <a:t>/m² през целия жизнен цикъл на сградата. Това надхвърля фокуса на пасивната къща върху оперативната енергия, но представлява естествено съчетание: обвивката на пасивната къща минимизира оперативните емисии, което улеснява спазването на строгите ограничения на RE2020. Архитектите във Франция вече рутинно използват инструменти като One Click LCA или </a:t>
            </a:r>
            <a:r xmlns:a="http://schemas.openxmlformats.org/drawingml/2006/main">
              <a:rPr lang="bg" dirty="0" err="1"/>
              <a:t>eLCA, </a:t>
            </a:r>
            <a:r xmlns:a="http://schemas.openxmlformats.org/drawingml/2006/main">
              <a:rPr lang="bg" dirty="0"/>
              <a:t>наред с PHPP, за цялостно съответствие.</a:t>
            </a:r>
          </a:p>
          <a:p>
            <a:r xmlns:a="http://schemas.openxmlformats.org/drawingml/2006/main">
              <a:rPr lang="bg" dirty="0"/>
              <a:t>В обобщение, тези ранни инициативи показват, че постигането на ZEB не е просто въпрос на отговаряне на показателите от страна на търсенето, а на интегриране на логика, основана на емисиите, в стимулите, моделирането и законодателството. Техните примери предлагат практически пътища за специалистите по пасивни сгради да адаптират своите практики към нововъзникващите ландшафти за съответствие.</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20</a:t>
            </a:fld>
            <a:endParaRPr lang="tr-TR"/>
          </a:p>
        </p:txBody>
      </p:sp>
    </p:spTree>
    <p:extLst>
      <p:ext uri="{BB962C8B-B14F-4D97-AF65-F5344CB8AC3E}">
        <p14:creationId xmlns:p14="http://schemas.microsoft.com/office/powerpoint/2010/main" val="419207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Въпреки доказаната ефективност и нарастващото съгласуване на политиките за подходите за пасивни къщи и строителство с нулеви емисии (ZEB), няколко постоянни бариери пред прилагането продължават да забавят широкото им приемане в ЕС и съседните региони. Този слайд подчертава три от най-належащите пречки – недостиг на работна ръка, пропуски във верификацията и неясна финансова възвръщаемост на инвестициите (ROI) – които трябва да бъдат преодолени, за да се разширят стратегиите за високоефективни сгради.</a:t>
            </a:r>
          </a:p>
          <a:p>
            <a:pPr xmlns:a="http://schemas.openxmlformats.org/drawingml/2006/main">
              <a:buNone/>
            </a:pPr>
            <a:r xmlns:a="http://schemas.openxmlformats.org/drawingml/2006/main">
              <a:rPr lang="bg" b="1" dirty="0"/>
              <a:t>1. Недостиг на работна ръка и пропуски в прилагането на законодателството</a:t>
            </a:r>
            <a:endParaRPr xmlns:a="http://schemas.openxmlformats.org/drawingml/2006/main" lang="en-US" dirty="0"/>
          </a:p>
          <a:p>
            <a:pPr xmlns:a="http://schemas.openxmlformats.org/drawingml/2006/main">
              <a:buNone/>
            </a:pPr>
            <a:r xmlns:a="http://schemas.openxmlformats.org/drawingml/2006/main">
              <a:rPr lang="bg" dirty="0"/>
              <a:t>Едно от най-непосредствените ограничения е липсата на квалифицирана работна ръка. Постигането на резултати на ниво пасивна къща или ZEB изисква не само добър дизайн, но и изключително изпълнение – особено в области като детайлизиране на въздухонепроницаемостта, строителство без термомостове и въвеждане в експлоатация на механична вентилация. В много региони обаче има недостиг на изпълнители и майстори, обучени в тези техники.</a:t>
            </a:r>
          </a:p>
          <a:p>
            <a:pPr xmlns:a="http://schemas.openxmlformats.org/drawingml/2006/main">
              <a:buNone/>
            </a:pPr>
            <a:r xmlns:a="http://schemas.openxmlformats.org/drawingml/2006/main">
              <a:rPr lang="bg" dirty="0"/>
              <a:t>Това се усложнява от слабото или непоследователно прилагане на енергийните и качествените стандарти. Дори когато националните разпоредби изискват висока ефективност (напр. чрез EPBD), инспекциите на сгради често не обхващат проверка на резултатите от тестовете на вентилационните врати или работата на вентилационната система. Тази празнина в прилагането намалява доверието в резултатите и може да създаде разлика в производителността между проекта и реалността.</a:t>
            </a:r>
          </a:p>
          <a:p>
            <a:pPr xmlns:a="http://schemas.openxmlformats.org/drawingml/2006/main">
              <a:buNone/>
            </a:pPr>
            <a:r xmlns:a="http://schemas.openxmlformats.org/drawingml/2006/main">
              <a:rPr lang="bg" b="1" dirty="0"/>
              <a:t>2. Липса на инфраструктура за проверка</a:t>
            </a:r>
            <a:endParaRPr xmlns:a="http://schemas.openxmlformats.org/drawingml/2006/main" lang="en-US" dirty="0"/>
          </a:p>
          <a:p>
            <a:pPr xmlns:a="http://schemas.openxmlformats.org/drawingml/2006/main">
              <a:buNone/>
            </a:pPr>
            <a:r xmlns:a="http://schemas.openxmlformats.org/drawingml/2006/main">
              <a:rPr lang="bg" dirty="0"/>
              <a:t>Сертифицирането на пасивни къщи разчита на строги измервания – изпитване на въздушно налягане, термично моделиране чрез PHPP и осигуряване на качеството на ниво компоненти. Но в много региони инфраструктурата, която да поддържа този процес на проверка, или липсва, или е недоразвита. Това включва недостиг на сертифицирани проектанти на пасивни къщи, квалифицирани тестери или достъп до акредитирани от PHI продукти, като прозорци и MVHR системи.</a:t>
            </a:r>
          </a:p>
          <a:p>
            <a:pPr xmlns:a="http://schemas.openxmlformats.org/drawingml/2006/main">
              <a:buNone/>
            </a:pPr>
            <a:r xmlns:a="http://schemas.openxmlformats.org/drawingml/2006/main">
              <a:rPr lang="bg" dirty="0"/>
              <a:t>Без тази екосистема за проверка, клиентите и предприемачите могат да се върнат към опростени инструменти за съответствие (напр. EPC софтуер), които предлагат по-малка точност и отчетност, подкопавайки дългосрочните енергийни характеристики на сградния фонд.</a:t>
            </a:r>
          </a:p>
          <a:p>
            <a:pPr xmlns:a="http://schemas.openxmlformats.org/drawingml/2006/main">
              <a:buNone/>
            </a:pPr>
            <a:r xmlns:a="http://schemas.openxmlformats.org/drawingml/2006/main">
              <a:rPr lang="bg" b="1" dirty="0"/>
              <a:t>3. Неясна финансова възвръщаемост на инвестициите</a:t>
            </a:r>
            <a:endParaRPr xmlns:a="http://schemas.openxmlformats.org/drawingml/2006/main" lang="en-US" dirty="0"/>
          </a:p>
          <a:p>
            <a:pPr xmlns:a="http://schemas.openxmlformats.org/drawingml/2006/main">
              <a:buNone/>
            </a:pPr>
            <a:r xmlns:a="http://schemas.openxmlformats.org/drawingml/2006/main">
              <a:rPr lang="bg" dirty="0"/>
              <a:t>И накрая, основна пречка пред внедряването на пасивни къщи и ZEB е усещането за високи първоначални разходи с несигурна дългосрочна възвръщаемост. Въпреки че много проучвания потвърждават, че икономиите на енергия, подобренията в комфорта и предимствата за дълготрайност могат да компенсират първоначалните инвестиции, тези резултати не винаги се съобщават по начин, който убеждава инвеститорите, предприемачите или дори обитателите.</a:t>
            </a:r>
          </a:p>
          <a:p>
            <a:r xmlns:a="http://schemas.openxmlformats.org/drawingml/2006/main">
              <a:rPr lang="bg" dirty="0"/>
              <a:t>Освен това, на пазари с ниски цени на енергията или слабо данъчно облагане на енергията, финансовите спестявания може да са скромни в краткосрочен план, което прави бизнес аргументацията по-трудна за формулиране, особено без допълнителни стимули или ясни оценки на разходите за целия жизнен цикъл.</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21</a:t>
            </a:fld>
            <a:endParaRPr lang="tr-TR"/>
          </a:p>
        </p:txBody>
      </p:sp>
    </p:spTree>
    <p:extLst>
      <p:ext uri="{BB962C8B-B14F-4D97-AF65-F5344CB8AC3E}">
        <p14:creationId xmlns:p14="http://schemas.microsoft.com/office/powerpoint/2010/main" val="1138611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Най-добри практики, които се появяват: Свързваща политика, инструменти и пазарно приемане</a:t>
            </a:r>
            <a:endParaRPr xmlns:a="http://schemas.openxmlformats.org/drawingml/2006/main" lang="en-US" dirty="0"/>
          </a:p>
          <a:p>
            <a:pPr xmlns:a="http://schemas.openxmlformats.org/drawingml/2006/main">
              <a:buNone/>
            </a:pPr>
            <a:r xmlns:a="http://schemas.openxmlformats.org/drawingml/2006/main">
              <a:rPr lang="bg" dirty="0"/>
              <a:t>Докато Европа напредва с целите за сгради с нулеви емисии (ZEB) и енергийна ефективност съгласно Директивата за енергийните характеристики на сградите (EPBD), в държавите членки се появяват редица иновативни най-добри практики. Тези практики не само преодоляват бариерите пред внедряването, но и ускоряват приемането и интеграцията на пасивните сгради с по-широки рамки за климата и ефективността. Този слайд подчертава три забележителни модела: обслужване на едно гише (Франция, Литва), цифрова интеграция на EPC+BIM (Финландия) и двигатели на обществените поръчки (Германия).</a:t>
            </a:r>
          </a:p>
          <a:p>
            <a:pPr xmlns:a="http://schemas.openxmlformats.org/drawingml/2006/main">
              <a:buNone/>
            </a:pPr>
            <a:r xmlns:a="http://schemas.openxmlformats.org/drawingml/2006/main">
              <a:rPr lang="bg" b="1" dirty="0"/>
              <a:t>1. Обслужване на едно гише (Франция, Литва): Опростяване на достъпа до ремонти</a:t>
            </a:r>
            <a:endParaRPr xmlns:a="http://schemas.openxmlformats.org/drawingml/2006/main" lang="en-US" dirty="0"/>
          </a:p>
          <a:p>
            <a:pPr xmlns:a="http://schemas.openxmlformats.org/drawingml/2006/main">
              <a:buNone/>
            </a:pPr>
            <a:r xmlns:a="http://schemas.openxmlformats.org/drawingml/2006/main">
              <a:rPr lang="bg" dirty="0"/>
              <a:t>Франция и Литва усъвършенстваха концепцията за „обслужване на едно гише“ за енергийно обновяване на сгради. Тези платформи опростяват процеса на обновяване, като предлагат пакетни услуги – технически съвети, финансово планиране, проверка на изпълнителите и проверка след обновяване – всичко на едно място. За обновяване на пасивни къщи или </a:t>
            </a:r>
            <a:r xmlns:a="http://schemas.openxmlformats.org/drawingml/2006/main">
              <a:rPr lang="bg" dirty="0" err="1"/>
              <a:t>EnerPHit </a:t>
            </a:r>
            <a:r xmlns:a="http://schemas.openxmlformats.org/drawingml/2006/main">
              <a:rPr lang="bg" dirty="0"/>
              <a:t>, тези платформи намаляват сложността, която често възпира собствениците на жилища и малките предприемачи. Френската мрежа FAIRE и литовската RENOHUB са пример за това как публично-частното сътрудничество може да насочва потребителите от оценката до доставката. В контекста на пасивните къщи, този интегриран подход осигурява подкрепа на ранен етап за проектиране „първо на ограждащата конструкция“ и моделиране на PHPP, увеличавайки усвояването и съответствието.</a:t>
            </a:r>
          </a:p>
          <a:p>
            <a:pPr xmlns:a="http://schemas.openxmlformats.org/drawingml/2006/main">
              <a:buNone/>
            </a:pPr>
            <a:r xmlns:a="http://schemas.openxmlformats.org/drawingml/2006/main">
              <a:rPr lang="bg" b="1" dirty="0"/>
              <a:t>2. Дигитален EPC + BIM (FI): Подобряване на прозрачността и интеграцията на дизайна</a:t>
            </a:r>
            <a:endParaRPr xmlns:a="http://schemas.openxmlformats.org/drawingml/2006/main" lang="en-US" dirty="0"/>
          </a:p>
          <a:p>
            <a:pPr xmlns:a="http://schemas.openxmlformats.org/drawingml/2006/main">
              <a:buNone/>
            </a:pPr>
            <a:r xmlns:a="http://schemas.openxmlformats.org/drawingml/2006/main">
              <a:rPr lang="bg" dirty="0"/>
              <a:t>Финландия е пионер в използването на цифрови EPC (сертификати за енергийни характеристики), комбинирани с информационно моделиране на сгради (BIM). Това съгласуване позволява данните за енергийните характеристики да бъдат вградени директно в 3D дизайнерски среди, което дава възможност за обратна връзка в реално време и координация между различните дисциплини. За проекти за пасивни сгради, свързаните с BIM EPC поддържат PHPP входни данни с валидирана геометрия, спецификации на компонентите и визуализация на енергийния поток. Интеграцията подобрява итерацията на дизайна, точността на проверката и регулаторната готовност. Примерът на Финландия показва как цифровите инструменти могат да служат както като двигатели за ефективност, така и като мостове за документация – особено в страни, където пасивната къща все още не е официално призната като път за съответствие.</a:t>
            </a:r>
          </a:p>
          <a:p>
            <a:pPr xmlns:a="http://schemas.openxmlformats.org/drawingml/2006/main">
              <a:buNone/>
            </a:pPr>
            <a:r xmlns:a="http://schemas.openxmlformats.org/drawingml/2006/main">
              <a:rPr lang="bg" b="1" dirty="0"/>
              <a:t>3. Движещи сили на обществените поръчки (DE): Пазарна трансформация, подпомогната от политиките</a:t>
            </a:r>
            <a:endParaRPr xmlns:a="http://schemas.openxmlformats.org/drawingml/2006/main" lang="en-US" dirty="0"/>
          </a:p>
          <a:p>
            <a:pPr xmlns:a="http://schemas.openxmlformats.org/drawingml/2006/main">
              <a:buNone/>
            </a:pPr>
            <a:r xmlns:a="http://schemas.openxmlformats.org/drawingml/2006/main">
              <a:rPr lang="bg" dirty="0"/>
              <a:t>Германия демонстрира, че политиките за обществени поръчки могат да стимулират пазарната трансформация, когато са свързани с ясни цели за ефективност. Градове като Франкфурт и региони като Баден-Вюртемберг са включили изискванията за пасивни сгради в търговете за обществени сгради – включително училища, жилища и граждански съоръжения. Чрез задължително сертифициране, базирано на PHPP, за публично финансирани проекти, тези правителства гарантират качествени резултати, като същевременно насърчават капацитета на индустрията. Изпълнителите, архитектите и производителите на продукти придобиват опит и увереност, създавайки самоподсилваща се екосистема. По този начин обществените поръчки действат като лост от страна на търсенето, нормализирайки пасивните сгради в рамките на конвенционалните системи за изпълнение на проекти.</a:t>
            </a:r>
          </a:p>
          <a:p>
            <a:pPr xmlns:a="http://schemas.openxmlformats.org/drawingml/2006/main">
              <a:buNone/>
            </a:pPr>
            <a:r xmlns:a="http://schemas.openxmlformats.org/drawingml/2006/main">
              <a:rPr lang="bg" b="1" dirty="0"/>
              <a:t>Заключение</a:t>
            </a:r>
            <a:endParaRPr xmlns:a="http://schemas.openxmlformats.org/drawingml/2006/main" lang="en-US" dirty="0"/>
          </a:p>
          <a:p>
            <a:r xmlns:a="http://schemas.openxmlformats.org/drawingml/2006/main">
              <a:rPr lang="bg" dirty="0"/>
              <a:t>Заедно тези нововъзникващи практики показват, че ефективното внедряване на пасивни сгради изисква повече от техническа готовност – то изисква системни иновации. Франция и Литва демонстрират, че пътищата за обновяване, ориентирани към клиента, се нуждаят от опростяване. Финландия показва, че дигиталната интеграция може да рационализира съответствието и проектирането, а Германия доказва, че политическите мандати могат да култивират експертен опит и инерция. Тези стратегии заедно подчертават как амбициите на ZEB и пасивните сгради могат да бъдат реализирани не само чрез високи постижения в дизайна, но и чрез подпомагане на инфраструктурата и далновидно управление.</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22</a:t>
            </a:fld>
            <a:endParaRPr lang="tr-TR"/>
          </a:p>
        </p:txBody>
      </p:sp>
    </p:spTree>
    <p:extLst>
      <p:ext uri="{BB962C8B-B14F-4D97-AF65-F5344CB8AC3E}">
        <p14:creationId xmlns:p14="http://schemas.microsoft.com/office/powerpoint/2010/main" val="864297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Слайдът, озаглавен </a:t>
            </a:r>
            <a:r xmlns:a="http://schemas.openxmlformats.org/drawingml/2006/main">
              <a:rPr lang="bg" b="1" dirty="0"/>
              <a:t>„Пасивна къща: Доброволен модел“, </a:t>
            </a:r>
            <a:r xmlns:a="http://schemas.openxmlformats.org/drawingml/2006/main">
              <a:rPr lang="bg" dirty="0"/>
              <a:t>подчертава ключови характеристики на стандарта за пасивна къща, а именно, че той не е законово задължителен, а по-скоро </a:t>
            </a:r>
            <a:r xmlns:a="http://schemas.openxmlformats.org/drawingml/2006/main">
              <a:rPr lang="bg" b="1" dirty="0"/>
              <a:t>доброволен, ориентиран към резултатите подход, </a:t>
            </a:r>
            <a:r xmlns:a="http://schemas.openxmlformats.org/drawingml/2006/main">
              <a:rPr lang="bg" dirty="0"/>
              <a:t>основан на строги технически показатели и проверени резултати. Трите точки – </a:t>
            </a:r>
            <a:r xmlns:a="http://schemas.openxmlformats.org/drawingml/2006/main">
              <a:rPr lang="bg" i="1" dirty="0"/>
              <a:t>„Първо пакет, ръководено от търсенето“, „Доказани инструменти + осигуряване на качеството“ </a:t>
            </a:r>
            <a:r xmlns:a="http://schemas.openxmlformats.org/drawingml/2006/main">
              <a:rPr lang="bg" dirty="0"/>
              <a:t>и </a:t>
            </a:r>
            <a:r xmlns:a="http://schemas.openxmlformats.org/drawingml/2006/main">
              <a:rPr lang="bg" i="1" dirty="0"/>
              <a:t>„Няма законово задължение“ </a:t>
            </a:r>
            <a:r xmlns:a="http://schemas.openxmlformats.org/drawingml/2006/main">
              <a:rPr lang="bg" dirty="0"/>
              <a:t>– обобщават защо пасивната къща е едновременно убедителна и различна от типичните регулаторни рамки.</a:t>
            </a:r>
          </a:p>
          <a:p>
            <a:pPr xmlns:a="http://schemas.openxmlformats.org/drawingml/2006/main">
              <a:buNone/>
            </a:pPr>
            <a:r xmlns:a="http://schemas.openxmlformats.org/drawingml/2006/main">
              <a:rPr lang="bg" b="1" dirty="0"/>
              <a:t>1. Плик-първо, ориентиран към търсенето</a:t>
            </a:r>
          </a:p>
          <a:p>
            <a:pPr xmlns:a="http://schemas.openxmlformats.org/drawingml/2006/main">
              <a:buNone/>
            </a:pPr>
            <a:r xmlns:a="http://schemas.openxmlformats.org/drawingml/2006/main">
              <a:rPr lang="bg" dirty="0"/>
              <a:t>В основата на философията на пасивната къща е </a:t>
            </a:r>
            <a:r xmlns:a="http://schemas.openxmlformats.org/drawingml/2006/main">
              <a:rPr lang="bg" b="1" dirty="0"/>
              <a:t>подходът „първо материалът“ или „първо обвивката“ </a:t>
            </a:r>
            <a:r xmlns:a="http://schemas.openxmlformats.org/drawingml/2006/main">
              <a:rPr lang="bg" dirty="0"/>
              <a:t>, който дава приоритет на минимизирането на енергийните нужди чрез проектиране на обвивката на сградата, преди да се обмисли генерирането на възобновяема енергия. Вместо да компенсира неефективните проекти с по-големи системи или слънчеви панели, пасивната къща драстично намалява отоплителните и охладителните товари чрез:</a:t>
            </a:r>
          </a:p>
          <a:p>
            <a:pPr xmlns:a="http://schemas.openxmlformats.org/drawingml/2006/main">
              <a:buFont typeface="Arial" panose="020B0604020202020204" pitchFamily="34" charset="0"/>
              <a:buChar char="•"/>
            </a:pPr>
            <a:r xmlns:a="http://schemas.openxmlformats.org/drawingml/2006/main">
              <a:rPr lang="bg" dirty="0"/>
              <a:t>Високоефективна изолация</a:t>
            </a:r>
          </a:p>
          <a:p>
            <a:pPr xmlns:a="http://schemas.openxmlformats.org/drawingml/2006/main">
              <a:buFont typeface="Arial" panose="020B0604020202020204" pitchFamily="34" charset="0"/>
              <a:buChar char="•"/>
            </a:pPr>
            <a:r xmlns:a="http://schemas.openxmlformats.org/drawingml/2006/main">
              <a:rPr lang="bg" dirty="0"/>
              <a:t>Херметична конструкция</a:t>
            </a:r>
          </a:p>
          <a:p>
            <a:pPr xmlns:a="http://schemas.openxmlformats.org/drawingml/2006/main">
              <a:buFont typeface="Arial" panose="020B0604020202020204" pitchFamily="34" charset="0"/>
              <a:buChar char="•"/>
            </a:pPr>
            <a:r xmlns:a="http://schemas.openxmlformats.org/drawingml/2006/main">
              <a:rPr lang="bg" dirty="0"/>
              <a:t>Детайли без термомостове</a:t>
            </a:r>
          </a:p>
          <a:p>
            <a:pPr xmlns:a="http://schemas.openxmlformats.org/drawingml/2006/main">
              <a:buFont typeface="Arial" panose="020B0604020202020204" pitchFamily="34" charset="0"/>
              <a:buChar char="•"/>
            </a:pPr>
            <a:r xmlns:a="http://schemas.openxmlformats.org/drawingml/2006/main">
              <a:rPr lang="bg" dirty="0"/>
              <a:t>Висококачествени прозорци и вентилационни системи с рекуперация на топлина (MVHR)</a:t>
            </a:r>
          </a:p>
          <a:p>
            <a:pPr xmlns:a="http://schemas.openxmlformats.org/drawingml/2006/main">
              <a:buNone/>
            </a:pPr>
            <a:r xmlns:a="http://schemas.openxmlformats.org/drawingml/2006/main">
              <a:rPr lang="bg" dirty="0"/>
              <a:t>Тозият дизайн, ръководен от търсенето, е проактивен, а не реактивен. Той позволява на сградите да поддържат комфорт с минимално количество активни системи, като се възползват от вътрешните топлинни печалби от обитателите, уредите и осветлението.</a:t>
            </a:r>
          </a:p>
          <a:p>
            <a:pPr xmlns:a="http://schemas.openxmlformats.org/drawingml/2006/main">
              <a:buNone/>
            </a:pPr>
            <a:r xmlns:a="http://schemas.openxmlformats.org/drawingml/2006/main">
              <a:rPr lang="bg" b="1" dirty="0"/>
              <a:t>2. Доказани инструменти + QA (Осигуряване на качество)</a:t>
            </a:r>
          </a:p>
          <a:p>
            <a:pPr xmlns:a="http://schemas.openxmlformats.org/drawingml/2006/main">
              <a:buNone/>
            </a:pPr>
            <a:r xmlns:a="http://schemas.openxmlformats.org/drawingml/2006/main">
              <a:rPr lang="bg" dirty="0"/>
              <a:t>Въпреки че е доброволна, пасивната къща е всичко друго, но не и неформална. Тя използва </a:t>
            </a:r>
            <a:r xmlns:a="http://schemas.openxmlformats.org/drawingml/2006/main">
              <a:rPr lang="bg" b="1" dirty="0"/>
              <a:t>доказани, научно валидирани инструменти и методологии </a:t>
            </a:r>
            <a:r xmlns:a="http://schemas.openxmlformats.org/drawingml/2006/main">
              <a:rPr lang="bg" dirty="0"/>
              <a:t>, за да гарантира енергийни и комфортни характеристики. Основният инструмент е </a:t>
            </a:r>
            <a:r xmlns:a="http://schemas.openxmlformats.org/drawingml/2006/main">
              <a:rPr lang="bg" b="1" dirty="0"/>
              <a:t>PHPP (Package for Passive House Planning Package) </a:t>
            </a:r>
            <a:r xmlns:a="http://schemas.openxmlformats.org/drawingml/2006/main">
              <a:rPr lang="bg" dirty="0"/>
              <a:t>- подробна, базирана на Excel симулационна платформа, която моделира топлинните загуби, енергийните печалби и ефективността на вентилацията.</a:t>
            </a:r>
          </a:p>
          <a:p>
            <a:pPr xmlns:a="http://schemas.openxmlformats.org/drawingml/2006/main">
              <a:buNone/>
            </a:pPr>
            <a:r xmlns:a="http://schemas.openxmlformats.org/drawingml/2006/main">
              <a:rPr lang="bg" dirty="0"/>
              <a:t>Сертифицирането изисква също така </a:t>
            </a:r>
            <a:r xmlns:a="http://schemas.openxmlformats.org/drawingml/2006/main">
              <a:rPr lang="bg" b="1" dirty="0"/>
              <a:t>измеримо валидиране на производителността </a:t>
            </a:r>
            <a:r xmlns:a="http://schemas.openxmlformats.org/drawingml/2006/main">
              <a:rPr lang="bg" dirty="0"/>
              <a:t>, включително тестове на вентилационните врати за херметичност и въвеждане в експлоатация на вентилационни системи. Този вграден процес на осигуряване на качеството значително намалява разликата в производителността между проектирането и експлоатацията – основен проблем в много сгради, отговарящи на изискванията на нормативните изисквания.</a:t>
            </a:r>
          </a:p>
          <a:p>
            <a:pPr xmlns:a="http://schemas.openxmlformats.org/drawingml/2006/main">
              <a:buNone/>
            </a:pPr>
            <a:r xmlns:a="http://schemas.openxmlformats.org/drawingml/2006/main">
              <a:rPr lang="bg" dirty="0"/>
              <a:t>Ключовите механизми за осигуряване на качеството включват:</a:t>
            </a:r>
          </a:p>
          <a:p>
            <a:pPr xmlns:a="http://schemas.openxmlformats.org/drawingml/2006/main">
              <a:buFont typeface="Arial" panose="020B0604020202020204" pitchFamily="34" charset="0"/>
              <a:buChar char="•"/>
            </a:pPr>
            <a:r xmlns:a="http://schemas.openxmlformats.org/drawingml/2006/main">
              <a:rPr lang="bg" dirty="0"/>
              <a:t>Херметичност, тествана на място (≤0,6 ACH при 50 Pa)</a:t>
            </a:r>
          </a:p>
          <a:p>
            <a:pPr xmlns:a="http://schemas.openxmlformats.org/drawingml/2006/main">
              <a:buFont typeface="Arial" panose="020B0604020202020204" pitchFamily="34" charset="0"/>
              <a:buChar char="•"/>
            </a:pPr>
            <a:r xmlns:a="http://schemas.openxmlformats.org/drawingml/2006/main">
              <a:rPr lang="bg" dirty="0"/>
              <a:t>Проверена конструкция без термомостове</a:t>
            </a:r>
          </a:p>
          <a:p>
            <a:pPr xmlns:a="http://schemas.openxmlformats.org/drawingml/2006/main">
              <a:buFont typeface="Arial" panose="020B0604020202020204" pitchFamily="34" charset="0"/>
              <a:buChar char="•"/>
            </a:pPr>
            <a:r xmlns:a="http://schemas.openxmlformats.org/drawingml/2006/main">
              <a:rPr lang="bg" dirty="0"/>
              <a:t>Сертифицирани компоненти (напр. прозорци, MVHR устройства)</a:t>
            </a:r>
          </a:p>
          <a:p>
            <a:pPr xmlns:a="http://schemas.openxmlformats.org/drawingml/2006/main">
              <a:buFont typeface="Arial" panose="020B0604020202020204" pitchFamily="34" charset="0"/>
              <a:buChar char="•"/>
            </a:pPr>
            <a:r xmlns:a="http://schemas.openxmlformats.org/drawingml/2006/main">
              <a:rPr lang="bg" dirty="0"/>
              <a:t>Преглед на документацията и модела PHPP от Института за пасивни къщи</a:t>
            </a:r>
          </a:p>
          <a:p>
            <a:pPr xmlns:a="http://schemas.openxmlformats.org/drawingml/2006/main">
              <a:buNone/>
            </a:pPr>
            <a:r xmlns:a="http://schemas.openxmlformats.org/drawingml/2006/main">
              <a:rPr lang="bg" b="1" dirty="0"/>
              <a:t>3. Няма правен мандат</a:t>
            </a:r>
          </a:p>
          <a:p>
            <a:pPr xmlns:a="http://schemas.openxmlformats.org/drawingml/2006/main">
              <a:buNone/>
            </a:pPr>
            <a:r xmlns:a="http://schemas.openxmlformats.org/drawingml/2006/main">
              <a:rPr lang="bg" dirty="0"/>
              <a:t>Важно е да се отбележи, че </a:t>
            </a:r>
            <a:r xmlns:a="http://schemas.openxmlformats.org/drawingml/2006/main">
              <a:rPr lang="bg" b="1" dirty="0"/>
              <a:t>пасивната къща не е законово задължителна </a:t>
            </a:r>
            <a:r xmlns:a="http://schemas.openxmlformats.org/drawingml/2006/main">
              <a:rPr lang="bg" dirty="0"/>
              <a:t>в нито една държава членка на ЕС, въпреки че някои региони (напр. Брюксел, части от Германия) я използват като изискване за обществени сгради. Нейният доброволен статут означава, че тя обикновено се приема от далновидни предприемачи, общини или клиенти, търсещи </a:t>
            </a:r>
            <a:r xmlns:a="http://schemas.openxmlformats.org/drawingml/2006/main">
              <a:rPr lang="bg" b="1" dirty="0"/>
              <a:t>предвидима производителност, ниски сметки за енергия и висок комфорт </a:t>
            </a:r>
            <a:r xmlns:a="http://schemas.openxmlformats.org/drawingml/2006/main">
              <a:rPr lang="bg" dirty="0"/>
              <a:t>– не просто за да отбележат съответствие.</a:t>
            </a:r>
          </a:p>
          <a:p>
            <a:r xmlns:a="http://schemas.openxmlformats.org/drawingml/2006/main">
              <a:rPr lang="bg" dirty="0"/>
              <a:t>Тази свобода му дава гъвкавост и потенциал за иновации, но също така означава, че </a:t>
            </a:r>
            <a:r xmlns:a="http://schemas.openxmlformats.org/drawingml/2006/main">
              <a:rPr lang="bg" b="1" dirty="0"/>
              <a:t>масовото приемане често разчита на стимули, обучение и осведоменост, </a:t>
            </a:r>
            <a:r xmlns:a="http://schemas.openxmlformats.org/drawingml/2006/main">
              <a:rPr lang="bg" dirty="0"/>
              <a:t>а не на задължителни изисквания.</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23</a:t>
            </a:fld>
            <a:endParaRPr lang="tr-TR"/>
          </a:p>
        </p:txBody>
      </p:sp>
    </p:spTree>
    <p:extLst>
      <p:ext uri="{BB962C8B-B14F-4D97-AF65-F5344CB8AC3E}">
        <p14:creationId xmlns:p14="http://schemas.microsoft.com/office/powerpoint/2010/main" val="3316908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Слайдът, озаглавен </a:t>
            </a:r>
            <a:r xmlns:a="http://schemas.openxmlformats.org/drawingml/2006/main">
              <a:rPr lang="bg" b="1" dirty="0"/>
              <a:t>„Рамки за политика срещу проектиране“, </a:t>
            </a:r>
            <a:r xmlns:a="http://schemas.openxmlformats.org/drawingml/2006/main">
              <a:rPr lang="bg" dirty="0"/>
              <a:t>представя ключово разграничение в подхода към ефективността на сградите в ЕС: </a:t>
            </a:r>
            <a:r xmlns:a="http://schemas.openxmlformats.org/drawingml/2006/main">
              <a:rPr lang="bg" b="1" dirty="0"/>
              <a:t>Сградите с нулеви емисии (ZEB) </a:t>
            </a:r>
            <a:r xmlns:a="http://schemas.openxmlformats.org/drawingml/2006/main">
              <a:rPr lang="bg" dirty="0"/>
              <a:t>представляват </a:t>
            </a:r>
            <a:r xmlns:a="http://schemas.openxmlformats.org/drawingml/2006/main">
              <a:rPr lang="bg" b="1" dirty="0"/>
              <a:t>ориентирана към съответствие и управлявана от емисиите политическа рамка </a:t>
            </a:r>
            <a:r xmlns:a="http://schemas.openxmlformats.org/drawingml/2006/main">
              <a:rPr lang="bg" dirty="0"/>
              <a:t>, докато </a:t>
            </a:r>
            <a:r xmlns:a="http://schemas.openxmlformats.org/drawingml/2006/main">
              <a:rPr lang="bg" b="1" dirty="0"/>
              <a:t>пасивните къщи (PH) </a:t>
            </a:r>
            <a:r xmlns:a="http://schemas.openxmlformats.org/drawingml/2006/main">
              <a:rPr lang="bg" dirty="0"/>
              <a:t>предлагат </a:t>
            </a:r>
            <a:r xmlns:a="http://schemas.openxmlformats.org/drawingml/2006/main">
              <a:rPr lang="bg" b="1" dirty="0"/>
              <a:t>доброволна, ръководена от комфорта и търсенето методология за проектиране </a:t>
            </a:r>
            <a:r xmlns:a="http://schemas.openxmlformats.org/drawingml/2006/main">
              <a:rPr lang="bg" dirty="0"/>
              <a:t>. Разбирането на тази разлика е от решаващо значение за строителните специалисти, работещи във все по-регулирана среда.</a:t>
            </a:r>
          </a:p>
          <a:p>
            <a:pPr xmlns:a="http://schemas.openxmlformats.org/drawingml/2006/main">
              <a:buNone/>
            </a:pPr>
            <a:r xmlns:a="http://schemas.openxmlformats.org/drawingml/2006/main">
              <a:rPr lang="bg" b="1" dirty="0"/>
              <a:t>ZEB </a:t>
            </a:r>
            <a:r xmlns:a="http://schemas.openxmlformats.org/drawingml/2006/main">
              <a:rPr lang="bg" dirty="0"/>
              <a:t>, както е дефинирана в преработената Директива за енергийните характеристики на сградите (EPBD) (2021 г.), се фокусира върху минимизиране на </a:t>
            </a:r>
            <a:r xmlns:a="http://schemas.openxmlformats.org/drawingml/2006/main">
              <a:rPr lang="bg" b="1" dirty="0"/>
              <a:t>емисиите на парникови газове (ПГ) от експлоатацията </a:t>
            </a:r>
            <a:r xmlns:a="http://schemas.openxmlformats.org/drawingml/2006/main">
              <a:rPr lang="bg" dirty="0"/>
              <a:t>на сградите. Тя е </a:t>
            </a:r>
            <a:r xmlns:a="http://schemas.openxmlformats.org/drawingml/2006/main">
              <a:rPr lang="bg" b="1" dirty="0"/>
              <a:t>правно обвързваща </a:t>
            </a:r>
            <a:r xmlns:a="http://schemas.openxmlformats.org/drawingml/2006/main">
              <a:rPr lang="bg" dirty="0"/>
              <a:t>, което означава, че определя приложими прагове за ефективност – обикновено в </a:t>
            </a:r>
            <a:r xmlns:a="http://schemas.openxmlformats.org/drawingml/2006/main">
              <a:rPr lang="bg" b="1" dirty="0" err="1"/>
              <a:t>kgCO₂eq </a:t>
            </a:r>
            <a:r xmlns:a="http://schemas.openxmlformats.org/drawingml/2006/main">
              <a:rPr lang="bg" b="1" dirty="0"/>
              <a:t>/m²/година </a:t>
            </a:r>
            <a:r xmlns:a="http://schemas.openxmlformats.org/drawingml/2006/main">
              <a:rPr lang="bg" dirty="0"/>
              <a:t>– които националните правителства трябва да интегрират в своите строителни норми. Съответствието се демонстрира чрез </a:t>
            </a:r>
            <a:r xmlns:a="http://schemas.openxmlformats.org/drawingml/2006/main">
              <a:rPr lang="bg" b="1" dirty="0"/>
              <a:t>национални сертификати за енергийни характеристики (EPC) </a:t>
            </a:r>
            <a:r xmlns:a="http://schemas.openxmlformats.org/drawingml/2006/main">
              <a:rPr lang="bg" dirty="0"/>
              <a:t>или еквивалентни изчисления на интензитета на ПГ. Рамките на ZEB често позволяват гъвкавост в начина, по който се постигат целите (напр. чрез компенсиране на лошия дизайн на сградите с технологии за възобновяема енергия), стига крайният резултат да постигне „нетни нулеви емисии“.</a:t>
            </a:r>
          </a:p>
          <a:p>
            <a:pPr xmlns:a="http://schemas.openxmlformats.org/drawingml/2006/main">
              <a:buNone/>
            </a:pPr>
            <a:r xmlns:a="http://schemas.openxmlformats.org/drawingml/2006/main">
              <a:rPr lang="bg" dirty="0"/>
              <a:t>За разлика от това, </a:t>
            </a:r>
            <a:r xmlns:a="http://schemas.openxmlformats.org/drawingml/2006/main">
              <a:rPr lang="bg" b="1" dirty="0"/>
              <a:t>стандартът за пасивна къща е доброволен </a:t>
            </a:r>
            <a:r xmlns:a="http://schemas.openxmlformats.org/drawingml/2006/main">
              <a:rPr lang="bg" dirty="0"/>
              <a:t>, но изключително строг в очакванията си за ефективност. Вместо да се фокусира директно върху емисиите, той дава приоритет на намаляването на </a:t>
            </a:r>
            <a:r xmlns:a="http://schemas.openxmlformats.org/drawingml/2006/main">
              <a:rPr lang="bg" b="1" dirty="0"/>
              <a:t>търсенето на енергия при източника </a:t>
            </a:r>
            <a:r xmlns:a="http://schemas.openxmlformats.org/drawingml/2006/main">
              <a:rPr lang="bg" dirty="0"/>
              <a:t>, като набляга на стратегията „ </a:t>
            </a:r>
            <a:r xmlns:a="http://schemas.openxmlformats.org/drawingml/2006/main">
              <a:rPr lang="bg" b="1" dirty="0"/>
              <a:t>първо обвивката </a:t>
            </a:r>
            <a:r xmlns:a="http://schemas.openxmlformats.org/drawingml/2006/main">
              <a:rPr lang="bg" dirty="0"/>
              <a:t>“ – висока изолация, херметичност, елиминиране на топлинните мостове и механична вентилация с рекуперация на топлина (MVHR). Сертифицирането се основава на </a:t>
            </a:r>
            <a:r xmlns:a="http://schemas.openxmlformats.org/drawingml/2006/main">
              <a:rPr lang="bg" b="1" dirty="0"/>
              <a:t>специфични показатели за енергия и комфорт </a:t>
            </a:r>
            <a:r xmlns:a="http://schemas.openxmlformats.org/drawingml/2006/main">
              <a:rPr lang="bg" dirty="0"/>
              <a:t>(като ≤15 kWh/m²/година за отопление/охлаждане, ≤0,6 ACH херметичност и контролирани часове на прегряване) и се проверява чрез моделиране </a:t>
            </a:r>
            <a:r xmlns:a="http://schemas.openxmlformats.org/drawingml/2006/main">
              <a:rPr lang="bg" b="1" dirty="0"/>
              <a:t>PHPP (Package за планиране на пасивна къща), </a:t>
            </a:r>
            <a:r xmlns:a="http://schemas.openxmlformats.org/drawingml/2006/main">
              <a:rPr lang="bg" dirty="0"/>
              <a:t>комбинирано с тестове на място.</a:t>
            </a:r>
          </a:p>
          <a:p>
            <a:pPr xmlns:a="http://schemas.openxmlformats.org/drawingml/2006/main">
              <a:buNone/>
            </a:pPr>
            <a:r xmlns:a="http://schemas.openxmlformats.org/drawingml/2006/main">
              <a:rPr lang="bg" dirty="0"/>
              <a:t>Това означава, че </a:t>
            </a:r>
            <a:r xmlns:a="http://schemas.openxmlformats.org/drawingml/2006/main">
              <a:rPr lang="bg" b="1" dirty="0"/>
              <a:t>логиката на проверка се различава </a:t>
            </a:r>
            <a:r xmlns:a="http://schemas.openxmlformats.org/drawingml/2006/main">
              <a:rPr lang="bg" dirty="0"/>
              <a:t>значително. Съответствието със ZEB е </a:t>
            </a:r>
            <a:r xmlns:a="http://schemas.openxmlformats.org/drawingml/2006/main">
              <a:rPr lang="bg" b="1" dirty="0"/>
              <a:t>базирано на резултатите </a:t>
            </a:r>
            <a:r xmlns:a="http://schemas.openxmlformats.org/drawingml/2006/main">
              <a:rPr lang="bg" dirty="0"/>
              <a:t>– отделяла ли е сградата твърде много въглерод? Пасивната къща е </a:t>
            </a:r>
            <a:r xmlns:a="http://schemas.openxmlformats.org/drawingml/2006/main">
              <a:rPr lang="bg" b="1" dirty="0"/>
              <a:t>фокусирана върху входящите ресурси </a:t>
            </a:r>
            <a:r xmlns:a="http://schemas.openxmlformats.org/drawingml/2006/main">
              <a:rPr lang="bg" dirty="0"/>
              <a:t>– проектирана и построена ли е сградата да използва възможно най-малко енергия? ZEB позволява компромиси (напр. по-ниска изолация, компенсирана от слънчева фотоволтаична енергия), докато пасивната къща </a:t>
            </a:r>
            <a:r xmlns:a="http://schemas.openxmlformats.org/drawingml/2006/main">
              <a:rPr lang="bg" b="1" dirty="0"/>
              <a:t>не прави компромис с основите на дизайна </a:t>
            </a:r>
            <a:r xmlns:a="http://schemas.openxmlformats.org/drawingml/2006/main">
              <a:rPr lang="bg" dirty="0"/>
              <a:t>.</a:t>
            </a:r>
          </a:p>
          <a:p>
            <a:pPr xmlns:a="http://schemas.openxmlformats.org/drawingml/2006/main">
              <a:buNone/>
            </a:pPr>
            <a:r xmlns:a="http://schemas.openxmlformats.org/drawingml/2006/main">
              <a:rPr lang="bg" dirty="0"/>
              <a:t>Двете рамки могат да </a:t>
            </a:r>
            <a:r xmlns:a="http://schemas.openxmlformats.org/drawingml/2006/main">
              <a:rPr lang="bg" b="1" dirty="0"/>
              <a:t>се допълват взаимно </a:t>
            </a:r>
            <a:r xmlns:a="http://schemas.openxmlformats.org/drawingml/2006/main">
              <a:rPr lang="bg" dirty="0"/>
              <a:t>, но не са </a:t>
            </a:r>
            <a:r xmlns:a="http://schemas.openxmlformats.org/drawingml/2006/main">
              <a:rPr lang="bg" b="1" dirty="0"/>
              <a:t>взаимозаменяеми </a:t>
            </a:r>
            <a:r xmlns:a="http://schemas.openxmlformats.org/drawingml/2006/main">
              <a:rPr lang="bg" dirty="0"/>
              <a:t>. Пасивната къща може да постигне ZEB статус, ако е добавена възобновяема енергия и коефициентите на емисии са ниски, но спазването на изискванията за пасивна къща не гарантира автоматично съответствие със закона. По същия начин, сграда, съответстваща на ZEB, може технически да отговаря на целите за емисии, но все пак да не се представя добре по отношение на комфорт, качество на въздуха в помещенията или реални сметки за енергия, ако дизайнът не е внимателно оптимизиран.</a:t>
            </a:r>
          </a:p>
          <a:p>
            <a:r xmlns:a="http://schemas.openxmlformats.org/drawingml/2006/main">
              <a:rPr lang="bg" dirty="0"/>
              <a:t>В обобщение, докато </a:t>
            </a:r>
            <a:r xmlns:a="http://schemas.openxmlformats.org/drawingml/2006/main">
              <a:rPr lang="bg" b="1" dirty="0"/>
              <a:t>ZEB е политическо изискване, фокусирано върху резултатите от емисиите на парникови газове </a:t>
            </a:r>
            <a:r xmlns:a="http://schemas.openxmlformats.org/drawingml/2006/main">
              <a:rPr lang="bg" dirty="0"/>
              <a:t>, </a:t>
            </a:r>
            <a:r xmlns:a="http://schemas.openxmlformats.org/drawingml/2006/main">
              <a:rPr lang="bg" b="1" dirty="0"/>
              <a:t>пасивната къща е стабилна система за проектиране, фокусирана върху създаването на последователни, висококомфортни и нискоенергийни сгради </a:t>
            </a:r>
            <a:r xmlns:a="http://schemas.openxmlformats.org/drawingml/2006/main">
              <a:rPr lang="bg" dirty="0"/>
              <a:t>. Заедно те образуват мощен набор от инструменти, но специалистите трябва да разбират как да използват всеки от тях по подходящ начин в зависимост от целите на проекта, изискванията за финансиране и регулаторните задължения.</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24</a:t>
            </a:fld>
            <a:endParaRPr lang="tr-TR"/>
          </a:p>
        </p:txBody>
      </p:sp>
    </p:spTree>
    <p:extLst>
      <p:ext uri="{BB962C8B-B14F-4D97-AF65-F5344CB8AC3E}">
        <p14:creationId xmlns:p14="http://schemas.microsoft.com/office/powerpoint/2010/main" val="882645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Слайдът, озаглавен </a:t>
            </a:r>
            <a:r xmlns:a="http://schemas.openxmlformats.org/drawingml/2006/main">
              <a:rPr lang="bg" b="1" dirty="0"/>
              <a:t>„Отвъд пасивното: Разширени доброволни стандарти“ </a:t>
            </a:r>
            <a:r xmlns:a="http://schemas.openxmlformats.org/drawingml/2006/main">
              <a:rPr lang="bg" dirty="0"/>
              <a:t>, подчертава еволюцията на концепцията за пасивна къща (PH) в по-широко семейство от усъвършенствани, доброволни стандарти, базирани на ефективността. Докато оригиналният стандарт Passive House Classic постави глобален стандарт за ултра нискоенергийни сгради, новите варианти и свързаните с тях рамки сега разширяват неговата приложимост в различни типове сгради, климатични условия и сценарии за обновяване. Тази сесия разглежда следните подобрени стандарти: </a:t>
            </a:r>
            <a:r xmlns:a="http://schemas.openxmlformats.org/drawingml/2006/main">
              <a:rPr lang="bg" b="1" dirty="0"/>
              <a:t>PH Plus, PH Premium, </a:t>
            </a:r>
            <a:r xmlns:a="http://schemas.openxmlformats.org/drawingml/2006/main">
              <a:rPr lang="bg" b="1" dirty="0" err="1"/>
              <a:t>EnerPHit </a:t>
            </a:r>
            <a:r xmlns:a="http://schemas.openxmlformats.org/drawingml/2006/main">
              <a:rPr lang="bg" b="1" dirty="0"/>
              <a:t>, Active House и MINERGIE </a:t>
            </a:r>
            <a:r xmlns:a="http://schemas.openxmlformats.org/drawingml/2006/main">
              <a:rPr lang="bg" dirty="0"/>
              <a:t>.</a:t>
            </a:r>
          </a:p>
          <a:p>
            <a:pPr xmlns:a="http://schemas.openxmlformats.org/drawingml/2006/main">
              <a:buNone/>
            </a:pPr>
            <a:r xmlns:a="http://schemas.openxmlformats.org/drawingml/2006/main">
              <a:rPr lang="bg" b="1" dirty="0"/>
              <a:t>PH Plus и PH Premium </a:t>
            </a:r>
            <a:r xmlns:a="http://schemas.openxmlformats.org/drawingml/2006/main">
              <a:rPr lang="bg" dirty="0"/>
              <a:t>са разширения на основния стандарт за пасивна къща, които интегрират производството на възобновяема енергия в сертифицирането. PH Plus изисква умерени нива на производство на енергия от възобновяеми източници на място (обикновено чрез фотоволтаични панели), в допълнение към спазването на праговете за търсене на енергия за Classic. PH Premium, най-амбициозното ниво, изисква значително по-голямо производство на възобновяема енергия и дори по-ниско потребление на първична енергия от възобновяеми източници (PER), демонстрирайки капацитета на сградата да надхвърли нулевите емисии по време на експлоатация. Тези нива са в тясно съответствие с амбициите на ЕС за сгради с нулеви емисии (ZEB) и позволяват на сградите да „компенсират“ минималното си търсене на енергия с производство на чиста енергия.</a:t>
            </a:r>
          </a:p>
          <a:p>
            <a:pPr xmlns:a="http://schemas.openxmlformats.org/drawingml/2006/main">
              <a:buNone/>
            </a:pPr>
            <a:r xmlns:a="http://schemas.openxmlformats.org/drawingml/2006/main">
              <a:rPr lang="bg" b="1" dirty="0" err="1"/>
              <a:t>EnerPHit </a:t>
            </a:r>
            <a:r xmlns:a="http://schemas.openxmlformats.org/drawingml/2006/main">
              <a:rPr lang="bg" dirty="0"/>
              <a:t>е стандартът за обновяване на Института за пасивни къщи (PHI). Признавайки ограниченията на съществуващите конструкции – като например ограничени възможности за изолация или опазване на наследството – </a:t>
            </a:r>
            <a:r xmlns:a="http://schemas.openxmlformats.org/drawingml/2006/main">
              <a:rPr lang="bg" dirty="0" err="1"/>
              <a:t>EnerPHit </a:t>
            </a:r>
            <a:r xmlns:a="http://schemas.openxmlformats.org/drawingml/2006/main">
              <a:rPr lang="bg" dirty="0"/>
              <a:t>предлага леко облекчени прагове за нужда от отопление и херметичност. Въпреки това, обновяванията </a:t>
            </a:r>
            <a:r xmlns:a="http://schemas.openxmlformats.org/drawingml/2006/main">
              <a:rPr lang="bg" dirty="0" err="1"/>
              <a:t>по EnerPHit </a:t>
            </a:r>
            <a:r xmlns:a="http://schemas.openxmlformats.org/drawingml/2006/main">
              <a:rPr lang="bg" dirty="0"/>
              <a:t>обикновено превъзхождат националните норми за обновяване. Стандартът все още изисква подробно енергийно моделиране чрез PHPP и набляга на проектиране без топлинни мостове, механична вентилация с рекуперация на топлина и високоефективни подобрения на ограждащите конструкции. Той е мощен инструмент за градове, търсещи дълбоки енергийни обновявания като част от усилията за смекчаване на изменението на климата.</a:t>
            </a:r>
          </a:p>
          <a:p>
            <a:pPr xmlns:a="http://schemas.openxmlformats.org/drawingml/2006/main">
              <a:buNone/>
            </a:pPr>
            <a:r xmlns:a="http://schemas.openxmlformats.org/drawingml/2006/main">
              <a:rPr lang="bg" b="1" dirty="0"/>
              <a:t>„Активна къща“ </a:t>
            </a:r>
            <a:r xmlns:a="http://schemas.openxmlformats.org/drawingml/2006/main">
              <a:rPr lang="bg" dirty="0"/>
              <a:t>и </a:t>
            </a:r>
            <a:r xmlns:a="http://schemas.openxmlformats.org/drawingml/2006/main">
              <a:rPr lang="bg" b="1" dirty="0"/>
              <a:t>„MINERGIE“ </a:t>
            </a:r>
            <a:r xmlns:a="http://schemas.openxmlformats.org/drawingml/2006/main">
              <a:rPr lang="bg" dirty="0"/>
              <a:t>представляват алтернативни доброволни стандарти с различни философски ориентации. „Активна къща“, разработена в Дания, дава приоритет на баланса между </a:t>
            </a:r>
            <a:r xmlns:a="http://schemas.openxmlformats.org/drawingml/2006/main">
              <a:rPr lang="bg" b="1" dirty="0"/>
              <a:t>комфорта на закрито </a:t>
            </a:r>
            <a:r xmlns:a="http://schemas.openxmlformats.org/drawingml/2006/main">
              <a:rPr lang="bg" dirty="0"/>
              <a:t>, </a:t>
            </a:r>
            <a:r xmlns:a="http://schemas.openxmlformats.org/drawingml/2006/main">
              <a:rPr lang="bg" b="1" dirty="0"/>
              <a:t>енергийната ефективност </a:t>
            </a:r>
            <a:r xmlns:a="http://schemas.openxmlformats.org/drawingml/2006/main">
              <a:rPr lang="bg" dirty="0"/>
              <a:t>и </a:t>
            </a:r>
            <a:r xmlns:a="http://schemas.openxmlformats.org/drawingml/2006/main">
              <a:rPr lang="bg" b="1" dirty="0"/>
              <a:t>въздействието върху околната среда </a:t>
            </a:r>
            <a:r xmlns:a="http://schemas.openxmlformats.org/drawingml/2006/main">
              <a:rPr lang="bg" dirty="0"/>
              <a:t>, със силен акцент върху дневната светлина, качеството на въздуха и потребителското изживяване. За разлика от „Пасивната къща“, тя е по-малко стриктна по отношение на специфични прагове и по-холистична в подхода си към устойчивостта.</a:t>
            </a:r>
          </a:p>
          <a:p>
            <a:pPr xmlns:a="http://schemas.openxmlformats.org/drawingml/2006/main">
              <a:buNone/>
            </a:pPr>
            <a:r xmlns:a="http://schemas.openxmlformats.org/drawingml/2006/main">
              <a:rPr lang="bg" dirty="0"/>
              <a:t>MINERGIE, разработена в Швейцария, съчетава регулаторни елементи с доброволни стандарти за ефективност. Тя има множество нива (напр. MINERGIE-A, MINERGIE-P) и поддържа както ново строителство, така и модернизация. Макар че е сходна по амбиция с пасивната къща, рамките на MINERGIE често разчитат повече на интеграция с националните енергийни и строителни разпоредби.</a:t>
            </a:r>
          </a:p>
          <a:p>
            <a:r xmlns:a="http://schemas.openxmlformats.org/drawingml/2006/main">
              <a:rPr lang="bg" dirty="0"/>
              <a:t>Заедно тези усъвършенствани стандарти демонстрират зряла екосистема от доброволни системи за сертифициране. Те обслужват разнообразни пазарни нужди – от нови домове с положителен нетен потенциал до енергийно ефективни обновявания – и позволяват на професионалистите да разработват високоефективни стратегии за целия жизнен цикъл на сградите. С затягането на регулациите, тези доброволни рамки не са просто амбициозни – те се превръщат в основни инструменти за проектиране, ориентирано към бъдещето.</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25</a:t>
            </a:fld>
            <a:endParaRPr lang="tr-TR"/>
          </a:p>
        </p:txBody>
      </p:sp>
    </p:spTree>
    <p:extLst>
      <p:ext uri="{BB962C8B-B14F-4D97-AF65-F5344CB8AC3E}">
        <p14:creationId xmlns:p14="http://schemas.microsoft.com/office/powerpoint/2010/main" val="1211762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Заключение и размисъл: Разбиране на пътя напред за ZEB и пасивната къща</a:t>
            </a:r>
            <a:endParaRPr xmlns:a="http://schemas.openxmlformats.org/drawingml/2006/main" lang="en-US" dirty="0"/>
          </a:p>
          <a:p>
            <a:pPr xmlns:a="http://schemas.openxmlformats.org/drawingml/2006/main">
              <a:buNone/>
            </a:pPr>
            <a:r xmlns:a="http://schemas.openxmlformats.org/drawingml/2006/main">
              <a:rPr lang="bg" dirty="0"/>
              <a:t>Този заключителен сегмент кани участниците да помислят върху развиващия се регулаторен и дизайнерски пейзаж, свързан с енергийно ефективните сгради в Европа, и по-специално върху нарастващата роля на сградите с нулеви емисии (ZEB) както като политическа цел, така и като двигател на пазара.</a:t>
            </a:r>
          </a:p>
          <a:p>
            <a:pPr xmlns:a="http://schemas.openxmlformats.org/drawingml/2006/main">
              <a:buNone/>
            </a:pPr>
            <a:r xmlns:a="http://schemas.openxmlformats.org/drawingml/2006/main">
              <a:rPr lang="bg" dirty="0"/>
              <a:t>Преминаването на ЕС към ZEB съгласно Директивата за енергийните характеристики на сградите (EPBD) бележи критичен поврат. От сградите се очаква да демонстрират не само ниско потребление на енергия, но и нулеви експлоатационни емисии на парникови газове (ПГ). Това пренасочва фокуса от самото използване на енергия към въглеродната интензивност, повдигайки нови въпроси за строителните специалисти: </a:t>
            </a:r>
            <a:r xmlns:a="http://schemas.openxmlformats.org/drawingml/2006/main">
              <a:rPr lang="bg" i="1" dirty="0"/>
              <a:t>Кой показател трябва да определя нашите дизайнерски решения - енергийна ефективност, намаляване на ПГ или комфорт на потребителя?</a:t>
            </a:r>
            <a:endParaRPr xmlns:a="http://schemas.openxmlformats.org/drawingml/2006/main" lang="en-US" dirty="0"/>
          </a:p>
          <a:p>
            <a:pPr xmlns:a="http://schemas.openxmlformats.org/drawingml/2006/main">
              <a:buNone/>
            </a:pPr>
            <a:r xmlns:a="http://schemas.openxmlformats.org/drawingml/2006/main">
              <a:rPr lang="bg" dirty="0"/>
              <a:t>Въпреки че стандартът за пасивна къща отдавна дава приоритет на търсенето на енергия и топлинния комфорт, той не проследява директно емисиите на парникови газове, освен ако не е допълнен с изчисления на емисионни фактори. За разлика от това, политиките на ZEB дават приоритет на отчитането на оперативните емисии, обикновено изразени в </a:t>
            </a:r>
            <a:r xmlns:a="http://schemas.openxmlformats.org/drawingml/2006/main">
              <a:rPr lang="bg" dirty="0" err="1"/>
              <a:t>kgCO₂eq </a:t>
            </a:r>
            <a:r xmlns:a="http://schemas.openxmlformats.org/drawingml/2006/main">
              <a:rPr lang="bg" dirty="0"/>
              <a:t>/m²/година. Това въвежда разминаване: Пасивната къща насърчава високи постижения от страна на търсенето, докато рамките на ZEB дават приоритет на резултатите от емисиите. Разбирането как да се преодолеят тези парадигми е от съществено значение.</a:t>
            </a:r>
          </a:p>
          <a:p>
            <a:pPr xmlns:a="http://schemas.openxmlformats.org/drawingml/2006/main">
              <a:buNone/>
            </a:pPr>
            <a:r xmlns:a="http://schemas.openxmlformats.org/drawingml/2006/main">
              <a:rPr lang="bg" dirty="0"/>
              <a:t>Усложнява картината запазването на </a:t>
            </a:r>
            <a:r xmlns:a="http://schemas.openxmlformats.org/drawingml/2006/main">
              <a:rPr lang="bg" b="1" dirty="0"/>
              <a:t>националното разнообразие </a:t>
            </a:r>
            <a:r xmlns:a="http://schemas.openxmlformats.org/drawingml/2006/main">
              <a:rPr lang="bg" dirty="0"/>
              <a:t>. Въпреки че EPBD определя всеобхватни цели, всяка държава членка на ЕС си запазва правото да прилага свои собствени методи за съответствие, прагове за емисии и механизми за мониторинг. В резултат на това това, което се квалифицира като ZEB в Дания, може да се различава в Кипър или Румъния. Това създава фрагментиран регулаторен пейзаж, където пасивната къща може да е напълно съответстваща на изискванията в една държава, но да не отговаря на изискванията другаде поради местните правила за отчитане на парниковите газове или съвместимост с EPC.</a:t>
            </a:r>
          </a:p>
          <a:p>
            <a:pPr xmlns:a="http://schemas.openxmlformats.org/drawingml/2006/main">
              <a:buNone/>
            </a:pPr>
            <a:r xmlns:a="http://schemas.openxmlformats.org/drawingml/2006/main">
              <a:rPr lang="bg" dirty="0"/>
              <a:t>Професионалистите вече трябва да работят с </a:t>
            </a:r>
            <a:r xmlns:a="http://schemas.openxmlformats.org/drawingml/2006/main">
              <a:rPr lang="bg" b="1" dirty="0"/>
              <a:t>множество показатели </a:t>
            </a:r>
            <a:r xmlns:a="http://schemas.openxmlformats.org/drawingml/2006/main">
              <a:rPr lang="bg" dirty="0"/>
              <a:t>едновременно:</a:t>
            </a:r>
          </a:p>
          <a:p>
            <a:pPr xmlns:a="http://schemas.openxmlformats.org/drawingml/2006/main">
              <a:buFont typeface="Arial" panose="020B0604020202020204" pitchFamily="34" charset="0"/>
              <a:buChar char="•"/>
            </a:pPr>
            <a:r xmlns:a="http://schemas.openxmlformats.org/drawingml/2006/main">
              <a:rPr lang="bg" b="1" dirty="0"/>
              <a:t>Търсене на енергия </a:t>
            </a:r>
            <a:r xmlns:a="http://schemas.openxmlformats.org/drawingml/2006/main">
              <a:rPr lang="bg" dirty="0"/>
              <a:t>(както е моделирано в инструменти за PHPP или EPC)</a:t>
            </a:r>
          </a:p>
          <a:p>
            <a:pPr xmlns:a="http://schemas.openxmlformats.org/drawingml/2006/main">
              <a:buFont typeface="Arial" panose="020B0604020202020204" pitchFamily="34" charset="0"/>
              <a:buChar char="•"/>
            </a:pPr>
            <a:r xmlns:a="http://schemas.openxmlformats.org/drawingml/2006/main">
              <a:rPr lang="bg" b="1" dirty="0"/>
              <a:t>Емисии на парникови газове от експлоатацията </a:t>
            </a:r>
            <a:r xmlns:a="http://schemas.openxmlformats.org/drawingml/2006/main">
              <a:rPr lang="bg" dirty="0"/>
              <a:t>(с използване на национални мрежови фактори)</a:t>
            </a:r>
          </a:p>
          <a:p>
            <a:pPr xmlns:a="http://schemas.openxmlformats.org/drawingml/2006/main">
              <a:buFont typeface="Arial" panose="020B0604020202020204" pitchFamily="34" charset="0"/>
              <a:buChar char="•"/>
            </a:pPr>
            <a:r xmlns:a="http://schemas.openxmlformats.org/drawingml/2006/main">
              <a:rPr lang="bg" b="1" dirty="0"/>
              <a:t>Комфорт и качество на въздуха в помещенията </a:t>
            </a:r>
            <a:r xmlns:a="http://schemas.openxmlformats.org/drawingml/2006/main">
              <a:rPr lang="bg" dirty="0"/>
              <a:t>(както се изисква както от пасивните сгради, така и от здравните разпоредби)</a:t>
            </a:r>
          </a:p>
          <a:p>
            <a:pPr xmlns:a="http://schemas.openxmlformats.org/drawingml/2006/main">
              <a:buNone/>
            </a:pPr>
            <a:r xmlns:a="http://schemas.openxmlformats.org/drawingml/2006/main">
              <a:rPr lang="bg" dirty="0"/>
              <a:t>Ключовият въпрос за размисъл за участниците е: </a:t>
            </a:r>
            <a:r xmlns:a="http://schemas.openxmlformats.org/drawingml/2006/main">
              <a:rPr lang="bg" i="1" dirty="0"/>
              <a:t>Кой от тези показатели най-добре подкрепя вашите дизайнерски ценности, нуждите на вашите клиенти и законовите изисквания на вашия регион? </a:t>
            </a:r>
            <a:r xmlns:a="http://schemas.openxmlformats.org/drawingml/2006/main">
              <a:rPr lang="bg" dirty="0"/>
              <a:t>По-добре ли е да се оптимизира за намаляване на емисиите на парникови газове, енергийна ефективност или благосъстояние на обитателите - или те могат да бъдат хармонизирани чрез интелигентно проектиране и моделиране?</a:t>
            </a:r>
          </a:p>
          <a:p>
            <a:pPr xmlns:a="http://schemas.openxmlformats.org/drawingml/2006/main">
              <a:buNone/>
            </a:pPr>
            <a:r xmlns:a="http://schemas.openxmlformats.org/drawingml/2006/main">
              <a:rPr lang="bg" dirty="0"/>
              <a:t>В заключение, обучаемите се насърчават да се самопозиционират: Дали виждат пасивната къща като дизайнерски стремеж, път към съответствие или и двете? И какво би подпомогнало по-широкото приемане в техния местен контекст – признание в политиката, по-добри стимули или по-силна обществена осведоменост?</a:t>
            </a:r>
          </a:p>
          <a:p>
            <a:r xmlns:a="http://schemas.openxmlformats.org/drawingml/2006/main">
              <a:rPr lang="bg" dirty="0"/>
              <a:t>Това размисъл завършва сесията, като подчертава, че сградите, готови за бъдещето, няма да бъдат определяни от един-единствен показател, а от способността им да функционират, да се адаптират и да издържат в рамките на сложен и променящ се регулаторен пейзаж.</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26</a:t>
            </a:fld>
            <a:endParaRPr lang="tr-TR"/>
          </a:p>
        </p:txBody>
      </p:sp>
    </p:spTree>
    <p:extLst>
      <p:ext uri="{BB962C8B-B14F-4D97-AF65-F5344CB8AC3E}">
        <p14:creationId xmlns:p14="http://schemas.microsoft.com/office/powerpoint/2010/main" val="2332161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С напредването на Европа към пълното прилагане на принципите за сгради с нулеви емисии (ZEB), някои страни се очертаха като ранни лидери, като възприеха далновидни политики, които надхвърлят традиционната енергийна ефективност. Този слайд представя три забележителни примера – Франция, Нидерландия и Австрия – всеки от които предлага различен подход за операционализиране на целите на ZEB в рамките на своите национални строителни норми и структури за стимулиране. Тези примери илюстрират как различните пътища все още могат да бъдат съобразени с общата европейска цел за климатично неутрално строителство.</a:t>
            </a:r>
          </a:p>
          <a:p>
            <a:pPr xmlns:a="http://schemas.openxmlformats.org/drawingml/2006/main">
              <a:buNone/>
            </a:pPr>
            <a:r xmlns:a="http://schemas.openxmlformats.org/drawingml/2006/main">
              <a:rPr lang="bg" b="1" dirty="0"/>
              <a:t>Франция: Въглеродни бюджети по RE2020</a:t>
            </a:r>
            <a:endParaRPr xmlns:a="http://schemas.openxmlformats.org/drawingml/2006/main" lang="en-US" dirty="0"/>
          </a:p>
          <a:p>
            <a:pPr xmlns:a="http://schemas.openxmlformats.org/drawingml/2006/main">
              <a:buNone/>
            </a:pPr>
            <a:r xmlns:a="http://schemas.openxmlformats.org/drawingml/2006/main">
              <a:rPr lang="bg" dirty="0"/>
              <a:t>Френският регламент RE2020, въведен през 2022 г., представлява промяна в парадигмата, като вгражда въглеродните емисии директно в съответствието със строителните норми. За разлика от по-ранните стандарти, фокусирани единствено върху потреблението на енергия, RE2020 включва </a:t>
            </a:r>
            <a:r xmlns:a="http://schemas.openxmlformats.org/drawingml/2006/main">
              <a:rPr lang="bg" b="1" dirty="0"/>
              <a:t>въглеродни бюджети за жизнения цикъл </a:t>
            </a:r>
            <a:r xmlns:a="http://schemas.openxmlformats.org/drawingml/2006/main">
              <a:rPr lang="bg" dirty="0"/>
              <a:t>на всички нови сгради, обхващащи както оперативните, така и въплътените емисии. Тази перспектива за въглеродните емисии през целия жизнен цикъл подтиква проектантите да вземат предвид не само енергийната ефективност, но и избора на материали, методите на строителство и дългосрочните въздействия върху климата. RE2020 позиционира Франция като лидер в интегрирането на прозрачността на въглеродните емисии в основното регулиране и е пряко съобразен с рамката на ЕС „Ниво(а)“ за устойчиви сгради.</a:t>
            </a:r>
          </a:p>
          <a:p>
            <a:pPr xmlns:a="http://schemas.openxmlformats.org/drawingml/2006/main">
              <a:buNone/>
            </a:pPr>
            <a:r xmlns:a="http://schemas.openxmlformats.org/drawingml/2006/main">
              <a:rPr lang="bg" b="1" dirty="0"/>
              <a:t>Нидерландия: Рамка BENG и триада за ефективност</a:t>
            </a:r>
            <a:endParaRPr xmlns:a="http://schemas.openxmlformats.org/drawingml/2006/main" lang="en-US" dirty="0"/>
          </a:p>
          <a:p>
            <a:pPr xmlns:a="http://schemas.openxmlformats.org/drawingml/2006/main">
              <a:buNone/>
            </a:pPr>
            <a:r xmlns:a="http://schemas.openxmlformats.org/drawingml/2006/main">
              <a:rPr lang="bg" dirty="0"/>
              <a:t>Нидерландия въведе в действие своята „ </a:t>
            </a:r>
            <a:r xmlns:a="http://schemas.openxmlformats.org/drawingml/2006/main">
              <a:rPr lang="bg" dirty="0" err="1"/>
              <a:t>Bijna “</a:t>
            </a:r>
            <a:r xmlns:a="http://schemas.openxmlformats.org/drawingml/2006/main">
              <a:rPr lang="bg" dirty="0"/>
              <a:t> </a:t>
            </a:r>
            <a:r xmlns:a="http://schemas.openxmlformats.org/drawingml/2006/main">
              <a:rPr lang="bg" dirty="0" err="1"/>
              <a:t>Енергийно неутрален</a:t>
            </a:r>
            <a:r xmlns:a="http://schemas.openxmlformats.org/drawingml/2006/main">
              <a:rPr lang="bg" dirty="0"/>
              <a:t> „ </a:t>
            </a:r>
            <a:r xmlns:a="http://schemas.openxmlformats.org/drawingml/2006/main">
              <a:rPr lang="bg" dirty="0" err="1"/>
              <a:t>Gebouwen </a:t>
            </a:r>
            <a:r xmlns:a="http://schemas.openxmlformats.org/drawingml/2006/main">
              <a:rPr lang="bg" dirty="0"/>
              <a:t>“ (BENG или „Сгради с почти нулево потребление на енергия“) от 2021 г. BENG е изградена около три стълба на ефективност:</a:t>
            </a:r>
          </a:p>
          <a:p>
            <a:pPr xmlns:a="http://schemas.openxmlformats.org/drawingml/2006/main">
              <a:buFont typeface="+mj-lt"/>
              <a:buAutoNum type="arabicPeriod"/>
            </a:pPr>
            <a:r xmlns:a="http://schemas.openxmlformats.org/drawingml/2006/main">
              <a:rPr lang="bg" b="1" dirty="0"/>
              <a:t>Потребление на първична енергия </a:t>
            </a:r>
            <a:r xmlns:a="http://schemas.openxmlformats.org/drawingml/2006/main">
              <a:rPr lang="bg" dirty="0"/>
              <a:t>(напр. отопление, охлаждане, осветление, топла вода)</a:t>
            </a:r>
          </a:p>
          <a:p>
            <a:pPr xmlns:a="http://schemas.openxmlformats.org/drawingml/2006/main">
              <a:buFont typeface="+mj-lt"/>
              <a:buAutoNum type="arabicPeriod"/>
            </a:pPr>
            <a:r xmlns:a="http://schemas.openxmlformats.org/drawingml/2006/main">
              <a:rPr lang="bg" b="1" dirty="0"/>
              <a:t>Херметичност </a:t>
            </a:r>
            <a:r xmlns:a="http://schemas.openxmlformats.org/drawingml/2006/main">
              <a:rPr lang="bg" dirty="0"/>
              <a:t>(за минимизиране на неконтролираните загуби)</a:t>
            </a:r>
          </a:p>
          <a:p>
            <a:pPr xmlns:a="http://schemas.openxmlformats.org/drawingml/2006/main">
              <a:buFont typeface="+mj-lt"/>
              <a:buAutoNum type="arabicPeriod"/>
            </a:pPr>
            <a:r xmlns:a="http://schemas.openxmlformats.org/drawingml/2006/main">
              <a:rPr lang="bg" b="1" dirty="0"/>
              <a:t>Фактор на дневната светлина </a:t>
            </a:r>
            <a:r xmlns:a="http://schemas.openxmlformats.org/drawingml/2006/main">
              <a:rPr lang="bg" dirty="0"/>
              <a:t>(осигуряване на визуален комфорт и благополучие)</a:t>
            </a:r>
          </a:p>
          <a:p>
            <a:pPr xmlns:a="http://schemas.openxmlformats.org/drawingml/2006/main">
              <a:buNone/>
            </a:pPr>
            <a:r xmlns:a="http://schemas.openxmlformats.org/drawingml/2006/main">
              <a:rPr lang="bg" dirty="0"/>
              <a:t>Тази триада насърчава балансиран подход към енергийната ефективност, комфорта и здравето на обитателите. Праговете за херметичност в BENG също са сред най-строгите в Европа, което е в тясно съответствие с очакванията за пасивни сгради. Важно е да се отбележи, че критериите за дневно осветление вграждат пасивния дизайн в регулаторната структура, подтиквайки архитектите към климатично-отзивчиви дизайнерски решения.</a:t>
            </a:r>
          </a:p>
          <a:p>
            <a:pPr xmlns:a="http://schemas.openxmlformats.org/drawingml/2006/main">
              <a:buNone/>
            </a:pPr>
            <a:r xmlns:a="http://schemas.openxmlformats.org/drawingml/2006/main">
              <a:rPr lang="bg" b="1" dirty="0"/>
              <a:t>Австрия: Обвързване на субсидиите с показателите за емисии на парникови газове</a:t>
            </a:r>
            <a:endParaRPr xmlns:a="http://schemas.openxmlformats.org/drawingml/2006/main" lang="en-US" dirty="0"/>
          </a:p>
          <a:p>
            <a:pPr xmlns:a="http://schemas.openxmlformats.org/drawingml/2006/main">
              <a:buNone/>
            </a:pPr>
            <a:r xmlns:a="http://schemas.openxmlformats.org/drawingml/2006/main">
              <a:rPr lang="bg" dirty="0"/>
              <a:t>Австрия се откроява с това, че обвързва </a:t>
            </a:r>
            <a:r xmlns:a="http://schemas.openxmlformats.org/drawingml/2006/main">
              <a:rPr lang="bg" b="1" dirty="0"/>
              <a:t>публичните субсидии и стимули директно с оперативните показатели за парникови газове (ПГ) </a:t>
            </a:r>
            <a:r xmlns:a="http://schemas.openxmlformats.org/drawingml/2006/main">
              <a:rPr lang="bg" dirty="0"/>
              <a:t>. Вместо да предлагат фиксирани безвъзмездни средства, австрийските провинции често изискват сградите да демонстрират ниски емисии на квадратен метър годишно – или чрез национални сертификати за енергийна ефективност (EPC), или чрез инструменти като Пакета за планиране на пасивни къщи (PHPP). Този модел на финансиране, обвързан с резултатите, възнаграждава реалната ефективност и съгласува публичните инвестиции с климатичните цели. Някои провинции също така признават сертифицирането на пасивни къщи като одобрен път за съответствие, създавайки синергии между доброволното и задължителното изпълнение.</a:t>
            </a:r>
          </a:p>
          <a:p>
            <a:pPr xmlns:a="http://schemas.openxmlformats.org/drawingml/2006/main">
              <a:buNone/>
            </a:pPr>
            <a:r xmlns:a="http://schemas.openxmlformats.org/drawingml/2006/main">
              <a:rPr lang="bg" b="1" dirty="0"/>
              <a:t>Заключение</a:t>
            </a:r>
            <a:endParaRPr xmlns:a="http://schemas.openxmlformats.org/drawingml/2006/main" lang="en-US" dirty="0"/>
          </a:p>
          <a:p>
            <a:r xmlns:a="http://schemas.openxmlformats.org/drawingml/2006/main">
              <a:rPr lang="bg" dirty="0"/>
              <a:t>Заедно тези национални стратегии отразяват развиващия се пейзаж на ZEB (енергийно-ефективната енергийна ефективност), където съответствието вече не се определя само от киловатчаса, но и от въглеродното въздействие, топлинния комфорт и дългосрочната устойчивост. Те илюстрират, че множество пътища – независимо дали регулаторни, финансови или базирани на ефективност – могат да доведат до една и съща дестинация: сгради, които са годни за бъдеще с нулеви въглеродни емисии.</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27</a:t>
            </a:fld>
            <a:endParaRPr lang="tr-TR"/>
          </a:p>
        </p:txBody>
      </p:sp>
    </p:spTree>
    <p:extLst>
      <p:ext uri="{BB962C8B-B14F-4D97-AF65-F5344CB8AC3E}">
        <p14:creationId xmlns:p14="http://schemas.microsoft.com/office/powerpoint/2010/main" val="308555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Този слайд представя два критични показателя, използвани за дефиниране и оценка на сгради с нулеви емисии (ZEB) в европейския политически пейзаж: </a:t>
            </a:r>
            <a:r xmlns:a="http://schemas.openxmlformats.org/drawingml/2006/main">
              <a:rPr lang="bg" b="1" dirty="0"/>
              <a:t>емисии на парникови газове (ПГ) </a:t>
            </a:r>
            <a:r xmlns:a="http://schemas.openxmlformats.org/drawingml/2006/main">
              <a:rPr lang="bg" dirty="0"/>
              <a:t>и </a:t>
            </a:r>
            <a:r xmlns:a="http://schemas.openxmlformats.org/drawingml/2006/main">
              <a:rPr lang="bg" b="1" dirty="0"/>
              <a:t>PED (Първично енергийно търсене) </a:t>
            </a:r>
            <a:r xmlns:a="http://schemas.openxmlformats.org/drawingml/2006/main">
              <a:rPr lang="bg" dirty="0"/>
              <a:t>. Тези прагове, посочени в преработената EPBD (2021 г.), служат като основа за съответствие с изискванията за ефективност в цялата трансформация на строителния сектор в ЕС.</a:t>
            </a:r>
          </a:p>
          <a:p>
            <a:pPr xmlns:a="http://schemas.openxmlformats.org/drawingml/2006/main">
              <a:buNone/>
            </a:pPr>
            <a:r xmlns:a="http://schemas.openxmlformats.org/drawingml/2006/main">
              <a:rPr lang="bg" b="1" dirty="0"/>
              <a:t>Праговете за емисии на парникови газове </a:t>
            </a:r>
            <a:r xmlns:a="http://schemas.openxmlformats.org/drawingml/2006/main">
              <a:rPr lang="bg" dirty="0"/>
              <a:t>, изразени като </a:t>
            </a:r>
            <a:r xmlns:a="http://schemas.openxmlformats.org/drawingml/2006/main">
              <a:rPr lang="bg" b="1" dirty="0" err="1"/>
              <a:t>kgCO₂eq </a:t>
            </a:r>
            <a:r xmlns:a="http://schemas.openxmlformats.org/drawingml/2006/main">
              <a:rPr lang="bg" b="1" dirty="0"/>
              <a:t>/m²/година </a:t>
            </a:r>
            <a:r xmlns:a="http://schemas.openxmlformats.org/drawingml/2006/main">
              <a:rPr lang="bg" dirty="0"/>
              <a:t>, измерват </a:t>
            </a:r>
            <a:r xmlns:a="http://schemas.openxmlformats.org/drawingml/2006/main">
              <a:rPr lang="bg" b="1" dirty="0"/>
              <a:t>оперативния въглероден интензитет </a:t>
            </a:r>
            <a:r xmlns:a="http://schemas.openxmlformats.org/drawingml/2006/main">
              <a:rPr lang="bg" dirty="0"/>
              <a:t>на сградата. Това включва всички емисии на парникови газове от енергията, използвана за отопление, охлаждане, осветление, вентилация и захранване на сградата на годишна база. Важно е да се отбележи, че допустимите нива на парникови газове варират в зависимост от </a:t>
            </a:r>
            <a:r xmlns:a="http://schemas.openxmlformats.org/drawingml/2006/main">
              <a:rPr lang="bg" b="1" dirty="0"/>
              <a:t>вида на сградата (напр. жилищна, търговска) </a:t>
            </a:r>
            <a:r xmlns:a="http://schemas.openxmlformats.org/drawingml/2006/main">
              <a:rPr lang="bg" dirty="0"/>
              <a:t>и </a:t>
            </a:r>
            <a:r xmlns:a="http://schemas.openxmlformats.org/drawingml/2006/main">
              <a:rPr lang="bg" b="1" dirty="0"/>
              <a:t>климатичната зона </a:t>
            </a:r>
            <a:r xmlns:a="http://schemas.openxmlformats.org/drawingml/2006/main">
              <a:rPr lang="bg" dirty="0"/>
              <a:t>, което гарантира контекстуално-чувствителни цели в различните региони на ЕС. Например, училище в северен климат ще има различен праг за емисии на парникови газове от апартамент в Средиземно море. Тези прагове са от решаващо значение за привеждане на строителния сектор в съответствие с националните пътища за декарбонизация и са в основата на мандата на ZEB.</a:t>
            </a:r>
          </a:p>
          <a:p>
            <a:pPr xmlns:a="http://schemas.openxmlformats.org/drawingml/2006/main">
              <a:buNone/>
            </a:pPr>
            <a:r xmlns:a="http://schemas.openxmlformats.org/drawingml/2006/main">
              <a:rPr lang="bg" b="1" dirty="0"/>
              <a:t>Първичното енергийно търсене (ПЕТ) </a:t>
            </a:r>
            <a:r xmlns:a="http://schemas.openxmlformats.org/drawingml/2006/main">
              <a:rPr lang="bg" dirty="0"/>
              <a:t>представлява </a:t>
            </a:r>
            <a:r xmlns:a="http://schemas.openxmlformats.org/drawingml/2006/main">
              <a:rPr lang="bg" b="1" dirty="0"/>
              <a:t>общата енергия, необходима за експлоатацията на сградата </a:t>
            </a:r>
            <a:r xmlns:a="http://schemas.openxmlformats.org/drawingml/2006/main">
              <a:rPr lang="bg" dirty="0"/>
              <a:t>, включително както </a:t>
            </a:r>
            <a:r xmlns:a="http://schemas.openxmlformats.org/drawingml/2006/main">
              <a:rPr lang="bg" b="1" dirty="0"/>
              <a:t>енергията на обекта (използвана директно в сградата) </a:t>
            </a:r>
            <a:r xmlns:a="http://schemas.openxmlformats.org/drawingml/2006/main">
              <a:rPr lang="bg" dirty="0"/>
              <a:t>, така и </a:t>
            </a:r>
            <a:r xmlns:a="http://schemas.openxmlformats.org/drawingml/2006/main">
              <a:rPr lang="bg" b="1" dirty="0"/>
              <a:t>енергията от източника (отчитаща загубите от производство и пренос в системата за енергоснабдяване) </a:t>
            </a:r>
            <a:r xmlns:a="http://schemas.openxmlformats.org/drawingml/2006/main">
              <a:rPr lang="bg" dirty="0"/>
              <a:t>. ПЕТ обикновено се измерва в </a:t>
            </a:r>
            <a:r xmlns:a="http://schemas.openxmlformats.org/drawingml/2006/main">
              <a:rPr lang="bg" b="1" dirty="0"/>
              <a:t>kWh/m²/година </a:t>
            </a:r>
            <a:r xmlns:a="http://schemas.openxmlformats.org/drawingml/2006/main">
              <a:rPr lang="bg" dirty="0"/>
              <a:t>и подобно на парниковите газове, праговете се определят според вида на сградата и климата. ПЕТ включва енергия за всички употреби – отопление, охлаждане, топла вода, осветление и уреди. То е особено важно, защото свързва енергийните характеристики на сградата с по-широката енергийна мрежа и съображенията за национална енергийна сигурност.</a:t>
            </a:r>
          </a:p>
          <a:p>
            <a:pPr xmlns:a="http://schemas.openxmlformats.org/drawingml/2006/main">
              <a:buNone/>
            </a:pPr>
            <a:r xmlns:a="http://schemas.openxmlformats.org/drawingml/2006/main">
              <a:rPr lang="bg" dirty="0"/>
              <a:t>Когато се комбинират, </a:t>
            </a:r>
            <a:r xmlns:a="http://schemas.openxmlformats.org/drawingml/2006/main">
              <a:rPr lang="bg" b="1" dirty="0"/>
              <a:t>праговете за парникови газове и PED създават двойна граница на съответствие </a:t>
            </a:r>
            <a:r xmlns:a="http://schemas.openxmlformats.org/drawingml/2006/main">
              <a:rPr lang="bg" dirty="0"/>
              <a:t>, която ZEB трябва да спазват. Сграда може да бъде класифицирана като сграда с нулеви емисии само ако:</a:t>
            </a:r>
          </a:p>
          <a:p>
            <a:pPr xmlns:a="http://schemas.openxmlformats.org/drawingml/2006/main">
              <a:buFont typeface="+mj-lt"/>
              <a:buAutoNum type="arabicPeriod"/>
            </a:pPr>
            <a:r xmlns:a="http://schemas.openxmlformats.org/drawingml/2006/main">
              <a:rPr lang="bg" dirty="0"/>
              <a:t>му </a:t>
            </a:r>
            <a:r xmlns:a="http://schemas.openxmlformats.org/drawingml/2006/main">
              <a:rPr lang="bg" b="1" dirty="0"/>
              <a:t>на парникови газове са под регулаторния максимум </a:t>
            </a:r>
            <a:r xmlns:a="http://schemas.openxmlformats.org/drawingml/2006/main">
              <a:rPr lang="bg" dirty="0"/>
              <a:t>и</a:t>
            </a:r>
          </a:p>
          <a:p>
            <a:pPr xmlns:a="http://schemas.openxmlformats.org/drawingml/2006/main">
              <a:buFont typeface="+mj-lt"/>
              <a:buAutoNum type="arabicPeriod"/>
            </a:pPr>
            <a:r xmlns:a="http://schemas.openxmlformats.org/drawingml/2006/main">
              <a:rPr lang="bg" dirty="0"/>
              <a:t>Неговото </a:t>
            </a:r>
            <a:r xmlns:a="http://schemas.openxmlformats.org/drawingml/2006/main">
              <a:rPr lang="bg" b="1" dirty="0"/>
              <a:t>първично енергийно потребление не надвишава зададения PED лимит </a:t>
            </a:r>
            <a:r xmlns:a="http://schemas.openxmlformats.org/drawingml/2006/main">
              <a:rPr lang="bg" dirty="0"/>
              <a:t>.</a:t>
            </a:r>
          </a:p>
          <a:p>
            <a:pPr xmlns:a="http://schemas.openxmlformats.org/drawingml/2006/main">
              <a:buNone/>
            </a:pPr>
            <a:r xmlns:a="http://schemas.openxmlformats.org/drawingml/2006/main">
              <a:rPr lang="bg" dirty="0"/>
              <a:t>Този двуметричен подход насърчава проектантските екипи да вземат предвид </a:t>
            </a:r>
            <a:r xmlns:a="http://schemas.openxmlformats.org/drawingml/2006/main">
              <a:rPr lang="bg" b="1" dirty="0"/>
              <a:t>както ефективността, така и въздействието върху емисиите </a:t>
            </a:r>
            <a:r xmlns:a="http://schemas.openxmlformats.org/drawingml/2006/main">
              <a:rPr lang="bg" dirty="0"/>
              <a:t>. Например, дори ако една сграда използва много малко енергия (ниска PED), ако тази енергия идва от въглеродно интензивни източници (напр. електроенергия от въглища), тя все пак може да не достигне прага на парникови газове.</a:t>
            </a:r>
          </a:p>
          <a:p>
            <a:pPr xmlns:a="http://schemas.openxmlformats.org/drawingml/2006/main">
              <a:buNone/>
            </a:pPr>
            <a:r xmlns:a="http://schemas.openxmlformats.org/drawingml/2006/main">
              <a:rPr lang="bg" dirty="0"/>
              <a:t>Пасивните сгради често отговарят добре на целите на PED поради подхода, при който строителните конструкции са насочени към по-добро представяне на конструкцията, но за да отговорят на изискванията за парникови газове, проектантите трябва да вземат предвид и </a:t>
            </a:r>
            <a:r xmlns:a="http://schemas.openxmlformats.org/drawingml/2006/main">
              <a:rPr lang="bg" b="1" dirty="0"/>
              <a:t>качеството на енергийните източници </a:t>
            </a:r>
            <a:r xmlns:a="http://schemas.openxmlformats.org/drawingml/2006/main">
              <a:rPr lang="bg" dirty="0"/>
              <a:t>, често чрез включване на </a:t>
            </a:r>
            <a:r xmlns:a="http://schemas.openxmlformats.org/drawingml/2006/main">
              <a:rPr lang="bg" b="1" dirty="0"/>
              <a:t>възобновяеми енергийни източници на място или електроенергия от зелена мрежа </a:t>
            </a:r>
            <a:r xmlns:a="http://schemas.openxmlformats.org/drawingml/2006/main">
              <a:rPr lang="bg" dirty="0"/>
              <a:t>. Разбирането и интегрирането на двата показателя е от съществено значение за всеки проект, който се стреми да получи обозначение ZEB, и за навигиране в развиващия се регулаторен пейзаж на ЕС.</a:t>
            </a:r>
          </a:p>
          <a:p>
            <a:r xmlns:a="http://schemas.openxmlformats.org/drawingml/2006/main">
              <a:rPr lang="bg" dirty="0"/>
              <a:t>Бихте ли искали диаграма, която да визуализира връзката между парниковите газове, енергийните емисии и енергийните емисии, или примери от реални проекти за пасивни сгради, които отговарят и на двата прага?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28</a:t>
            </a:fld>
            <a:endParaRPr lang="tr-TR"/>
          </a:p>
        </p:txBody>
      </p:sp>
    </p:spTree>
    <p:extLst>
      <p:ext uri="{BB962C8B-B14F-4D97-AF65-F5344CB8AC3E}">
        <p14:creationId xmlns:p14="http://schemas.microsoft.com/office/powerpoint/2010/main" val="1401214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Благодарим Ви за участието!</a:t>
            </a:r>
          </a:p>
          <a:p>
            <a:pPr xmlns:a="http://schemas.openxmlformats.org/drawingml/2006/main">
              <a:buNone/>
            </a:pPr>
            <a:r xmlns:a="http://schemas.openxmlformats.org/drawingml/2006/main">
              <a:rPr lang="bg" dirty="0"/>
              <a:t>Надяваме се, че тази сесия е вдъхновила нови прозрения относно стратегиите за изграждане на нулеви емисии.</a:t>
            </a:r>
            <a:r xmlns:a="http://schemas.openxmlformats.org/drawingml/2006/main">
              <a:rPr lang="bg" dirty="0"/>
              <a:t> </a:t>
            </a:r>
            <a:r xmlns:a="http://schemas.openxmlformats.org/drawingml/2006/main">
              <a:rPr lang="bg" dirty="0" err="1"/>
              <a:t>и</a:t>
            </a:r>
            <a:r xmlns:a="http://schemas.openxmlformats.org/drawingml/2006/main">
              <a:rPr lang="bg" dirty="0"/>
              <a:t> </a:t>
            </a:r>
            <a:r xmlns:a="http://schemas.openxmlformats.org/drawingml/2006/main">
              <a:rPr lang="bg" dirty="0"/>
              <a:t>Проектиране на пасивна къща.</a:t>
            </a:r>
          </a:p>
          <a:p>
            <a:pPr xmlns:a="http://schemas.openxmlformats.org/drawingml/2006/main">
              <a:buNone/>
            </a:pPr>
            <a:r xmlns:a="http://schemas.openxmlformats.org/drawingml/2006/main">
              <a:rPr lang="bg" dirty="0"/>
              <a:t>🔹 </a:t>
            </a:r>
            <a:r xmlns:a="http://schemas.openxmlformats.org/drawingml/2006/main">
              <a:rPr lang="bg" b="1" dirty="0"/>
              <a:t>Въпроси и отговори </a:t>
            </a:r>
            <a:br xmlns:a="http://schemas.openxmlformats.org/drawingml/2006/main">
              <a:rPr lang="en-US" dirty="0"/>
            </a:br>
            <a:r xmlns:a="http://schemas.openxmlformats.org/drawingml/2006/main">
              <a:rPr lang="bg" dirty="0"/>
              <a:t>Вече приветстваме вашите въпроси, размисли или предизвикателства от реалния свят.</a:t>
            </a:r>
          </a:p>
          <a:p>
            <a:r xmlns:a="http://schemas.openxmlformats.org/drawingml/2006/main">
              <a:rPr lang="bg" dirty="0"/>
              <a:t>Нека продължим разговора!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29</a:t>
            </a:fld>
            <a:endParaRPr lang="tr-TR"/>
          </a:p>
        </p:txBody>
      </p:sp>
    </p:spTree>
    <p:extLst>
      <p:ext uri="{BB962C8B-B14F-4D97-AF65-F5344CB8AC3E}">
        <p14:creationId xmlns:p14="http://schemas.microsoft.com/office/powerpoint/2010/main" val="274681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8959-6617-FE22-33E6-C30F5C6060F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59BD793-E7F5-51EB-D316-A26F352CC9C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F7682B5-19CC-9E2D-6319-EA0792137016}"/>
              </a:ext>
            </a:extLst>
          </p:cNvPr>
          <p:cNvSpPr>
            <a:spLocks noGrp="1"/>
          </p:cNvSpPr>
          <p:nvPr>
            <p:ph type="body" idx="1"/>
          </p:nvPr>
        </p:nvSpPr>
        <p:spPr/>
        <p:txBody>
          <a:bodyPr/>
          <a:lstStyle/>
          <a:p>
            <a:pPr xmlns:a="http://schemas.openxmlformats.org/drawingml/2006/main">
              <a:buNone/>
            </a:pPr>
            <a:r xmlns:a="http://schemas.openxmlformats.org/drawingml/2006/main">
              <a:rPr lang="bg" b="1" dirty="0"/>
              <a:t>Защо сгради с нулеви емисии?</a:t>
            </a:r>
          </a:p>
          <a:p>
            <a:pPr xmlns:a="http://schemas.openxmlformats.org/drawingml/2006/main">
              <a:buNone/>
            </a:pPr>
            <a:r xmlns:a="http://schemas.openxmlformats.org/drawingml/2006/main">
              <a:rPr lang="bg" dirty="0"/>
              <a:t>Сградите с нулеви емисии (ZEB) представляват фундаментална промяна в начина, по който проектираме, строим и регулираме застроената среда. Сградите понастоящем представляват приблизително </a:t>
            </a:r>
            <a:r xmlns:a="http://schemas.openxmlformats.org/drawingml/2006/main">
              <a:rPr lang="bg" b="1" dirty="0"/>
              <a:t>40% от общото потребление на енергия </a:t>
            </a:r>
            <a:r xmlns:a="http://schemas.openxmlformats.org/drawingml/2006/main">
              <a:rPr lang="bg" dirty="0"/>
              <a:t>и </a:t>
            </a:r>
            <a:r xmlns:a="http://schemas.openxmlformats.org/drawingml/2006/main">
              <a:rPr lang="bg" b="1" dirty="0"/>
              <a:t>36% от емисиите на парникови газове (ПГ) </a:t>
            </a:r>
            <a:r xmlns:a="http://schemas.openxmlformats.org/drawingml/2006/main">
              <a:rPr lang="bg" dirty="0"/>
              <a:t>в Европейския съюз. Като такива, те са в основата на стратегията на ЕС за постигане на </a:t>
            </a:r>
            <a:r xmlns:a="http://schemas.openxmlformats.org/drawingml/2006/main">
              <a:rPr lang="bg" b="1" dirty="0"/>
              <a:t>климатична неутралност до 2050 г. </a:t>
            </a:r>
            <a:r xmlns:a="http://schemas.openxmlformats.org/drawingml/2006/main">
              <a:rPr lang="bg" dirty="0"/>
              <a:t>Постигането на тази цел изисква трансформация както в оперативните характеристики, така и в логиката на проектиране – преминаване от енергоемки структури към сгради, които осигуряват комфорт, здраве и производителност с минимално въздействие върху околната среда.</a:t>
            </a:r>
          </a:p>
          <a:p>
            <a:pPr xmlns:a="http://schemas.openxmlformats.org/drawingml/2006/main">
              <a:buNone/>
            </a:pPr>
            <a:r xmlns:a="http://schemas.openxmlformats.org/drawingml/2006/main">
              <a:rPr lang="bg" dirty="0"/>
              <a:t>Директивата на ЕС за енергийните характеристики на сградите (EPBD), особено след актуализациите ѝ от 2021 г. и 2024 г., позиционира </a:t>
            </a:r>
            <a:r xmlns:a="http://schemas.openxmlformats.org/drawingml/2006/main">
              <a:rPr lang="bg" b="1" dirty="0"/>
              <a:t>сградите с нулеви емисии </a:t>
            </a:r>
            <a:r xmlns:a="http://schemas.openxmlformats.org/drawingml/2006/main">
              <a:rPr lang="bg" dirty="0"/>
              <a:t>като новия стандарт за цялото ново строителство до 2030 г., като обществените сгради ще достигнат този етап до 2028 г. Сградите с нулеви емисии трябва да демонстрират </a:t>
            </a:r>
            <a:r xmlns:a="http://schemas.openxmlformats.org/drawingml/2006/main">
              <a:rPr lang="bg" b="1" dirty="0"/>
              <a:t>нулеви оперативни емисии на парникови газове </a:t>
            </a:r>
            <a:r xmlns:a="http://schemas.openxmlformats.org/drawingml/2006/main">
              <a:rPr lang="bg" dirty="0"/>
              <a:t>годишно, разчитайки на </a:t>
            </a:r>
            <a:r xmlns:a="http://schemas.openxmlformats.org/drawingml/2006/main">
              <a:rPr lang="bg" b="1" dirty="0"/>
              <a:t>ефективни ограждащи конструкции на сградите, системи с ниско потребление </a:t>
            </a:r>
            <a:r xmlns:a="http://schemas.openxmlformats.org/drawingml/2006/main">
              <a:rPr lang="bg" dirty="0"/>
              <a:t>и </a:t>
            </a:r>
            <a:r xmlns:a="http://schemas.openxmlformats.org/drawingml/2006/main">
              <a:rPr lang="bg" b="1" dirty="0"/>
              <a:t>безвъглеродни остатъчни енергийни източници </a:t>
            </a:r>
            <a:r xmlns:a="http://schemas.openxmlformats.org/drawingml/2006/main">
              <a:rPr lang="bg" dirty="0"/>
              <a:t>. Тези изисквания не само намаляват емисиите, но и са в съответствие с целите за енергийна сигурност, достъпност и устойчивост.</a:t>
            </a:r>
          </a:p>
          <a:p>
            <a:pPr xmlns:a="http://schemas.openxmlformats.org/drawingml/2006/main">
              <a:buNone/>
            </a:pPr>
            <a:r xmlns:a="http://schemas.openxmlformats.org/drawingml/2006/main">
              <a:rPr lang="bg" dirty="0"/>
              <a:t>В този контекст, </a:t>
            </a:r>
            <a:r xmlns:a="http://schemas.openxmlformats.org/drawingml/2006/main">
              <a:rPr lang="bg" b="1" dirty="0"/>
              <a:t>пасивната къща </a:t>
            </a:r>
            <a:r xmlns:a="http://schemas.openxmlformats.org/drawingml/2006/main">
              <a:rPr lang="bg" dirty="0"/>
              <a:t>предлага надеждна методология за поддържане и дори надвишаване на праговете за ефективност на ZEB (енергийна ефективност на енергията). За разлика от някои подходи за съответствие, които компенсират неефективността с възобновяеми енергийни източници, пасивната къща възприема </a:t>
            </a:r>
            <a:r xmlns:a="http://schemas.openxmlformats.org/drawingml/2006/main">
              <a:rPr lang="bg" b="1" dirty="0"/>
              <a:t>философията „търсенето на първо място“ </a:t>
            </a:r>
            <a:r xmlns:a="http://schemas.openxmlformats.org/drawingml/2006/main">
              <a:rPr lang="bg" dirty="0"/>
              <a:t>– намаляване на натоварването от отопление, охлаждане и вентилация при източника. Това се постига чрез конструктивни елементи като висока изолация, херметична конструкция и механична вентилация с рекуперация на топлина (MVHR). Тези принципи директно допълват определенията на ZEB и опростяват постигането на нетни нулеви емисии, особено когато са съчетани с възобновяема енергия.</a:t>
            </a:r>
          </a:p>
          <a:p>
            <a:pPr xmlns:a="http://schemas.openxmlformats.org/drawingml/2006/main">
              <a:buNone/>
            </a:pPr>
            <a:r xmlns:a="http://schemas.openxmlformats.org/drawingml/2006/main">
              <a:rPr lang="bg" dirty="0"/>
              <a:t>За професионалистите, приемането на пасивната къща означава проактивно справяне с очакванията за ефективност, залегнали в законодателството на ЕС. Тя предоставя доказана рамка за минимизиране на потреблението на енергия, като същевременно осигурява комфорт, здраве и дълготрайност на вътрешните работи. Тя служи и като </a:t>
            </a:r>
            <a:r xmlns:a="http://schemas.openxmlformats.org/drawingml/2006/main">
              <a:rPr lang="bg" b="1" dirty="0"/>
              <a:t>инструмент за проектиране, съобразен със съответствието </a:t>
            </a:r>
            <a:r xmlns:a="http://schemas.openxmlformats.org/drawingml/2006/main">
              <a:rPr lang="bg" dirty="0"/>
              <a:t>, особено когато е интегрирана с инструменти като PHPP и национални емисионни фактори.</a:t>
            </a:r>
          </a:p>
          <a:p>
            <a:r xmlns:a="http://schemas.openxmlformats.org/drawingml/2006/main">
              <a:rPr lang="bg" dirty="0"/>
              <a:t>Като част от </a:t>
            </a:r>
            <a:r xmlns:a="http://schemas.openxmlformats.org/drawingml/2006/main">
              <a:rPr lang="bg" b="1" dirty="0"/>
              <a:t>Работен пакет 1 на Step2CleanPlan </a:t>
            </a:r>
            <a:r xmlns:a="http://schemas.openxmlformats.org/drawingml/2006/main">
              <a:rPr lang="bg" dirty="0"/>
              <a:t>и финансираната от ЕС инициатива </a:t>
            </a:r>
            <a:r xmlns:a="http://schemas.openxmlformats.org/drawingml/2006/main">
              <a:rPr lang="bg" b="1" dirty="0"/>
              <a:t>„Сътрудничество за устойчива енергия и действия в областта на климата“ </a:t>
            </a:r>
            <a:r xmlns:a="http://schemas.openxmlformats.org/drawingml/2006/main">
              <a:rPr lang="bg" dirty="0"/>
              <a:t>, тази сесия дава възможност на участниците да проучат как стратегиите за пасивни сгради отговарят на изискванията на ZEB. Разбирането на това съответствие е от съществено значение – не само за да се изпълнят бъдещите политики, но и за да се ръководи преходът към наистина устойчива застроена среда.</a:t>
            </a:r>
          </a:p>
          <a:p>
            <a:endParaRPr lang="tr-TR" dirty="0"/>
          </a:p>
        </p:txBody>
      </p:sp>
      <p:sp>
        <p:nvSpPr>
          <p:cNvPr id="4" name="Slayt Numarası Yer Tutucusu 3">
            <a:extLst>
              <a:ext uri="{FF2B5EF4-FFF2-40B4-BE49-F238E27FC236}">
                <a16:creationId xmlns:a16="http://schemas.microsoft.com/office/drawing/2014/main" id="{B1286CF0-C5CC-FB0E-50ED-5135574D27E8}"/>
              </a:ext>
            </a:extLst>
          </p:cNvPr>
          <p:cNvSpPr>
            <a:spLocks noGrp="1"/>
          </p:cNvSpPr>
          <p:nvPr>
            <p:ph type="sldNum" sz="quarter" idx="5"/>
          </p:nvPr>
        </p:nvSpPr>
        <p:spPr/>
        <p:txBody>
          <a:bodyPr/>
          <a:lstStyle/>
          <a:p>
            <a:fld id="{04E9E6DC-B0C2-7B45-9E4C-DCF9C8BFF112}" type="slidenum">
              <a:rPr lang="tr-TR" smtClean="0"/>
              <a:t>3</a:t>
            </a:fld>
            <a:endParaRPr lang="tr-TR"/>
          </a:p>
        </p:txBody>
      </p:sp>
    </p:spTree>
    <p:extLst>
      <p:ext uri="{BB962C8B-B14F-4D97-AF65-F5344CB8AC3E}">
        <p14:creationId xmlns:p14="http://schemas.microsoft.com/office/powerpoint/2010/main" val="206994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Етапи на преработената EPBD: Към задължителни сгради с нулеви емисии</a:t>
            </a:r>
          </a:p>
          <a:p>
            <a:pPr xmlns:a="http://schemas.openxmlformats.org/drawingml/2006/main">
              <a:buNone/>
            </a:pPr>
            <a:r xmlns:a="http://schemas.openxmlformats.org/drawingml/2006/main">
              <a:rPr lang="bg" dirty="0"/>
              <a:t>Преработената Директива за енергийните характеристики на сградите (EPBD) бележи трансформационен етап в стратегията на Европейския съюз за постигане на климатична неутралност до 2050 г. Тъй като сградите представляват приблизително 36% от емисиите на парникови газове и 40% от общото потребление на енергия в ЕС, този сектор се превърна в критична област за декарбонизация. Преработената директива въвежда амбициозни, но изпълними цели: до </a:t>
            </a:r>
            <a:r xmlns:a="http://schemas.openxmlformats.org/drawingml/2006/main">
              <a:rPr lang="bg" b="1" dirty="0"/>
              <a:t>2028 г. </a:t>
            </a:r>
            <a:r xmlns:a="http://schemas.openxmlformats.org/drawingml/2006/main">
              <a:rPr lang="bg" dirty="0"/>
              <a:t>всички </a:t>
            </a:r>
            <a:r xmlns:a="http://schemas.openxmlformats.org/drawingml/2006/main">
              <a:rPr lang="bg" b="1" dirty="0"/>
              <a:t>нови обществени сгради </a:t>
            </a:r>
            <a:r xmlns:a="http://schemas.openxmlformats.org/drawingml/2006/main">
              <a:rPr lang="bg" dirty="0"/>
              <a:t>трябва да отговарят на стандартите за </a:t>
            </a:r>
            <a:r xmlns:a="http://schemas.openxmlformats.org/drawingml/2006/main">
              <a:rPr lang="bg" b="1" dirty="0"/>
              <a:t>сгради с нулеви емисии (ZEB) </a:t>
            </a:r>
            <a:r xmlns:a="http://schemas.openxmlformats.org/drawingml/2006/main">
              <a:rPr lang="bg" dirty="0"/>
              <a:t>, последвани от </a:t>
            </a:r>
            <a:r xmlns:a="http://schemas.openxmlformats.org/drawingml/2006/main">
              <a:rPr lang="bg" b="1" dirty="0"/>
              <a:t>всички нови сгради </a:t>
            </a:r>
            <a:r xmlns:a="http://schemas.openxmlformats.org/drawingml/2006/main">
              <a:rPr lang="bg" dirty="0"/>
              <a:t>(жилищни и нежилищни) до </a:t>
            </a:r>
            <a:r xmlns:a="http://schemas.openxmlformats.org/drawingml/2006/main">
              <a:rPr lang="bg" b="1" dirty="0"/>
              <a:t>2030 </a:t>
            </a:r>
            <a:r xmlns:a="http://schemas.openxmlformats.org/drawingml/2006/main">
              <a:rPr lang="bg" dirty="0"/>
              <a:t>г.</a:t>
            </a:r>
          </a:p>
          <a:p>
            <a:pPr xmlns:a="http://schemas.openxmlformats.org/drawingml/2006/main">
              <a:buNone/>
            </a:pPr>
            <a:r xmlns:a="http://schemas.openxmlformats.org/drawingml/2006/main">
              <a:rPr lang="bg" dirty="0"/>
              <a:t>Тези етапи не са просто символични – те въвеждат обвързващи прагове за ефективност, които променят начина, по който енергийната ефективност се проектира, измерва и регулира в държавите членки. Съгласно член 7 от преработената EPBD, ZEB (сгради с </a:t>
            </a:r>
            <a:r xmlns:a="http://schemas.openxmlformats.org/drawingml/2006/main">
              <a:rPr lang="bg" b="1" dirty="0"/>
              <a:t>нулеви експлоатационни емисии на парникови газове), се определят като сгради с нулеви експлоатационни емисии на парникови газове </a:t>
            </a:r>
            <a:r xmlns:a="http://schemas.openxmlformats.org/drawingml/2006/main">
              <a:rPr lang="bg" dirty="0"/>
              <a:t>, оценявани ежегодно. Това означава, че само енергийната ефективност не е достатъчна – сградите трябва също така да декарбонизират енергийното си снабдяване, или чрез използване на чиста електроенергия, или чрез интегриране на локални системи за възобновяема енергия.</a:t>
            </a:r>
          </a:p>
          <a:p>
            <a:pPr xmlns:a="http://schemas.openxmlformats.org/drawingml/2006/main">
              <a:buNone/>
            </a:pPr>
            <a:r xmlns:a="http://schemas.openxmlformats.org/drawingml/2006/main">
              <a:rPr lang="bg" b="1" dirty="0"/>
              <a:t>Приложение III към директивата </a:t>
            </a:r>
            <a:r xmlns:a="http://schemas.openxmlformats.org/drawingml/2006/main">
              <a:rPr lang="bg" dirty="0"/>
              <a:t>играе ключова роля в стандартизирането на начина, по който тези изисквания се прилагат в различните контексти на ЕС. То определя </a:t>
            </a:r>
            <a:r xmlns:a="http://schemas.openxmlformats.org/drawingml/2006/main">
              <a:rPr lang="bg" b="1" dirty="0"/>
              <a:t>националните показатели за интензитет на емисиите на парникови газове </a:t>
            </a:r>
            <a:r xmlns:a="http://schemas.openxmlformats.org/drawingml/2006/main">
              <a:rPr lang="bg" dirty="0"/>
              <a:t>в </a:t>
            </a:r>
            <a:r xmlns:a="http://schemas.openxmlformats.org/drawingml/2006/main">
              <a:rPr lang="bg" b="1" dirty="0" err="1"/>
              <a:t>kgCO₂eq </a:t>
            </a:r>
            <a:r xmlns:a="http://schemas.openxmlformats.org/drawingml/2006/main">
              <a:rPr lang="bg" b="1" dirty="0"/>
              <a:t>/m²/година </a:t>
            </a:r>
            <a:r xmlns:a="http://schemas.openxmlformats.org/drawingml/2006/main">
              <a:rPr lang="bg" dirty="0"/>
              <a:t>, съобразени както с </a:t>
            </a:r>
            <a:r xmlns:a="http://schemas.openxmlformats.org/drawingml/2006/main">
              <a:rPr lang="bg" b="1" dirty="0"/>
              <a:t>типа сграда </a:t>
            </a:r>
            <a:r xmlns:a="http://schemas.openxmlformats.org/drawingml/2006/main">
              <a:rPr lang="bg" dirty="0"/>
              <a:t>(напр. училища, офиси, жилища), така и с </a:t>
            </a:r>
            <a:r xmlns:a="http://schemas.openxmlformats.org/drawingml/2006/main">
              <a:rPr lang="bg" b="1" dirty="0"/>
              <a:t>климатичната зона </a:t>
            </a:r>
            <a:r xmlns:a="http://schemas.openxmlformats.org/drawingml/2006/main">
              <a:rPr lang="bg" dirty="0"/>
              <a:t>(студен, умерен, топъл). Тези показатели действат като прагове за съответствие и държавите членки трябва да ги включат в своите строителни норми и процедури за издаване на разрешителни в определените срокове.</a:t>
            </a:r>
          </a:p>
          <a:p>
            <a:pPr xmlns:a="http://schemas.openxmlformats.org/drawingml/2006/main">
              <a:buNone/>
            </a:pPr>
            <a:r xmlns:a="http://schemas.openxmlformats.org/drawingml/2006/main">
              <a:rPr lang="bg" dirty="0"/>
              <a:t>Както за проектантите, така и за политиците, тази промяна изисква двоен фокус: не само </a:t>
            </a:r>
            <a:r xmlns:a="http://schemas.openxmlformats.org/drawingml/2006/main">
              <a:rPr lang="bg" b="1" dirty="0"/>
              <a:t>минимизиране на търсенето на енергия </a:t>
            </a:r>
            <a:r xmlns:a="http://schemas.openxmlformats.org/drawingml/2006/main">
              <a:rPr lang="bg" dirty="0"/>
              <a:t>, но и </a:t>
            </a:r>
            <a:r xmlns:a="http://schemas.openxmlformats.org/drawingml/2006/main">
              <a:rPr lang="bg" b="1" dirty="0"/>
              <a:t>количествено определяне на въздействието на емисиите </a:t>
            </a:r>
            <a:r xmlns:a="http://schemas.openxmlformats.org/drawingml/2006/main">
              <a:rPr lang="bg" dirty="0"/>
              <a:t>с помощта на стандартизирани инструменти. За разлика от по-ранни рамки, базирани единствено на потреблението на енергия (kWh/m²), моделът ZEB въвежда </a:t>
            </a:r>
            <a:r xmlns:a="http://schemas.openxmlformats.org/drawingml/2006/main">
              <a:rPr lang="bg" b="1" dirty="0"/>
              <a:t>интензитета на емисиите като водещ показател </a:t>
            </a:r>
            <a:r xmlns:a="http://schemas.openxmlformats.org/drawingml/2006/main">
              <a:rPr lang="bg" dirty="0"/>
              <a:t>, което прави прозрачността и проверката по-важни от всякога.</a:t>
            </a:r>
          </a:p>
          <a:p>
            <a:pPr xmlns:a="http://schemas.openxmlformats.org/drawingml/2006/main">
              <a:buNone/>
            </a:pPr>
            <a:r xmlns:a="http://schemas.openxmlformats.org/drawingml/2006/main">
              <a:rPr lang="bg" dirty="0"/>
              <a:t>Този законодателен тласък сигнализира и за по-широко съгласуване със Зелената сделка на ЕС, пакета „Готови за 55“ и стратегията „Вълна на обновяване“, които заедно насърчават осведомеността за въглеродните емисии през жизнения цикъл, цифровите дневници на сградите и финансирането, основано на ефективността. С наближаването на крайните срокове през 2028 г. и 2030 г., значението на </a:t>
            </a:r>
            <a:r xmlns:a="http://schemas.openxmlformats.org/drawingml/2006/main">
              <a:rPr lang="bg" b="1" dirty="0"/>
              <a:t>методологиите за проектиране като „Пасивна къща“ </a:t>
            </a:r>
            <a:r xmlns:a="http://schemas.openxmlformats.org/drawingml/2006/main">
              <a:rPr lang="bg" dirty="0"/>
              <a:t>става все по-актуално. Макар че не са законово задължителни, принципите на „Пасивната къща“ помагат на проектите </a:t>
            </a:r>
            <a:r xmlns:a="http://schemas.openxmlformats.org/drawingml/2006/main">
              <a:rPr lang="bg" b="1" dirty="0"/>
              <a:t>да се квалифицират предварително, </a:t>
            </a:r>
            <a:r xmlns:a="http://schemas.openxmlformats.org/drawingml/2006/main">
              <a:rPr lang="bg" dirty="0"/>
              <a:t>като осигуряват ултраниско потребление, херметичност и висок комфорт – ключови фактори за постигане на критериите за парникови газове на ZEB, когато са съчетани с възобновяеми източници на енергия.</a:t>
            </a:r>
          </a:p>
          <a:p>
            <a:r xmlns:a="http://schemas.openxmlformats.org/drawingml/2006/main">
              <a:rPr lang="bg" dirty="0"/>
              <a:t>В крайна сметка, етапите на преработената EPBD отразяват регулаторна еволюция: от теоретично съответствие до </a:t>
            </a:r>
            <a:r xmlns:a="http://schemas.openxmlformats.org/drawingml/2006/main">
              <a:rPr lang="bg" b="1" dirty="0"/>
              <a:t>реални резултати </a:t>
            </a:r>
            <a:r xmlns:a="http://schemas.openxmlformats.org/drawingml/2006/main">
              <a:rPr lang="bg" dirty="0"/>
              <a:t>. За професионалистите, работещи в областта на проектирането, строителството и политиката, разбирането и подготовката за тези критерии ще бъдат от съществено значение, за да се гарантира, че сградите, построени днес, ще останат съответстващи на изискванията – и устойчиви на климатичните промени – за десетилетия напред.</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4</a:t>
            </a:fld>
            <a:endParaRPr lang="tr-TR"/>
          </a:p>
        </p:txBody>
      </p:sp>
    </p:spTree>
    <p:extLst>
      <p:ext uri="{BB962C8B-B14F-4D97-AF65-F5344CB8AC3E}">
        <p14:creationId xmlns:p14="http://schemas.microsoft.com/office/powerpoint/2010/main" val="152036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xmlns:a="http://schemas.openxmlformats.org/drawingml/2006/main">
              <a:rPr lang="bg" dirty="0"/>
              <a:t>Слайдът, озаглавен </a:t>
            </a:r>
            <a:r xmlns:a="http://schemas.openxmlformats.org/drawingml/2006/main">
              <a:rPr lang="bg" b="1" dirty="0"/>
              <a:t>„От ефективност към емисии“, </a:t>
            </a:r>
            <a:r xmlns:a="http://schemas.openxmlformats.org/drawingml/2006/main">
              <a:rPr lang="bg" dirty="0"/>
              <a:t>улавя голяма промяна в начина, по който сградите се оценяват съгласно европейската политика: преминаване от фокусиране единствено върху енергийното търсене (ефективност) към количествено определяне на </a:t>
            </a:r>
            <a:r xmlns:a="http://schemas.openxmlformats.org/drawingml/2006/main">
              <a:rPr lang="bg" b="1" dirty="0"/>
              <a:t>оперативните емисии на парникови газове (ПГ) </a:t>
            </a:r>
            <a:r xmlns:a="http://schemas.openxmlformats.org/drawingml/2006/main">
              <a:rPr lang="bg" dirty="0"/>
              <a:t>. Този преход е едновременно законодателен и технически и е в основата на актуализираната Директива за енергийните характеристики на сградите (EPBD) и по-широкия стремеж към </a:t>
            </a:r>
            <a:r xmlns:a="http://schemas.openxmlformats.org/drawingml/2006/main">
              <a:rPr lang="bg" b="1" dirty="0"/>
              <a:t>сгради с нулеви емисии (ZEB) </a:t>
            </a:r>
            <a:r xmlns:a="http://schemas.openxmlformats.org/drawingml/2006/main">
              <a:rPr lang="bg" dirty="0"/>
              <a:t>.</a:t>
            </a:r>
            <a:endParaRPr xmlns:a="http://schemas.openxmlformats.org/drawingml/2006/main" lang="tr-TR" dirty="0"/>
          </a:p>
          <a:p>
            <a:pPr xmlns:a="http://schemas.openxmlformats.org/drawingml/2006/main">
              <a:buNone/>
            </a:pPr>
            <a:r xmlns:a="http://schemas.openxmlformats.org/drawingml/2006/main">
              <a:rPr lang="bg" b="1" dirty="0"/>
              <a:t>Стар модел: Фокус върху търсенето на енергия</a:t>
            </a:r>
          </a:p>
          <a:p>
            <a:pPr xmlns:a="http://schemas.openxmlformats.org/drawingml/2006/main">
              <a:buNone/>
            </a:pPr>
            <a:r xmlns:a="http://schemas.openxmlformats.org/drawingml/2006/main">
              <a:rPr lang="bg" dirty="0"/>
              <a:t>В исторически план строителните разпоредби са давали приоритет на намаляването на </a:t>
            </a:r>
            <a:r xmlns:a="http://schemas.openxmlformats.org/drawingml/2006/main">
              <a:rPr lang="bg" b="1" dirty="0"/>
              <a:t>потреблението на енергия </a:t>
            </a:r>
            <a:r xmlns:a="http://schemas.openxmlformats.org/drawingml/2006/main">
              <a:rPr lang="bg" dirty="0"/>
              <a:t>. Стандартите са били формулирани около показатели като първично енергийно потребление (PED, в kWh/m²/година), стойности на топлоизолацията и ефективност на отоплителната система. Това е било особено вярно в по-ранните етапи на EPBD и националните системи за енергийни сертификати (EPC), които са имали за цел да подобрят ефективността чрез насърчаване на по-добра изолация, ефективни отоплителни системи и намаляване на общото потребление.</a:t>
            </a:r>
          </a:p>
          <a:p>
            <a:r xmlns:a="http://schemas.openxmlformats.org/drawingml/2006/main">
              <a:rPr lang="bg" dirty="0"/>
              <a:t>методи за проектиране като </a:t>
            </a:r>
            <a:r xmlns:a="http://schemas.openxmlformats.org/drawingml/2006/main">
              <a:rPr lang="bg" b="1" dirty="0"/>
              <a:t>„Пасивна къща“ </a:t>
            </a:r>
            <a:r xmlns:a="http://schemas.openxmlformats.org/drawingml/2006/main">
              <a:rPr lang="bg" dirty="0"/>
              <a:t>, фокусирани върху ултраниското потребление на енергия чрез стратегии, поставящи ограждащите елементи на първо място: изолация, херметичност и вентилация с рекуперация на топлина. Тези подходи все още са от решаващо значение, но те не отчитат директно емисиите, освен ако не са съчетани с допълнителни данни за въглеродния диоксид.</a:t>
            </a:r>
          </a:p>
          <a:p>
            <a:pPr xmlns:a="http://schemas.openxmlformats.org/drawingml/2006/main">
              <a:buNone/>
            </a:pPr>
            <a:r xmlns:a="http://schemas.openxmlformats.org/drawingml/2006/main">
              <a:rPr lang="bg" b="1" dirty="0"/>
              <a:t>Нов модел: Фокус върху оперативните емисии на парникови газове</a:t>
            </a:r>
          </a:p>
          <a:p>
            <a:pPr xmlns:a="http://schemas.openxmlformats.org/drawingml/2006/main">
              <a:buNone/>
            </a:pPr>
            <a:r xmlns:a="http://schemas.openxmlformats.org/drawingml/2006/main">
              <a:rPr lang="bg" dirty="0"/>
              <a:t>С </a:t>
            </a:r>
            <a:r xmlns:a="http://schemas.openxmlformats.org/drawingml/2006/main">
              <a:rPr lang="bg" b="1" dirty="0"/>
              <a:t>преработената EPBD (2021 г.) </a:t>
            </a:r>
            <a:r xmlns:a="http://schemas.openxmlformats.org/drawingml/2006/main">
              <a:rPr lang="bg" dirty="0"/>
              <a:t>и съпътстващите я критерии по Приложение III, ЕС вече поставя все по-голям акцент върху </a:t>
            </a:r>
            <a:r xmlns:a="http://schemas.openxmlformats.org/drawingml/2006/main">
              <a:rPr lang="bg" b="1" dirty="0"/>
              <a:t>оперативните емисии на парникови газове </a:t>
            </a:r>
            <a:r xmlns:a="http://schemas.openxmlformats.org/drawingml/2006/main">
              <a:rPr lang="bg" dirty="0"/>
              <a:t>като основен показател. Това се измерва в </a:t>
            </a:r>
            <a:r xmlns:a="http://schemas.openxmlformats.org/drawingml/2006/main">
              <a:rPr lang="bg" b="1" dirty="0" err="1"/>
              <a:t>kgCO₂eq </a:t>
            </a:r>
            <a:r xmlns:a="http://schemas.openxmlformats.org/drawingml/2006/main">
              <a:rPr lang="bg" b="1" dirty="0"/>
              <a:t>/m²/година </a:t>
            </a:r>
            <a:r xmlns:a="http://schemas.openxmlformats.org/drawingml/2006/main">
              <a:rPr lang="bg" dirty="0"/>
              <a:t>, изчислява се от действителното или моделирано потребление на енергия и се свързва с националните емисионни фактори за електроенергия, газ и други горива.</a:t>
            </a:r>
          </a:p>
          <a:p>
            <a:pPr xmlns:a="http://schemas.openxmlformats.org/drawingml/2006/main">
              <a:buNone/>
            </a:pPr>
            <a:r xmlns:a="http://schemas.openxmlformats.org/drawingml/2006/main">
              <a:rPr lang="bg" dirty="0"/>
              <a:t>Тази промяна е в съответствие с целта на ЕС за </a:t>
            </a:r>
            <a:r xmlns:a="http://schemas.openxmlformats.org/drawingml/2006/main">
              <a:rPr lang="bg" b="1" dirty="0"/>
              <a:t>климатична неутралност до 2050 г. </a:t>
            </a:r>
            <a:r xmlns:a="http://schemas.openxmlformats.org/drawingml/2006/main">
              <a:rPr lang="bg" dirty="0"/>
              <a:t>и отразява необходимостта не само от намаляване на търсенето на енергия, но и от гарантиране, че </a:t>
            </a:r>
            <a:r xmlns:a="http://schemas.openxmlformats.org/drawingml/2006/main">
              <a:rPr lang="bg" b="1" dirty="0"/>
              <a:t>всяка консумирана енергия идва от нисковъглеродни източници </a:t>
            </a:r>
            <a:r xmlns:a="http://schemas.openxmlformats.org/drawingml/2006/main">
              <a:rPr lang="bg" dirty="0"/>
              <a:t>.</a:t>
            </a:r>
          </a:p>
          <a:p>
            <a:pPr xmlns:a="http://schemas.openxmlformats.org/drawingml/2006/main">
              <a:buNone/>
            </a:pPr>
            <a:r xmlns:a="http://schemas.openxmlformats.org/drawingml/2006/main">
              <a:rPr lang="bg" dirty="0"/>
              <a:t>В резултат на това:</a:t>
            </a:r>
          </a:p>
          <a:p>
            <a:pPr xmlns:a="http://schemas.openxmlformats.org/drawingml/2006/main">
              <a:buFont typeface="Arial" panose="020B0604020202020204" pitchFamily="34" charset="0"/>
              <a:buChar char="•"/>
            </a:pPr>
            <a:r xmlns:a="http://schemas.openxmlformats.org/drawingml/2006/main">
              <a:rPr lang="bg" dirty="0"/>
              <a:t>Новите сгради трябва да демонстрират не само енергийна ефективност, но и </a:t>
            </a:r>
            <a:r xmlns:a="http://schemas.openxmlformats.org/drawingml/2006/main">
              <a:rPr lang="bg" b="1" dirty="0"/>
              <a:t>ефективност на емисиите </a:t>
            </a:r>
            <a:r xmlns:a="http://schemas.openxmlformats.org/drawingml/2006/main">
              <a:rPr lang="bg" dirty="0"/>
              <a:t>.</a:t>
            </a:r>
          </a:p>
          <a:p>
            <a:pPr xmlns:a="http://schemas.openxmlformats.org/drawingml/2006/main">
              <a:buFont typeface="Arial" panose="020B0604020202020204" pitchFamily="34" charset="0"/>
              <a:buChar char="•"/>
            </a:pPr>
            <a:r xmlns:a="http://schemas.openxmlformats.org/drawingml/2006/main">
              <a:rPr lang="bg" dirty="0"/>
              <a:t>PED остава релевантен, но вече е </a:t>
            </a:r>
            <a:r xmlns:a="http://schemas.openxmlformats.org/drawingml/2006/main">
              <a:rPr lang="bg" b="1" dirty="0"/>
              <a:t>поддържащ показател </a:t>
            </a:r>
            <a:r xmlns:a="http://schemas.openxmlformats.org/drawingml/2006/main">
              <a:rPr lang="bg" dirty="0"/>
              <a:t>, а не крайна точка.</a:t>
            </a:r>
          </a:p>
          <a:p>
            <a:pPr xmlns:a="http://schemas.openxmlformats.org/drawingml/2006/main">
              <a:buFont typeface="Arial" panose="020B0604020202020204" pitchFamily="34" charset="0"/>
              <a:buChar char="•"/>
            </a:pPr>
            <a:r xmlns:a="http://schemas.openxmlformats.org/drawingml/2006/main">
              <a:rPr lang="bg" dirty="0"/>
              <a:t>Възобновяемите енергийни източници, чистите електрически мрежи и интегрираните в сградите фотоволтаични системи получават по-голяма политическа стойност.</a:t>
            </a:r>
          </a:p>
          <a:p>
            <a:pPr xmlns:a="http://schemas.openxmlformats.org/drawingml/2006/main">
              <a:buNone/>
            </a:pPr>
            <a:r xmlns:a="http://schemas.openxmlformats.org/drawingml/2006/main">
              <a:rPr lang="bg" b="1" dirty="0"/>
              <a:t>Законодателна и техническа еволюция</a:t>
            </a:r>
          </a:p>
          <a:p>
            <a:pPr xmlns:a="http://schemas.openxmlformats.org/drawingml/2006/main">
              <a:buNone/>
            </a:pPr>
            <a:r xmlns:a="http://schemas.openxmlformats.org/drawingml/2006/main">
              <a:rPr lang="bg" dirty="0"/>
              <a:t>Тази промяна изисква актуализации и в двете:</a:t>
            </a:r>
          </a:p>
          <a:p>
            <a:pPr xmlns:a="http://schemas.openxmlformats.org/drawingml/2006/main">
              <a:buFont typeface="Arial" panose="020B0604020202020204" pitchFamily="34" charset="0"/>
              <a:buChar char="•"/>
            </a:pPr>
            <a:r xmlns:a="http://schemas.openxmlformats.org/drawingml/2006/main">
              <a:rPr lang="bg" b="1" dirty="0"/>
              <a:t>Законодателство </a:t>
            </a:r>
            <a:r xmlns:a="http://schemas.openxmlformats.org/drawingml/2006/main">
              <a:rPr lang="bg" dirty="0"/>
              <a:t>: Държавите членки трябва да определят прагове за интензитет на емисиите на парникови газове за нови сгради до 2028 г. (обществени) и 2030 г. (всички нови), съгласно етапите на преработената EPBD.</a:t>
            </a:r>
          </a:p>
          <a:p>
            <a:pPr xmlns:a="http://schemas.openxmlformats.org/drawingml/2006/main">
              <a:buFont typeface="Arial" panose="020B0604020202020204" pitchFamily="34" charset="0"/>
              <a:buChar char="•"/>
            </a:pPr>
            <a:r xmlns:a="http://schemas.openxmlformats.org/drawingml/2006/main">
              <a:rPr lang="bg" b="1" dirty="0"/>
              <a:t>Инструменти и практики </a:t>
            </a:r>
            <a:r xmlns:a="http://schemas.openxmlformats.org/drawingml/2006/main">
              <a:rPr lang="bg" dirty="0"/>
              <a:t>: Софтуерът за енергийни сертификати (EPC) и платформите за съответствие вече трябва да включват калкулатори за емисии, а специалистите трябва да разбират както </a:t>
            </a:r>
            <a:r xmlns:a="http://schemas.openxmlformats.org/drawingml/2006/main">
              <a:rPr lang="bg" b="1" dirty="0"/>
              <a:t>енергийната, така и емисионната логика </a:t>
            </a:r>
            <a:r xmlns:a="http://schemas.openxmlformats.org/drawingml/2006/main">
              <a:rPr lang="bg" dirty="0"/>
              <a:t>.</a:t>
            </a:r>
          </a:p>
          <a:p>
            <a:r xmlns:a="http://schemas.openxmlformats.org/drawingml/2006/main">
              <a:rPr lang="bg" dirty="0"/>
              <a:t>Дизайнерите, политиците и преподавателите сега трябва да мислят от гледна точка на </a:t>
            </a:r>
            <a:r xmlns:a="http://schemas.openxmlformats.org/drawingml/2006/main">
              <a:rPr lang="bg" b="1" dirty="0"/>
              <a:t>въглеродните бюджети, </a:t>
            </a:r>
            <a:r xmlns:a="http://schemas.openxmlformats.org/drawingml/2006/main">
              <a:rPr lang="bg" dirty="0"/>
              <a:t>наред с киловатчасовете, като съчетават ефективността с действията за климата.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5</a:t>
            </a:fld>
            <a:endParaRPr lang="tr-TR"/>
          </a:p>
        </p:txBody>
      </p:sp>
    </p:spTree>
    <p:extLst>
      <p:ext uri="{BB962C8B-B14F-4D97-AF65-F5344CB8AC3E}">
        <p14:creationId xmlns:p14="http://schemas.microsoft.com/office/powerpoint/2010/main" val="16152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b="1" dirty="0"/>
              <a:t>Етапи на преработката на EPBD: Какво означават те за проектантите</a:t>
            </a:r>
          </a:p>
          <a:p>
            <a:pPr xmlns:a="http://schemas.openxmlformats.org/drawingml/2006/main">
              <a:buNone/>
            </a:pPr>
            <a:r xmlns:a="http://schemas.openxmlformats.org/drawingml/2006/main">
              <a:rPr lang="bg" dirty="0"/>
              <a:t>Преработеният текст на Директивата за енергийните характеристики на сградите (EPBD) бележи важен поврат в строителната политика на ЕС, определяйки ясни срокове за прехода към </a:t>
            </a:r>
            <a:r xmlns:a="http://schemas.openxmlformats.org/drawingml/2006/main">
              <a:rPr lang="bg" b="1" dirty="0"/>
              <a:t>сгради с нулеви емисии (ZEB) </a:t>
            </a:r>
            <a:r xmlns:a="http://schemas.openxmlformats.org/drawingml/2006/main">
              <a:rPr lang="bg" dirty="0"/>
              <a:t>. Според преработения текст на EPBD, </a:t>
            </a:r>
            <a:r xmlns:a="http://schemas.openxmlformats.org/drawingml/2006/main">
              <a:rPr lang="bg" b="1" dirty="0"/>
              <a:t>всички нови обществени сгради трябва да постигнат статус на ZEB до 2028 г. </a:t>
            </a:r>
            <a:r xmlns:a="http://schemas.openxmlformats.org/drawingml/2006/main">
              <a:rPr lang="bg" dirty="0"/>
              <a:t>, а </a:t>
            </a:r>
            <a:r xmlns:a="http://schemas.openxmlformats.org/drawingml/2006/main">
              <a:rPr lang="bg" b="1" dirty="0"/>
              <a:t>всички нови сгради – публични и частни – трябва да отговарят на същия стандарт до 2030 г. </a:t>
            </a:r>
            <a:r xmlns:a="http://schemas.openxmlformats.org/drawingml/2006/main">
              <a:rPr lang="bg" dirty="0"/>
              <a:t>Тези срокове представляват повече от просто цели за съответствие; те сигнализират за промяна в начина, по който ефективността, емисиите и качеството на дизайна се интегрират в ежедневната практика.</a:t>
            </a:r>
          </a:p>
          <a:p>
            <a:pPr xmlns:a="http://schemas.openxmlformats.org/drawingml/2006/main">
              <a:buNone/>
            </a:pPr>
            <a:r xmlns:a="http://schemas.openxmlformats.org/drawingml/2006/main">
              <a:rPr lang="bg" dirty="0"/>
              <a:t>В основата си, ZEB (енергийна ефективност на сградите) съгласно EPBD (Директивата за енергийните характеристики на сградите) се определя от </a:t>
            </a:r>
            <a:r xmlns:a="http://schemas.openxmlformats.org/drawingml/2006/main">
              <a:rPr lang="bg" b="1" dirty="0"/>
              <a:t>нулеви оперативни емисии на парникови газове </a:t>
            </a:r>
            <a:r xmlns:a="http://schemas.openxmlformats.org/drawingml/2006/main">
              <a:rPr lang="bg" dirty="0"/>
              <a:t>, измервани на годишна база и съобразени с критериите по Приложение III. Този оперативен фокус отразява по-широките климатични цели на ЕС съгласно Европейския зелен пакт и пакета „Готови за 55-те години“, където сградите трябва драстично да намалят своя въглероден отпечатък, свързан с енергията. Приложение III очертава как праговете за интензитет на емисиите на парникови газове ( </a:t>
            </a:r>
            <a:r xmlns:a="http://schemas.openxmlformats.org/drawingml/2006/main">
              <a:rPr lang="bg" dirty="0" err="1"/>
              <a:t>kgCO₂eq </a:t>
            </a:r>
            <a:r xmlns:a="http://schemas.openxmlformats.org/drawingml/2006/main">
              <a:rPr lang="bg" dirty="0"/>
              <a:t>/m²/година) трябва да бъдат коригирани за различните </a:t>
            </a:r>
            <a:r xmlns:a="http://schemas.openxmlformats.org/drawingml/2006/main">
              <a:rPr lang="bg" b="1" dirty="0"/>
              <a:t>видове сгради и климатични зони </a:t>
            </a:r>
            <a:r xmlns:a="http://schemas.openxmlformats.org/drawingml/2006/main">
              <a:rPr lang="bg" dirty="0"/>
              <a:t>, което позволява на държавите членки гъвкавост при прилагането, като същевременно се поддържа единна амбиция в целия ЕС.</a:t>
            </a:r>
          </a:p>
          <a:p>
            <a:pPr xmlns:a="http://schemas.openxmlformats.org/drawingml/2006/main">
              <a:buNone/>
            </a:pPr>
            <a:r xmlns:a="http://schemas.openxmlformats.org/drawingml/2006/main">
              <a:rPr lang="bg" dirty="0"/>
              <a:t>За строителните специалисти тези важни етапи имат непосредствени последици. Първо, те изискват </a:t>
            </a:r>
            <a:r xmlns:a="http://schemas.openxmlformats.org/drawingml/2006/main">
              <a:rPr lang="bg" b="1" dirty="0"/>
              <a:t>проектиране, ориентирано към производителността </a:t>
            </a:r>
            <a:r xmlns:a="http://schemas.openxmlformats.org/drawingml/2006/main">
              <a:rPr lang="bg" dirty="0"/>
              <a:t>, при което всяко архитектурно и системно решение подкрепя дългосрочното намаляване на емисиите. Второ, те подчертават значението на </a:t>
            </a:r>
            <a:r xmlns:a="http://schemas.openxmlformats.org/drawingml/2006/main">
              <a:rPr lang="bg" b="1" dirty="0"/>
              <a:t>количествено измеримите, проверими показатели </a:t>
            </a:r>
            <a:r xmlns:a="http://schemas.openxmlformats.org/drawingml/2006/main">
              <a:rPr lang="bg" dirty="0"/>
              <a:t>– не само за съответствие, но и за осигуряване на финансиране, получаване на разрешителни и спазване на стандартите за обществени поръчки, особено в публичните проекти.</a:t>
            </a:r>
          </a:p>
          <a:p>
            <a:pPr xmlns:a="http://schemas.openxmlformats.org/drawingml/2006/main">
              <a:buNone/>
            </a:pPr>
            <a:r xmlns:a="http://schemas.openxmlformats.org/drawingml/2006/main">
              <a:rPr lang="bg" dirty="0"/>
              <a:t>Именно тук </a:t>
            </a:r>
            <a:r xmlns:a="http://schemas.openxmlformats.org/drawingml/2006/main">
              <a:rPr lang="bg" b="1" dirty="0"/>
              <a:t>пасивната къща </a:t>
            </a:r>
            <a:r xmlns:a="http://schemas.openxmlformats.org/drawingml/2006/main">
              <a:rPr lang="bg" dirty="0"/>
              <a:t>се превръща в изключително важен инструмент. Въпреки че не е законово изискване съгласно EPBD, нейният подход </a:t>
            </a:r>
            <a:r xmlns:a="http://schemas.openxmlformats.org/drawingml/2006/main">
              <a:rPr lang="bg" b="1" dirty="0"/>
              <a:t>, ориентиран към търсенето и предназначение на материалите, </a:t>
            </a:r>
            <a:r xmlns:a="http://schemas.openxmlformats.org/drawingml/2006/main">
              <a:rPr lang="bg" dirty="0"/>
              <a:t>е в съответствие с логиката на целите на ZEB. Проектите за пасивни къщи рутинно постигат ултраниски нива на потребление на енергия, които улесняват постигането или надвишаването на праговете на емисиите на ZEB – особено когато са съчетани с чисти енергийни източници.</a:t>
            </a:r>
          </a:p>
          <a:p>
            <a:pPr xmlns:a="http://schemas.openxmlformats.org/drawingml/2006/main">
              <a:buNone/>
            </a:pPr>
            <a:r xmlns:a="http://schemas.openxmlformats.org/drawingml/2006/main">
              <a:rPr lang="bg" dirty="0"/>
              <a:t>Въпреки това, пасивната къща и ZEB не са идентични. ZEB е правно обвързваща и се основава на емисиите; пасивната къща е доброволна и се основава на търсенето. Двете могат да се допълват взаимно, особено когато резултатите от PHPP са съчетани с изчисления на парникови газове, използващи националните емисионни фактори на мрежата. За проектантите този хибриден подход предоставя мощен начин да </a:t>
            </a:r>
            <a:r xmlns:a="http://schemas.openxmlformats.org/drawingml/2006/main">
              <a:rPr lang="bg" b="1" dirty="0"/>
              <a:t>се гарантира както комфорт, така и съответствие </a:t>
            </a:r>
            <a:r xmlns:a="http://schemas.openxmlformats.org/drawingml/2006/main">
              <a:rPr lang="bg" dirty="0"/>
              <a:t>.</a:t>
            </a:r>
          </a:p>
          <a:p>
            <a:r xmlns:a="http://schemas.openxmlformats.org/drawingml/2006/main">
              <a:rPr lang="bg" dirty="0"/>
              <a:t>С наближаването на етапите от 2028 г. и 2030 г., интегрирането на ZEB критериите във вашия процес на проектиране сега не само ще осигури бъдещето на вашите проекти, но и ще помогне за прехода към въглеродно неутрална застроена среда.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6</a:t>
            </a:fld>
            <a:endParaRPr lang="tr-TR"/>
          </a:p>
        </p:txBody>
      </p:sp>
    </p:spTree>
    <p:extLst>
      <p:ext uri="{BB962C8B-B14F-4D97-AF65-F5344CB8AC3E}">
        <p14:creationId xmlns:p14="http://schemas.microsoft.com/office/powerpoint/2010/main" val="403279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lnSpc>
                <a:spcPct val="107000"/>
              </a:lnSpc>
              <a:spcAft>
                <a:spcPts val="800"/>
              </a:spcAft>
              <a:buNone/>
            </a:pP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The</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слайд</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озаглавен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nZEB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на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практика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подчертава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ключово</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предизвикателство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реалността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в</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приложение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почти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нулева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енергия</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Сграда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nZEB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стандарти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през</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европейски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Съюз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докато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концепцията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е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хармонизирана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по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принцип</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съгласно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законодателството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ЕС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неговото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действителен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внедряване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варира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значително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страна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държава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a:lnSpc>
                <a:spcPct val="107000"/>
              </a:lnSpc>
              <a:spcAft>
                <a:spcPts val="800"/>
              </a:spcAft>
              <a:buNone/>
            </a:pP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The</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срок</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nZEB (с нулево ниво на потребление на енергия)</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отнася се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към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сграда</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има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много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високо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енергия</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изпълнение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ниско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количеството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енергия,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което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е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необходимо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същество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покрит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 голяма степен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възобновяем</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източници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произведени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или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място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 или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наблизо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Въпреки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Енергия</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Директива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за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характеристиките на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сградите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(EPBD)</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позволява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Член</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Щати</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да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се дефинират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nZEB (с нулево ниво на потребление на енергия)</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прагове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според</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техният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собствен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климат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сграда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запаси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национален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политика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приоритети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В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резултат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числов</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прагове</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за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общо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начално образование</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енергия</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търсене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(PED)</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различават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широко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0" lvl="0" indent="0">
              <a:lnSpc>
                <a:spcPct val="107000"/>
              </a:lnSpc>
              <a:spcAft>
                <a:spcPts val="800"/>
              </a:spcAft>
              <a:buSzPts val="1000"/>
              <a:buFont typeface="+mj-lt"/>
              <a:buNone/>
              <a:tabLst>
                <a:tab pos="228600" algn="l"/>
              </a:tabLst>
            </a:pP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Специфични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за страната</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Примери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a:t>
            </a:r>
            <a:endParaRPr xmlns:a="http://schemas.openxmlformats.org/drawingml/2006/main"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xmlns:a="http://schemas.openxmlformats.org/drawingml/2006/main" marL="342900" lvl="0" indent="-342900">
              <a:lnSpc>
                <a:spcPct val="107000"/>
              </a:lnSpc>
              <a:spcAft>
                <a:spcPts val="800"/>
              </a:spcAft>
              <a:buSzPts val="1000"/>
              <a:buFont typeface="Symbol" panose="05050102010706020507" pitchFamily="18" charset="2"/>
              <a:buChar char=""/>
              <a:tabLst>
                <a:tab pos="457200" algn="l"/>
              </a:tabLst>
            </a:pP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Естония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nZEB</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праг</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жилищен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сградите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са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наоколо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100 kWh/m²/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година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горната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граница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отразява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 страната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по-студено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климат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свързан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отопление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нужди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заедно с</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национален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моделиране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практики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342900" lvl="0" indent="-342900">
              <a:lnSpc>
                <a:spcPct val="107000"/>
              </a:lnSpc>
              <a:spcAft>
                <a:spcPts val="800"/>
              </a:spcAft>
              <a:buSzPts val="1000"/>
              <a:buFont typeface="Symbol" panose="05050102010706020507" pitchFamily="18" charset="2"/>
              <a:buChar char=""/>
              <a:tabLst>
                <a:tab pos="457200" algn="l"/>
              </a:tabLst>
            </a:pP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Ирландия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Прилага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много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по-строг</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nZEB (с нулево ниво на потребление на енергия)</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критерии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вариране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между</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45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и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60 kWh/m²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година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показвайки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по-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амбициозен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енергия</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ефективност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дневен ред</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 рамките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по-мек</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климат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контекст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0" lvl="0" indent="0">
              <a:lnSpc>
                <a:spcPct val="107000"/>
              </a:lnSpc>
              <a:spcAft>
                <a:spcPts val="800"/>
              </a:spcAft>
              <a:buSzPts val="1000"/>
              <a:buFont typeface="+mj-lt"/>
              <a:buNone/>
              <a:tabLst>
                <a:tab pos="228600" algn="l"/>
              </a:tabLst>
            </a:pP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Защо</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Тези</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Разлики</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Материя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a:t>
            </a:r>
            <a:endParaRPr xmlns:a="http://schemas.openxmlformats.org/drawingml/2006/main"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xmlns:a="http://schemas.openxmlformats.org/drawingml/2006/main">
              <a:lnSpc>
                <a:spcPct val="107000"/>
              </a:lnSpc>
              <a:spcAft>
                <a:spcPts val="800"/>
              </a:spcAft>
              <a:buNone/>
            </a:pP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вариацията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има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практическо значение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последици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дизайн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екипи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разработчици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и</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политици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342900" lvl="0" indent="-342900">
              <a:lnSpc>
                <a:spcPct val="107000"/>
              </a:lnSpc>
              <a:spcAft>
                <a:spcPts val="800"/>
              </a:spcAft>
              <a:buSzPts val="1000"/>
              <a:buFont typeface="Symbol" panose="05050102010706020507" pitchFamily="18" charset="2"/>
              <a:buChar char=""/>
              <a:tabLst>
                <a:tab pos="457200" algn="l"/>
              </a:tabLst>
            </a:pP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Превод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на дизайна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Сграда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среща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nZEB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в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едно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страна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може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да не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отговаря на условията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в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друг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дори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идентичен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строителство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оборудване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Архитекти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инженери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работещ</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през</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граници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трябва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навигиране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тези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разлики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внимателно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342900" lvl="0" indent="-342900">
              <a:lnSpc>
                <a:spcPct val="107000"/>
              </a:lnSpc>
              <a:spcAft>
                <a:spcPts val="800"/>
              </a:spcAft>
              <a:buSzPts val="1000"/>
              <a:buFont typeface="Symbol" panose="05050102010706020507" pitchFamily="18" charset="2"/>
              <a:buChar char=""/>
              <a:tabLst>
                <a:tab pos="457200" algn="l"/>
              </a:tabLst>
            </a:pP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Бенчмарк</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Неяснота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заинтересовани страни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прицелване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сравни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проект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изпълнение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или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мащаб</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устойчив</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решения</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 цяла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Европа,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липса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последователност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създава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объркване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потенциал</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неефективности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342900" lvl="0" indent="-342900">
              <a:lnSpc>
                <a:spcPct val="107000"/>
              </a:lnSpc>
              <a:spcAft>
                <a:spcPts val="800"/>
              </a:spcAft>
              <a:buSzPts val="1000"/>
              <a:buFont typeface="Symbol" panose="05050102010706020507" pitchFamily="18" charset="2"/>
              <a:buChar char=""/>
              <a:tabLst>
                <a:tab pos="457200" algn="l"/>
              </a:tabLst>
            </a:pP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Политика</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Еволюция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Преработената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EPBD от 2021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г.</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представяне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Нулеви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емисии</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Сгради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(ZEB)</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базирани на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парникови газове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изпълнение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прагове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по-скоро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отколкото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просто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енергия</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търсене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широк</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национален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географска ширина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определящ</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очаква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се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nZEBs</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намаляват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ZEBs</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ще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донеси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повече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еднородност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изпълнение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въз основа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kgCO₂eq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/m²/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година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измествайки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фокус</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енергия</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сам</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климат</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въздействие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0" lvl="0" indent="0">
              <a:lnSpc>
                <a:spcPct val="107000"/>
              </a:lnSpc>
              <a:spcAft>
                <a:spcPts val="800"/>
              </a:spcAft>
              <a:buSzPts val="1000"/>
              <a:buFont typeface="+mj-lt"/>
              <a:buNone/>
              <a:tabLst>
                <a:tab pos="228600" algn="l"/>
              </a:tabLst>
            </a:pP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Учебно</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Последица </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a:t>
            </a:r>
            <a:endParaRPr xmlns:a="http://schemas.openxmlformats.org/drawingml/2006/main"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xmlns:a="http://schemas.openxmlformats.org/drawingml/2006/main">
              <a:lnSpc>
                <a:spcPct val="107000"/>
              </a:lnSpc>
              <a:spcAft>
                <a:spcPts val="800"/>
              </a:spcAft>
              <a:buNone/>
            </a:pP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учащите се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в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сесия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това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слайд</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подтиква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към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критично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дискусия</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 това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как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национално</a:t>
            </a:r>
            <a:r xmlns:a="http://schemas.openxmlformats.org/drawingml/2006/main">
              <a:rPr lang="bg" sz="1800" b="1"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b="1" kern="100" dirty="0" err="1">
                <a:effectLst/>
                <a:latin typeface="Aptos" panose="020B0004020202020204" pitchFamily="34" charset="0"/>
                <a:ea typeface="Aptos" panose="020B0004020202020204" pitchFamily="34" charset="0"/>
                <a:cs typeface="Times New Roman" panose="02020603050405020304" pitchFamily="18" charset="0"/>
              </a:rPr>
              <a:t>Интерпретациите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nZEB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могат да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оформят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342900" lvl="0" indent="-342900">
              <a:lnSpc>
                <a:spcPct val="107000"/>
              </a:lnSpc>
              <a:spcAft>
                <a:spcPts val="800"/>
              </a:spcAft>
              <a:buSzPts val="1000"/>
              <a:buFont typeface="Symbol" panose="05050102010706020507" pitchFamily="18" charset="2"/>
              <a:buChar char=""/>
              <a:tabLst>
                <a:tab pos="457200" algn="l"/>
              </a:tabLst>
            </a:pP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Регулаторни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съответствие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pPr xmlns:a="http://schemas.openxmlformats.org/drawingml/2006/main" marL="342900" lvl="0" indent="-342900">
              <a:lnSpc>
                <a:spcPct val="107000"/>
              </a:lnSpc>
              <a:spcAft>
                <a:spcPts val="800"/>
              </a:spcAft>
              <a:buSzPts val="1000"/>
              <a:buFont typeface="Symbol" panose="05050102010706020507" pitchFamily="18" charset="2"/>
              <a:buChar char=""/>
              <a:tabLst>
                <a:tab pos="457200" algn="l"/>
              </a:tabLst>
            </a:pP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Сертифициране</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пътища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като</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пасивна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къща),</a:t>
            </a:r>
          </a:p>
          <a:p>
            <a:pPr xmlns:a="http://schemas.openxmlformats.org/drawingml/2006/main" marL="342900" lvl="0" indent="-342900">
              <a:lnSpc>
                <a:spcPct val="107000"/>
              </a:lnSpc>
              <a:spcAft>
                <a:spcPts val="800"/>
              </a:spcAft>
              <a:buSzPts val="1000"/>
              <a:buFont typeface="Symbol" panose="05050102010706020507" pitchFamily="18" charset="2"/>
              <a:buChar char=""/>
              <a:tabLst>
                <a:tab pos="457200" algn="l"/>
              </a:tabLst>
            </a:pP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Избор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на дизайн</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за</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изолация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ОВК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и</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 </a:t>
            </a:r>
            <a:r xmlns:a="http://schemas.openxmlformats.org/drawingml/2006/main">
              <a:rPr lang="bg" sz="1800" kern="100" dirty="0" err="1">
                <a:effectLst/>
                <a:latin typeface="Aptos" panose="020B0004020202020204" pitchFamily="34" charset="0"/>
                <a:ea typeface="Aptos" panose="020B0004020202020204" pitchFamily="34" charset="0"/>
                <a:cs typeface="Times New Roman" panose="02020603050405020304" pitchFamily="18" charset="0"/>
              </a:rPr>
              <a:t>възобновяеми енергийни източници </a:t>
            </a:r>
            <a:r xmlns:a="http://schemas.openxmlformats.org/drawingml/2006/main">
              <a:rPr lang="bg"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7</a:t>
            </a:fld>
            <a:endParaRPr lang="tr-TR"/>
          </a:p>
        </p:txBody>
      </p:sp>
    </p:spTree>
    <p:extLst>
      <p:ext uri="{BB962C8B-B14F-4D97-AF65-F5344CB8AC3E}">
        <p14:creationId xmlns:p14="http://schemas.microsoft.com/office/powerpoint/2010/main" val="306489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xmlns:a="http://schemas.openxmlformats.org/drawingml/2006/main">
              <a:buNone/>
            </a:pPr>
            <a:r xmlns:a="http://schemas.openxmlformats.org/drawingml/2006/main">
              <a:rPr lang="bg" dirty="0"/>
              <a:t>Преработеният текст от 2021 г. на Директивата за енергийните характеристики на сградите (EPBD) представлява промяна в парадигмата на европейската строителна политика, като привежда застроената среда в съответствие с целите на ЕС за климатична неутралност до 2050 г. Сред най-амбициозните разпоредби са твърдите срокове за </a:t>
            </a:r>
            <a:r xmlns:a="http://schemas.openxmlformats.org/drawingml/2006/main">
              <a:rPr lang="bg" b="1" dirty="0"/>
              <a:t>сгради с нулеви емисии (ZEB) </a:t>
            </a:r>
            <a:r xmlns:a="http://schemas.openxmlformats.org/drawingml/2006/main">
              <a:rPr lang="bg" dirty="0"/>
              <a:t>: до </a:t>
            </a:r>
            <a:r xmlns:a="http://schemas.openxmlformats.org/drawingml/2006/main">
              <a:rPr lang="bg" b="1" dirty="0"/>
              <a:t>2028 г. </a:t>
            </a:r>
            <a:r xmlns:a="http://schemas.openxmlformats.org/drawingml/2006/main">
              <a:rPr lang="bg" dirty="0"/>
              <a:t>всички нови </a:t>
            </a:r>
            <a:r xmlns:a="http://schemas.openxmlformats.org/drawingml/2006/main">
              <a:rPr lang="bg" b="1" dirty="0"/>
              <a:t>обществени сгради </a:t>
            </a:r>
            <a:r xmlns:a="http://schemas.openxmlformats.org/drawingml/2006/main">
              <a:rPr lang="bg" dirty="0"/>
              <a:t>трябва да бъдат ZEB; до </a:t>
            </a:r>
            <a:r xmlns:a="http://schemas.openxmlformats.org/drawingml/2006/main">
              <a:rPr lang="bg" b="1" dirty="0"/>
              <a:t>2030 г. </a:t>
            </a:r>
            <a:r xmlns:a="http://schemas.openxmlformats.org/drawingml/2006/main">
              <a:rPr lang="bg" dirty="0"/>
              <a:t>това изискване се разпростира върху </a:t>
            </a:r>
            <a:r xmlns:a="http://schemas.openxmlformats.org/drawingml/2006/main">
              <a:rPr lang="bg" b="1" dirty="0"/>
              <a:t>всички нови сгради </a:t>
            </a:r>
            <a:r xmlns:a="http://schemas.openxmlformats.org/drawingml/2006/main">
              <a:rPr lang="bg" dirty="0"/>
              <a:t>в целия ЕС.</a:t>
            </a:r>
          </a:p>
          <a:p>
            <a:pPr xmlns:a="http://schemas.openxmlformats.org/drawingml/2006/main">
              <a:buNone/>
            </a:pPr>
            <a:r xmlns:a="http://schemas.openxmlformats.org/drawingml/2006/main">
              <a:rPr lang="bg" dirty="0"/>
              <a:t>Тези етапи сигнализират не само за затягане на очакванията за ефективност, но и за предефиниране на начина, по който се оценяват сградите – преминавайки отвъд самото потребление на енергия, към включване на </a:t>
            </a:r>
            <a:r xmlns:a="http://schemas.openxmlformats.org/drawingml/2006/main">
              <a:rPr lang="bg" b="1" dirty="0"/>
              <a:t>оперативните емисии на парникови газове (ПГ) </a:t>
            </a:r>
            <a:r xmlns:a="http://schemas.openxmlformats.org/drawingml/2006/main">
              <a:rPr lang="bg" dirty="0"/>
              <a:t>като основен показател за съответствие. Съгласно преработената EPBD, </a:t>
            </a:r>
            <a:r xmlns:a="http://schemas.openxmlformats.org/drawingml/2006/main">
              <a:rPr lang="bg" b="1" dirty="0"/>
              <a:t>Приложение III </a:t>
            </a:r>
            <a:r xmlns:a="http://schemas.openxmlformats.org/drawingml/2006/main">
              <a:rPr lang="bg" dirty="0"/>
              <a:t>играе ключова роля, като определя </a:t>
            </a:r>
            <a:r xmlns:a="http://schemas.openxmlformats.org/drawingml/2006/main">
              <a:rPr lang="bg" b="1" dirty="0"/>
              <a:t>показатели за ПГ и енергия </a:t>
            </a:r>
            <a:r xmlns:a="http://schemas.openxmlformats.org/drawingml/2006/main">
              <a:rPr lang="bg" dirty="0"/>
              <a:t>, с които националните рамки трябва да се съобразят. За първи път ZEB вече не е неясна амбиция – това е законодателно дефинирана цел, която свързва качеството на проекта с резултатите от емисиите.</a:t>
            </a:r>
          </a:p>
          <a:p>
            <a:pPr xmlns:a="http://schemas.openxmlformats.org/drawingml/2006/main">
              <a:buNone/>
            </a:pPr>
            <a:r xmlns:a="http://schemas.openxmlformats.org/drawingml/2006/main">
              <a:rPr lang="bg" dirty="0"/>
              <a:t>Приложение III постановява, че сградите с </a:t>
            </a:r>
            <a:r xmlns:a="http://schemas.openxmlformats.org/drawingml/2006/main">
              <a:rPr lang="bg" dirty="0"/>
              <a:t>почти нулево енергийно потребление ( ZEB) трябва да постигат </a:t>
            </a:r>
            <a:r xmlns:a="http://schemas.openxmlformats.org/drawingml/2006/main">
              <a:rPr lang="bg" b="1" dirty="0"/>
              <a:t>нулеви оперативни емисии на парникови газове на годишна база </a:t>
            </a:r>
            <a:r xmlns:a="http://schemas.openxmlformats.org/drawingml/2006/main">
              <a:rPr lang="bg" dirty="0"/>
              <a:t>, използвайки </a:t>
            </a:r>
            <a:r xmlns:a="http://schemas.openxmlformats.org/drawingml/2006/main">
              <a:rPr lang="bg" dirty="0" err="1"/>
              <a:t>стандартизирани </a:t>
            </a:r>
            <a:r xmlns:a="http://schemas.openxmlformats.org/drawingml/2006/main">
              <a:rPr lang="bg" dirty="0"/>
              <a:t>прагове, изчислени от ЕС, базирани на </a:t>
            </a:r>
            <a:r xmlns:a="http://schemas.openxmlformats.org/drawingml/2006/main">
              <a:rPr lang="bg" b="1" dirty="0"/>
              <a:t>вида на сградата </a:t>
            </a:r>
            <a:r xmlns:a="http://schemas.openxmlformats.org/drawingml/2006/main">
              <a:rPr lang="bg" dirty="0"/>
              <a:t>и </a:t>
            </a:r>
            <a:r xmlns:a="http://schemas.openxmlformats.org/drawingml/2006/main">
              <a:rPr lang="bg" b="1" dirty="0"/>
              <a:t>климатичната зона </a:t>
            </a:r>
            <a:r xmlns:a="http://schemas.openxmlformats.org/drawingml/2006/main">
              <a:rPr lang="bg" dirty="0"/>
              <a:t>. Това е значително отклонение от предишния модел </a:t>
            </a:r>
            <a:r xmlns:a="http://schemas.openxmlformats.org/drawingml/2006/main">
              <a:rPr lang="bg" dirty="0" err="1"/>
              <a:t>nZEB (сгради с почти нулево енергийно потребление), който позволяваше широко национално тълкуване и се фокусираше предимно върху </a:t>
            </a:r>
            <a:r xmlns:a="http://schemas.openxmlformats.org/drawingml/2006/main">
              <a:rPr lang="bg" b="1" dirty="0"/>
              <a:t>търсенето на енергия </a:t>
            </a:r>
            <a:r xmlns:a="http://schemas.openxmlformats.org/drawingml/2006/main">
              <a:rPr lang="bg" dirty="0"/>
              <a:t>. За разлика от това, съответствието със ZEB изисква </a:t>
            </a:r>
            <a:r xmlns:a="http://schemas.openxmlformats.org/drawingml/2006/main">
              <a:rPr lang="bg" b="1" dirty="0"/>
              <a:t>подход, ориентиран към парниковите газове </a:t>
            </a:r>
            <a:r xmlns:a="http://schemas.openxmlformats.org/drawingml/2006/main">
              <a:rPr lang="bg" dirty="0"/>
              <a:t>— комбиниращ високоефективна сградна обвивка, оптимизирани технически системи и използване на </a:t>
            </a:r>
            <a:r xmlns:a="http://schemas.openxmlformats.org/drawingml/2006/main">
              <a:rPr lang="bg" b="1" dirty="0"/>
              <a:t>остатъчна енергия без въглеродни емисии </a:t>
            </a:r>
            <a:r xmlns:a="http://schemas.openxmlformats.org/drawingml/2006/main">
              <a:rPr lang="bg" dirty="0"/>
              <a:t>(т.е. възобновяема енергия, произведена на място, или получена от декарбонизирана мрежа).</a:t>
            </a:r>
          </a:p>
          <a:p>
            <a:pPr xmlns:a="http://schemas.openxmlformats.org/drawingml/2006/main">
              <a:buNone/>
            </a:pPr>
            <a:r xmlns:a="http://schemas.openxmlformats.org/drawingml/2006/main">
              <a:rPr lang="bg" dirty="0"/>
              <a:t>За строителните специалисти тази промяна има две непосредствени последици. Първо, </a:t>
            </a:r>
            <a:r xmlns:a="http://schemas.openxmlformats.org/drawingml/2006/main">
              <a:rPr lang="bg" b="1" dirty="0"/>
              <a:t>само енергийната ефективност вече не е достатъчна </a:t>
            </a:r>
            <a:r xmlns:a="http://schemas.openxmlformats.org/drawingml/2006/main">
              <a:rPr lang="bg" dirty="0"/>
              <a:t>. Проектантите вече трябва да отчитат </a:t>
            </a:r>
            <a:r xmlns:a="http://schemas.openxmlformats.org/drawingml/2006/main">
              <a:rPr lang="bg" b="1" dirty="0"/>
              <a:t>интензитета на емисиите на парникови газове </a:t>
            </a:r>
            <a:r xmlns:a="http://schemas.openxmlformats.org/drawingml/2006/main">
              <a:rPr lang="bg" dirty="0"/>
              <a:t>от енергийните източници – независимо дали електрическите отоплителни системи използват възобновяеми или изкопаеми горивни мрежи, например. Второ, нараства акцентът върху </a:t>
            </a:r>
            <a:r xmlns:a="http://schemas.openxmlformats.org/drawingml/2006/main">
              <a:rPr lang="bg" b="1" dirty="0"/>
              <a:t>измерената ефективност </a:t>
            </a:r>
            <a:r xmlns:a="http://schemas.openxmlformats.org/drawingml/2006/main">
              <a:rPr lang="bg" dirty="0"/>
              <a:t>, което означава, че проверката след строителството (напр. интелигентно измерване, тестване на въздуха) става от съществено значение за доказване на съответствието със ZEB.</a:t>
            </a:r>
          </a:p>
          <a:p>
            <a:pPr xmlns:a="http://schemas.openxmlformats.org/drawingml/2006/main">
              <a:buNone/>
            </a:pPr>
            <a:r xmlns:a="http://schemas.openxmlformats.org/drawingml/2006/main">
              <a:rPr lang="bg" dirty="0"/>
              <a:t>Този развиващ се политически пейзаж представя както предизвикателства, така и възможности. Въпреки че постигането на ZEB (цена за незасегната енергийна ефективност) може да изглежда сложно, инструменти като Пакета за планиране на пасивни къщи (PHPP) могат да помогнат на проектантските екипи да моделират прецизно търсенето и емисиите. И въпреки че пасивната къща не е задължителна съгласно EPBD, нейният </a:t>
            </a:r>
            <a:r xmlns:a="http://schemas.openxmlformats.org/drawingml/2006/main">
              <a:rPr lang="bg" b="1" dirty="0"/>
              <a:t>подход „първо ограждане“ и високите стандарти за вътрешен комфорт </a:t>
            </a:r>
            <a:r xmlns:a="http://schemas.openxmlformats.org/drawingml/2006/main">
              <a:rPr lang="bg" dirty="0"/>
              <a:t>предлагат солидна техническа основа за проекти, търсещи ZEB (цена за незасегната енергийна ефективност).</a:t>
            </a:r>
          </a:p>
          <a:p>
            <a:r xmlns:a="http://schemas.openxmlformats.org/drawingml/2006/main">
              <a:rPr lang="bg" dirty="0"/>
              <a:t>По същество, етапите от 2028 г. и 2030 г. са повече от крайни срокове – те представляват официалния преход от </a:t>
            </a:r>
            <a:r xmlns:a="http://schemas.openxmlformats.org/drawingml/2006/main">
              <a:rPr lang="bg" b="1" dirty="0"/>
              <a:t>политика, водена от ефективността, </a:t>
            </a:r>
            <a:r xmlns:a="http://schemas.openxmlformats.org/drawingml/2006/main">
              <a:rPr lang="bg" dirty="0"/>
              <a:t>към </a:t>
            </a:r>
            <a:r xmlns:a="http://schemas.openxmlformats.org/drawingml/2006/main">
              <a:rPr lang="bg" b="1" dirty="0"/>
              <a:t>регулиране, основано на емисиите </a:t>
            </a:r>
            <a:r xmlns:a="http://schemas.openxmlformats.org/drawingml/2006/main">
              <a:rPr lang="bg" dirty="0"/>
              <a:t>, преоформяйки бъдещето на европейската архитектура.</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8</a:t>
            </a:fld>
            <a:endParaRPr lang="tr-TR"/>
          </a:p>
        </p:txBody>
      </p:sp>
    </p:spTree>
    <p:extLst>
      <p:ext uri="{BB962C8B-B14F-4D97-AF65-F5344CB8AC3E}">
        <p14:creationId xmlns:p14="http://schemas.microsoft.com/office/powerpoint/2010/main" val="29310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xmlns:a="http://schemas.openxmlformats.org/drawingml/2006/main">
              <a:rPr lang="bg" dirty="0"/>
              <a:t>Този слайд представя основните числени прагове за ефективност, които определят сертифицирана сграда тип „пасивна къща“. Тези показатели са глобално стандартизирани от Института за пасивни къщи (PHI) и са от решаващо значение за постигане както на енергийна ефективност, така и на комфорт на обитателите. Тези критерии са вградени в Работен пакет 1 на Step2CleanPlan от инициативата „Сътрудничество за устойчива енергия и климатични действия“, по-специално в </a:t>
            </a:r>
            <a:r xmlns:a="http://schemas.openxmlformats.org/drawingml/2006/main">
              <a:rPr lang="bg" b="1" dirty="0"/>
              <a:t>Модул 2: Устойчива градска мобилност и енергийна ефективност </a:t>
            </a:r>
            <a:r xmlns:a="http://schemas.openxmlformats.org/drawingml/2006/main">
              <a:rPr lang="bg" dirty="0"/>
              <a:t>, в рамките на </a:t>
            </a:r>
            <a:r xmlns:a="http://schemas.openxmlformats.org/drawingml/2006/main">
              <a:rPr lang="bg" b="1" dirty="0"/>
              <a:t>Подмодул 202B: Принципи на проектиране на пасивни къщи и показатели за ефективност </a:t>
            </a:r>
            <a:r xmlns:a="http://schemas.openxmlformats.org/drawingml/2006/main">
              <a:rPr lang="bg" dirty="0"/>
              <a:t>.</a:t>
            </a:r>
            <a:endParaRPr xmlns:a="http://schemas.openxmlformats.org/drawingml/2006/main" lang="tr-TR" dirty="0"/>
          </a:p>
          <a:p>
            <a:pPr xmlns:a="http://schemas.openxmlformats.org/drawingml/2006/main" marL="0" marR="0" lvl="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bg" b="1" dirty="0"/>
              <a:t>1. Търсене на отопление и охлаждане ≤15 kWh/m²/година </a:t>
            </a:r>
            <a:br xmlns:a="http://schemas.openxmlformats.org/drawingml/2006/main">
              <a:rPr lang="en-US" dirty="0"/>
            </a:br>
            <a:r xmlns:a="http://schemas.openxmlformats.org/drawingml/2006/main">
              <a:rPr lang="bg" dirty="0"/>
              <a:t>Този показател определя максималното годишно търсене на енергия за климатизация на помещения – отопление или охлаждане, в зависимост от климата. Той отразява необходимата енергия, след като се вземат предвид вътрешните печалби от хора, уреди и слънчева светлина. Постигането на този праг изисква суперизолирана, херметична обвивка и често механична вентилация с рекуперация на топлина (MVHR). Той е значително по-нисък от конвенционалните строителни стандарти и представлява драстично намаляване на оперативното потребление на енергия, което прави пасивните сгради силно устойчиви и адаптирани към климата.</a:t>
            </a:r>
          </a:p>
          <a:p>
            <a:pPr xmlns:a="http://schemas.openxmlformats.org/drawingml/2006/main">
              <a:buNone/>
            </a:pPr>
            <a:r xmlns:a="http://schemas.openxmlformats.org/drawingml/2006/main">
              <a:rPr lang="bg" b="1" dirty="0"/>
              <a:t>2. Търсене на първична енергия от възобновяеми (PER) или първична енергия (PE) </a:t>
            </a:r>
            <a:br xmlns:a="http://schemas.openxmlformats.org/drawingml/2006/main">
              <a:rPr lang="en-US" dirty="0"/>
            </a:br>
            <a:r xmlns:a="http://schemas.openxmlformats.org/drawingml/2006/main">
              <a:rPr lang="bg" dirty="0"/>
              <a:t>Класическата пасивна къща трябва да отговаря на едно от следните условия:</a:t>
            </a:r>
          </a:p>
          <a:p>
            <a:pPr xmlns:a="http://schemas.openxmlformats.org/drawingml/2006/main">
              <a:buFont typeface="Arial" panose="020B0604020202020204" pitchFamily="34" charset="0"/>
              <a:buChar char="•"/>
            </a:pPr>
            <a:r xmlns:a="http://schemas.openxmlformats.org/drawingml/2006/main">
              <a:rPr lang="bg" b="1" dirty="0"/>
              <a:t>≤60 kWh/m²/година PER </a:t>
            </a:r>
            <a:r xmlns:a="http://schemas.openxmlformats.org/drawingml/2006/main">
              <a:rPr lang="bg" dirty="0"/>
              <a:t>(базирано на енергийни източници на възобновяема енергия), или</a:t>
            </a:r>
          </a:p>
          <a:p>
            <a:pPr xmlns:a="http://schemas.openxmlformats.org/drawingml/2006/main">
              <a:buFont typeface="Arial" panose="020B0604020202020204" pitchFamily="34" charset="0"/>
              <a:buChar char="•"/>
            </a:pPr>
            <a:r xmlns:a="http://schemas.openxmlformats.org/drawingml/2006/main">
              <a:rPr lang="bg" b="1" dirty="0"/>
              <a:t>≤95 kWh/m²/година PE </a:t>
            </a:r>
            <a:r xmlns:a="http://schemas.openxmlformats.org/drawingml/2006/main">
              <a:rPr lang="bg" dirty="0"/>
              <a:t>(ако се използва традиционно отчитане на изкопаемите горива).</a:t>
            </a:r>
          </a:p>
          <a:p>
            <a:r xmlns:a="http://schemas.openxmlformats.org/drawingml/2006/main">
              <a:rPr lang="bg" dirty="0"/>
              <a:t>Показателят PER взема предвид всички енергийни потребления в домакинствата – осветление, уреди, топла вода и ОВК – и предполага евентуално снабдяване с електроенергия от възобновяеми източници. Това съгласува пасивната къща с по-широката цел на ЕС за пълна декарбонизация, както е посочено в </a:t>
            </a:r>
            <a:r xmlns:a="http://schemas.openxmlformats.org/drawingml/2006/main">
              <a:rPr lang="bg" b="1" dirty="0"/>
              <a:t>Приложение III към Директивата за енергийните характеристики на сградите (EPBD) </a:t>
            </a:r>
            <a:r xmlns:a="http://schemas.openxmlformats.org/drawingml/2006/main">
              <a:rPr lang="bg" dirty="0"/>
              <a:t>, която определя сградите с нулеви емисии (ZEB) по отношение на емисиите на парникови газове.</a:t>
            </a:r>
          </a:p>
          <a:p>
            <a:pPr xmlns:a="http://schemas.openxmlformats.org/drawingml/2006/main" marL="0" marR="0" lvl="0" indent="0" algn="l" defTabSz="914400" rtl="0" eaLnBrk="1" fontAlgn="auto" latinLnBrk="0" hangingPunct="1">
              <a:lnSpc>
                <a:spcPct val="100000"/>
              </a:lnSpc>
              <a:spcBef>
                <a:spcPts val="0"/>
              </a:spcBef>
              <a:spcAft>
                <a:spcPts val="0"/>
              </a:spcAft>
              <a:buClrTx/>
              <a:buSzTx/>
              <a:buFontTx/>
              <a:buNone/>
              <a:tabLst/>
              <a:defRPr/>
            </a:pPr>
            <a:r xmlns:a="http://schemas.openxmlformats.org/drawingml/2006/main">
              <a:rPr lang="bg" b="1" dirty="0"/>
              <a:t>3. Херметичност ≤0,6 ACH при 50 паскала. </a:t>
            </a:r>
            <a:br xmlns:a="http://schemas.openxmlformats.org/drawingml/2006/main">
              <a:rPr lang="en-US" dirty="0"/>
            </a:br>
            <a:r xmlns:a="http://schemas.openxmlformats.org/drawingml/2006/main">
              <a:rPr lang="bg" dirty="0"/>
              <a:t>Обменът на въздух на час (ACH) измерва количеството въздух, което преминава през сградната обвивка. Това строго ограничение се проверява чрез тестване с вентилационна врата и е от решаващо значение за елиминиране на неконтролираните загуби от вентилация. По-ниският ACH води до стабилни вътрешни температури, намалени сметки за енергия и по-високи нива на комфорт. За сравнение, много национални норми позволяват до 3-5 ACH, което подкопава енергийните характеристики.</a:t>
            </a:r>
          </a:p>
          <a:p>
            <a:pPr xmlns:a="http://schemas.openxmlformats.org/drawingml/2006/main">
              <a:buNone/>
            </a:pPr>
            <a:r xmlns:a="http://schemas.openxmlformats.org/drawingml/2006/main">
              <a:rPr lang="bg" b="1" dirty="0"/>
              <a:t>Защо тези показатели са важни? </a:t>
            </a:r>
            <a:br xmlns:a="http://schemas.openxmlformats.org/drawingml/2006/main">
              <a:rPr lang="en-US" dirty="0"/>
            </a:br>
            <a:r xmlns:a="http://schemas.openxmlformats.org/drawingml/2006/main">
              <a:rPr lang="bg" dirty="0"/>
              <a:t>Заедно тези три прага представляват стандарт, базиран на производителността, а не предписателен контролен списък. Те гарантират, че сградите минимизират търсенето, преди да въведат възобновяеми енергийни източници, в съответствие с </a:t>
            </a:r>
            <a:r xmlns:a="http://schemas.openxmlformats.org/drawingml/2006/main">
              <a:rPr lang="bg" b="1" dirty="0"/>
              <a:t>принципа „фабрика на първо място“ </a:t>
            </a:r>
            <a:r xmlns:a="http://schemas.openxmlformats.org/drawingml/2006/main">
              <a:rPr lang="bg" dirty="0"/>
              <a:t>. Тези стандарти също така позиционират пасивните сгради, за да отговарят на бъдещото съответствие на ZEB, предлагайки път към законово задължителни резултати с ниски емисии.</a:t>
            </a:r>
          </a:p>
          <a:p>
            <a:r xmlns:a="http://schemas.openxmlformats.org/drawingml/2006/main">
              <a:rPr lang="bg" dirty="0"/>
              <a:t>Във вашата практика, размисълът върху тези показатели може да изясни дали пасивната къща служи като </a:t>
            </a:r>
            <a:r xmlns:a="http://schemas.openxmlformats.org/drawingml/2006/main">
              <a:rPr lang="bg" b="1" dirty="0"/>
              <a:t>дизайнерски стремеж, стратегия за съответствие или и двете </a:t>
            </a:r>
            <a:r xmlns:a="http://schemas.openxmlformats.org/drawingml/2006/main">
              <a:rPr lang="bg" dirty="0"/>
              <a:t>, особено в променящия се законодателен контекст на ЕС.</a:t>
            </a:r>
          </a:p>
          <a:p>
            <a:endParaRPr lang="tr-TR" dirty="0"/>
          </a:p>
        </p:txBody>
      </p:sp>
      <p:sp>
        <p:nvSpPr>
          <p:cNvPr id="4" name="Slayt Numarası Yer Tutucusu 3"/>
          <p:cNvSpPr>
            <a:spLocks noGrp="1"/>
          </p:cNvSpPr>
          <p:nvPr>
            <p:ph type="sldNum" sz="quarter" idx="5"/>
          </p:nvPr>
        </p:nvSpPr>
        <p:spPr/>
        <p:txBody>
          <a:bodyPr/>
          <a:lstStyle/>
          <a:p>
            <a:fld id="{04E9E6DC-B0C2-7B45-9E4C-DCF9C8BFF112}" type="slidenum">
              <a:rPr lang="tr-TR" smtClean="0"/>
              <a:t>9</a:t>
            </a:fld>
            <a:endParaRPr lang="tr-TR"/>
          </a:p>
        </p:txBody>
      </p:sp>
    </p:spTree>
    <p:extLst>
      <p:ext uri="{BB962C8B-B14F-4D97-AF65-F5344CB8AC3E}">
        <p14:creationId xmlns:p14="http://schemas.microsoft.com/office/powerpoint/2010/main" val="171504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pn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0.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png"/><Relationship Id="rId7"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9.emf"/><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3.png"/><Relationship Id="rId7" Type="http://schemas.openxmlformats.org/officeDocument/2006/relationships/image" Target="../media/image52.emf"/><Relationship Id="rId12"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1.emf"/><Relationship Id="rId11" Type="http://schemas.openxmlformats.org/officeDocument/2006/relationships/image" Target="../media/image56.emf"/><Relationship Id="rId5" Type="http://schemas.openxmlformats.org/officeDocument/2006/relationships/image" Target="../media/image4.jpeg"/><Relationship Id="rId10" Type="http://schemas.openxmlformats.org/officeDocument/2006/relationships/image" Target="../media/image55.jpeg"/><Relationship Id="rId4" Type="http://schemas.openxmlformats.org/officeDocument/2006/relationships/image" Target="../media/image50.png"/><Relationship Id="rId9"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3D1D00D6-F51C-16E6-E2D2-402D051A8F0A}"/>
              </a:ext>
            </a:extLst>
          </p:cNvPr>
          <p:cNvGrpSpPr/>
          <p:nvPr/>
        </p:nvGrpSpPr>
        <p:grpSpPr>
          <a:xfrm>
            <a:off x="16750949" y="0"/>
            <a:ext cx="1537051" cy="10287000"/>
            <a:chOff x="0" y="0"/>
            <a:chExt cx="452372" cy="3027584"/>
          </a:xfrm>
        </p:grpSpPr>
        <p:sp>
          <p:nvSpPr>
            <p:cNvPr id="21" name="Freeform 3">
              <a:extLst>
                <a:ext uri="{FF2B5EF4-FFF2-40B4-BE49-F238E27FC236}">
                  <a16:creationId xmlns:a16="http://schemas.microsoft.com/office/drawing/2014/main" id="{79544222-3CAE-A3C7-107D-D28BED449401}"/>
                </a:ext>
              </a:extLst>
            </p:cNvPr>
            <p:cNvSpPr/>
            <p:nvPr/>
          </p:nvSpPr>
          <p:spPr>
            <a:xfrm>
              <a:off x="0" y="0"/>
              <a:ext cx="452372" cy="3027584"/>
            </a:xfrm>
            <a:custGeom>
              <a:avLst/>
              <a:gdLst/>
              <a:ahLst/>
              <a:cxnLst/>
              <a:rect l="l" t="t" r="r" b="b"/>
              <a:pathLst>
                <a:path w="452372" h="3027584">
                  <a:moveTo>
                    <a:pt x="0" y="0"/>
                  </a:moveTo>
                  <a:lnTo>
                    <a:pt x="452372" y="0"/>
                  </a:lnTo>
                  <a:lnTo>
                    <a:pt x="452372" y="3027584"/>
                  </a:lnTo>
                  <a:lnTo>
                    <a:pt x="0" y="3027584"/>
                  </a:lnTo>
                  <a:close/>
                </a:path>
              </a:pathLst>
            </a:custGeom>
            <a:solidFill>
              <a:srgbClr val="9ACA3C"/>
            </a:solidFill>
          </p:spPr>
          <p:txBody>
            <a:bodyPr/>
            <a:lstStyle/>
            <a:p>
              <a:endParaRPr lang="tr-TR">
                <a:solidFill>
                  <a:srgbClr val="007B00"/>
                </a:solidFill>
              </a:endParaRPr>
            </a:p>
          </p:txBody>
        </p:sp>
        <p:sp>
          <p:nvSpPr>
            <p:cNvPr id="22" name="TextBox 4">
              <a:extLst>
                <a:ext uri="{FF2B5EF4-FFF2-40B4-BE49-F238E27FC236}">
                  <a16:creationId xmlns:a16="http://schemas.microsoft.com/office/drawing/2014/main" id="{7CCC2B32-2BA8-967A-1667-360504B1C36E}"/>
                </a:ext>
              </a:extLst>
            </p:cNvPr>
            <p:cNvSpPr txBox="1"/>
            <p:nvPr/>
          </p:nvSpPr>
          <p:spPr>
            <a:xfrm>
              <a:off x="0" y="19050"/>
              <a:ext cx="452372" cy="3008534"/>
            </a:xfrm>
            <a:prstGeom prst="rect">
              <a:avLst/>
            </a:prstGeom>
          </p:spPr>
          <p:txBody>
            <a:bodyPr lIns="50800" tIns="50800" rIns="50800" bIns="50800" rtlCol="0" anchor="ctr"/>
            <a:lstStyle/>
            <a:p>
              <a:pPr algn="ctr">
                <a:lnSpc>
                  <a:spcPts val="1701"/>
                </a:lnSpc>
              </a:pPr>
              <a:endParaRPr/>
            </a:p>
          </p:txBody>
        </p:sp>
      </p:grpSp>
      <p:sp>
        <p:nvSpPr>
          <p:cNvPr id="23" name="Freeform 5">
            <a:extLst>
              <a:ext uri="{FF2B5EF4-FFF2-40B4-BE49-F238E27FC236}">
                <a16:creationId xmlns:a16="http://schemas.microsoft.com/office/drawing/2014/main" id="{F2C8A8BA-380A-4B38-59E9-99056CFBC6A2}"/>
              </a:ext>
            </a:extLst>
          </p:cNvPr>
          <p:cNvSpPr/>
          <p:nvPr/>
        </p:nvSpPr>
        <p:spPr>
          <a:xfrm>
            <a:off x="7897480" y="3366839"/>
            <a:ext cx="6278879" cy="6297097"/>
          </a:xfrm>
          <a:custGeom>
            <a:avLst/>
            <a:gdLst/>
            <a:ahLst/>
            <a:cxnLst/>
            <a:rect l="l" t="t" r="r" b="b"/>
            <a:pathLst>
              <a:path w="6278879" h="6297097">
                <a:moveTo>
                  <a:pt x="0" y="0"/>
                </a:moveTo>
                <a:lnTo>
                  <a:pt x="6278880" y="0"/>
                </a:lnTo>
                <a:lnTo>
                  <a:pt x="6278880" y="6297097"/>
                </a:lnTo>
                <a:lnTo>
                  <a:pt x="0" y="6297097"/>
                </a:lnTo>
                <a:lnTo>
                  <a:pt x="0" y="0"/>
                </a:lnTo>
                <a:close/>
              </a:path>
            </a:pathLst>
          </a:custGeom>
          <a:blipFill>
            <a:blip r:embed="rId3"/>
            <a:stretch>
              <a:fillRect l="-919" r="-919" b="-1544"/>
            </a:stretch>
          </a:blipFill>
        </p:spPr>
        <p:txBody>
          <a:bodyPr/>
          <a:lstStyle/>
          <a:p>
            <a:endParaRPr lang="tr-TR"/>
          </a:p>
        </p:txBody>
      </p:sp>
      <p:sp>
        <p:nvSpPr>
          <p:cNvPr id="24" name="TextBox 6">
            <a:extLst>
              <a:ext uri="{FF2B5EF4-FFF2-40B4-BE49-F238E27FC236}">
                <a16:creationId xmlns:a16="http://schemas.microsoft.com/office/drawing/2014/main" id="{90650D15-C72C-35AF-B0C3-6D7975DEEC14}"/>
              </a:ext>
            </a:extLst>
          </p:cNvPr>
          <p:cNvSpPr txBox="1"/>
          <p:nvPr/>
        </p:nvSpPr>
        <p:spPr>
          <a:xfrm>
            <a:off x="7897480" y="1899460"/>
            <a:ext cx="8383502" cy="1189451"/>
          </a:xfrm>
          <a:prstGeom prst="rect">
            <a:avLst/>
          </a:prstGeom>
        </p:spPr>
        <p:txBody>
          <a:bodyPr lIns="0" tIns="0" rIns="0" bIns="0" rtlCol="0" anchor="t">
            <a:spAutoFit/>
          </a:bodyPr>
          <a:lstStyle/>
          <a:p>
            <a:pPr xmlns:a="http://schemas.openxmlformats.org/drawingml/2006/main" algn="just">
              <a:lnSpc>
                <a:spcPts val="3132"/>
              </a:lnSpc>
              <a:spcBef>
                <a:spcPct val="0"/>
              </a:spcBef>
            </a:pPr>
            <a:r xmlns:a="http://schemas.openxmlformats.org/drawingml/2006/main">
              <a:rPr lang="bg" sz="3041" dirty="0">
                <a:solidFill>
                  <a:srgbClr val="003399"/>
                </a:solidFill>
                <a:latin typeface="Open Sans"/>
                <a:ea typeface="Open Sans"/>
                <a:cs typeface="Open Sans"/>
                <a:sym typeface="Open Sans"/>
              </a:rPr>
              <a:t>СЪТРУДНИЧЕСТВО ЗА ПЛАНИРАНЕ И МОНИТОРИНГ НА УСТОЙЧИВА ЕНЕРГИЯ И КЛИМАТИЧНИ ДЕЙСТВИЯ В БСБ</a:t>
            </a:r>
          </a:p>
        </p:txBody>
      </p:sp>
      <p:grpSp>
        <p:nvGrpSpPr>
          <p:cNvPr id="25" name="Group 7">
            <a:extLst>
              <a:ext uri="{FF2B5EF4-FFF2-40B4-BE49-F238E27FC236}">
                <a16:creationId xmlns:a16="http://schemas.microsoft.com/office/drawing/2014/main" id="{482943A1-E777-6436-4B79-59847D74FF1E}"/>
              </a:ext>
            </a:extLst>
          </p:cNvPr>
          <p:cNvGrpSpPr/>
          <p:nvPr/>
        </p:nvGrpSpPr>
        <p:grpSpPr>
          <a:xfrm rot="5400000">
            <a:off x="14594715" y="-131531"/>
            <a:ext cx="365835" cy="7020735"/>
            <a:chOff x="0" y="0"/>
            <a:chExt cx="107669" cy="2066284"/>
          </a:xfrm>
        </p:grpSpPr>
        <p:sp>
          <p:nvSpPr>
            <p:cNvPr id="26" name="Freeform 8">
              <a:extLst>
                <a:ext uri="{FF2B5EF4-FFF2-40B4-BE49-F238E27FC236}">
                  <a16:creationId xmlns:a16="http://schemas.microsoft.com/office/drawing/2014/main" id="{066463B6-7BB8-BB87-3E59-851EF7169F4C}"/>
                </a:ext>
              </a:extLst>
            </p:cNvPr>
            <p:cNvSpPr/>
            <p:nvPr/>
          </p:nvSpPr>
          <p:spPr>
            <a:xfrm>
              <a:off x="0" y="0"/>
              <a:ext cx="107669" cy="2066285"/>
            </a:xfrm>
            <a:custGeom>
              <a:avLst/>
              <a:gdLst/>
              <a:ahLst/>
              <a:cxnLst/>
              <a:rect l="l" t="t" r="r" b="b"/>
              <a:pathLst>
                <a:path w="107669" h="2066285">
                  <a:moveTo>
                    <a:pt x="0" y="0"/>
                  </a:moveTo>
                  <a:lnTo>
                    <a:pt x="107669" y="0"/>
                  </a:lnTo>
                  <a:lnTo>
                    <a:pt x="107669" y="2066285"/>
                  </a:lnTo>
                  <a:lnTo>
                    <a:pt x="0" y="2066285"/>
                  </a:lnTo>
                  <a:close/>
                </a:path>
              </a:pathLst>
            </a:custGeom>
            <a:solidFill>
              <a:srgbClr val="9ACA3C"/>
            </a:solidFill>
          </p:spPr>
          <p:txBody>
            <a:bodyPr/>
            <a:lstStyle/>
            <a:p>
              <a:endParaRPr lang="tr-TR"/>
            </a:p>
          </p:txBody>
        </p:sp>
        <p:sp>
          <p:nvSpPr>
            <p:cNvPr id="27" name="TextBox 9">
              <a:extLst>
                <a:ext uri="{FF2B5EF4-FFF2-40B4-BE49-F238E27FC236}">
                  <a16:creationId xmlns:a16="http://schemas.microsoft.com/office/drawing/2014/main" id="{D6EEA564-DCC7-9538-2566-DF06B650105B}"/>
                </a:ext>
              </a:extLst>
            </p:cNvPr>
            <p:cNvSpPr txBox="1"/>
            <p:nvPr/>
          </p:nvSpPr>
          <p:spPr>
            <a:xfrm>
              <a:off x="0" y="19050"/>
              <a:ext cx="107669" cy="2047234"/>
            </a:xfrm>
            <a:prstGeom prst="rect">
              <a:avLst/>
            </a:prstGeom>
          </p:spPr>
          <p:txBody>
            <a:bodyPr lIns="50800" tIns="50800" rIns="50800" bIns="50800" rtlCol="0" anchor="ctr"/>
            <a:lstStyle/>
            <a:p>
              <a:pPr algn="ctr">
                <a:lnSpc>
                  <a:spcPts val="1701"/>
                </a:lnSpc>
              </a:pPr>
              <a:endParaRPr/>
            </a:p>
          </p:txBody>
        </p:sp>
      </p:grpSp>
      <p:sp>
        <p:nvSpPr>
          <p:cNvPr id="28" name="TextBox 10">
            <a:extLst>
              <a:ext uri="{FF2B5EF4-FFF2-40B4-BE49-F238E27FC236}">
                <a16:creationId xmlns:a16="http://schemas.microsoft.com/office/drawing/2014/main" id="{51F159F7-EBFB-86A7-9CDE-859022A776F0}"/>
              </a:ext>
            </a:extLst>
          </p:cNvPr>
          <p:cNvSpPr txBox="1"/>
          <p:nvPr/>
        </p:nvSpPr>
        <p:spPr>
          <a:xfrm>
            <a:off x="11267265" y="3234019"/>
            <a:ext cx="5483684" cy="303739"/>
          </a:xfrm>
          <a:prstGeom prst="rect">
            <a:avLst/>
          </a:prstGeom>
        </p:spPr>
        <p:txBody>
          <a:bodyPr lIns="0" tIns="0" rIns="0" bIns="0" rtlCol="0" anchor="t">
            <a:spAutoFit/>
          </a:bodyPr>
          <a:lstStyle/>
          <a:p>
            <a:pPr xmlns:a="http://schemas.openxmlformats.org/drawingml/2006/main" algn="l">
              <a:lnSpc>
                <a:spcPts val="2317"/>
              </a:lnSpc>
              <a:spcBef>
                <a:spcPct val="0"/>
              </a:spcBef>
            </a:pPr>
            <a:r xmlns:a="http://schemas.openxmlformats.org/drawingml/2006/main">
              <a:rPr lang="bg" sz="2250" b="1">
                <a:solidFill>
                  <a:srgbClr val="FFFFFF"/>
                </a:solidFill>
                <a:latin typeface="Open Sans Bold"/>
                <a:ea typeface="Open Sans Bold"/>
                <a:cs typeface="Open Sans Bold"/>
                <a:sym typeface="Open Sans Bold"/>
              </a:rPr>
              <a:t>STEP2CleanPlan </a:t>
            </a:r>
            <a:r xmlns:a="http://schemas.openxmlformats.org/drawingml/2006/main">
              <a:rPr lang="bg" sz="2250">
                <a:solidFill>
                  <a:srgbClr val="FFFFFF"/>
                </a:solidFill>
                <a:latin typeface="Open Sans"/>
                <a:ea typeface="Open Sans"/>
                <a:cs typeface="Open Sans"/>
                <a:sym typeface="Open Sans"/>
              </a:rPr>
              <a:t>BSB00004</a:t>
            </a:r>
            <a:r xmlns:a="http://schemas.openxmlformats.org/drawingml/2006/main">
              <a:rPr lang="bg" sz="2250" b="1">
                <a:solidFill>
                  <a:srgbClr val="FFFFFF"/>
                </a:solidFill>
                <a:latin typeface="Open Sans Bold"/>
                <a:ea typeface="Open Sans Bold"/>
                <a:cs typeface="Open Sans Bold"/>
                <a:sym typeface="Open Sans Bold"/>
              </a:rPr>
              <a:t> </a:t>
            </a:r>
          </a:p>
        </p:txBody>
      </p:sp>
      <p:sp>
        <p:nvSpPr>
          <p:cNvPr id="29" name="Freeform 11">
            <a:extLst>
              <a:ext uri="{FF2B5EF4-FFF2-40B4-BE49-F238E27FC236}">
                <a16:creationId xmlns:a16="http://schemas.microsoft.com/office/drawing/2014/main" id="{639A8DD7-E1F0-9D7D-111C-18FAB674E823}"/>
              </a:ext>
            </a:extLst>
          </p:cNvPr>
          <p:cNvSpPr/>
          <p:nvPr/>
        </p:nvSpPr>
        <p:spPr>
          <a:xfrm>
            <a:off x="0" y="0"/>
            <a:ext cx="6224311" cy="1877433"/>
          </a:xfrm>
          <a:custGeom>
            <a:avLst/>
            <a:gdLst/>
            <a:ahLst/>
            <a:cxnLst/>
            <a:rect l="l" t="t" r="r" b="b"/>
            <a:pathLst>
              <a:path w="6224311" h="1877433">
                <a:moveTo>
                  <a:pt x="0" y="0"/>
                </a:moveTo>
                <a:lnTo>
                  <a:pt x="6224311" y="0"/>
                </a:lnTo>
                <a:lnTo>
                  <a:pt x="6224311" y="1877433"/>
                </a:lnTo>
                <a:lnTo>
                  <a:pt x="0" y="1877433"/>
                </a:lnTo>
                <a:lnTo>
                  <a:pt x="0" y="0"/>
                </a:lnTo>
                <a:close/>
              </a:path>
            </a:pathLst>
          </a:custGeom>
          <a:blipFill>
            <a:blip r:embed="rId4"/>
            <a:stretch>
              <a:fillRect/>
            </a:stretch>
          </a:blipFill>
        </p:spPr>
        <p:txBody>
          <a:bodyPr/>
          <a:lstStyle/>
          <a:p>
            <a:endParaRPr lang="tr-TR"/>
          </a:p>
        </p:txBody>
      </p:sp>
      <p:sp>
        <p:nvSpPr>
          <p:cNvPr id="30" name="AutoShape 12">
            <a:extLst>
              <a:ext uri="{FF2B5EF4-FFF2-40B4-BE49-F238E27FC236}">
                <a16:creationId xmlns:a16="http://schemas.microsoft.com/office/drawing/2014/main" id="{40A6C612-D04B-574B-63F3-6D149AE93674}"/>
              </a:ext>
            </a:extLst>
          </p:cNvPr>
          <p:cNvSpPr/>
          <p:nvPr/>
        </p:nvSpPr>
        <p:spPr>
          <a:xfrm>
            <a:off x="277400" y="1861597"/>
            <a:ext cx="5482439" cy="0"/>
          </a:xfrm>
          <a:prstGeom prst="line">
            <a:avLst/>
          </a:prstGeom>
          <a:ln w="38100" cap="flat">
            <a:solidFill>
              <a:srgbClr val="003399"/>
            </a:solidFill>
            <a:prstDash val="solid"/>
            <a:headEnd type="none" w="sm" len="sm"/>
            <a:tailEnd type="none" w="sm" len="sm"/>
          </a:ln>
        </p:spPr>
        <p:txBody>
          <a:bodyPr/>
          <a:lstStyle/>
          <a:p>
            <a:endParaRPr lang="tr-TR"/>
          </a:p>
        </p:txBody>
      </p:sp>
      <p:sp>
        <p:nvSpPr>
          <p:cNvPr id="31" name="TextBox 13">
            <a:extLst>
              <a:ext uri="{FF2B5EF4-FFF2-40B4-BE49-F238E27FC236}">
                <a16:creationId xmlns:a16="http://schemas.microsoft.com/office/drawing/2014/main" id="{793A15EE-C873-0B77-8247-57F3D90E8E9F}"/>
              </a:ext>
            </a:extLst>
          </p:cNvPr>
          <p:cNvSpPr txBox="1"/>
          <p:nvPr/>
        </p:nvSpPr>
        <p:spPr>
          <a:xfrm>
            <a:off x="277400" y="2070220"/>
            <a:ext cx="4523968" cy="400153"/>
          </a:xfrm>
          <a:prstGeom prst="rect">
            <a:avLst/>
          </a:prstGeom>
        </p:spPr>
        <p:txBody>
          <a:bodyPr lIns="0" tIns="0" rIns="0" bIns="0" rtlCol="0" anchor="t">
            <a:spAutoFit/>
          </a:bodyPr>
          <a:lstStyle/>
          <a:p>
            <a:pPr xmlns:a="http://schemas.openxmlformats.org/drawingml/2006/main" algn="l">
              <a:lnSpc>
                <a:spcPts val="3258"/>
              </a:lnSpc>
              <a:spcBef>
                <a:spcPct val="0"/>
              </a:spcBef>
            </a:pPr>
            <a:r xmlns:a="http://schemas.openxmlformats.org/drawingml/2006/main">
              <a:rPr lang="bg" sz="2327" b="1">
                <a:solidFill>
                  <a:srgbClr val="9ACA3C"/>
                </a:solidFill>
                <a:latin typeface="Montserrat Bold"/>
                <a:ea typeface="Montserrat Bold"/>
                <a:cs typeface="Montserrat Bold"/>
                <a:sym typeface="Montserrat Bold"/>
              </a:rPr>
              <a:t>STEP2CleanPlan</a:t>
            </a:r>
          </a:p>
        </p:txBody>
      </p:sp>
      <p:grpSp>
        <p:nvGrpSpPr>
          <p:cNvPr id="32" name="Group 14">
            <a:extLst>
              <a:ext uri="{FF2B5EF4-FFF2-40B4-BE49-F238E27FC236}">
                <a16:creationId xmlns:a16="http://schemas.microsoft.com/office/drawing/2014/main" id="{FE09076D-5AA3-2350-1753-DAB2F8E682B7}"/>
              </a:ext>
            </a:extLst>
          </p:cNvPr>
          <p:cNvGrpSpPr/>
          <p:nvPr/>
        </p:nvGrpSpPr>
        <p:grpSpPr>
          <a:xfrm rot="5400000">
            <a:off x="3781547" y="3532831"/>
            <a:ext cx="334386" cy="7897480"/>
            <a:chOff x="0" y="0"/>
            <a:chExt cx="98414" cy="2324321"/>
          </a:xfrm>
        </p:grpSpPr>
        <p:sp>
          <p:nvSpPr>
            <p:cNvPr id="33" name="Freeform 15">
              <a:extLst>
                <a:ext uri="{FF2B5EF4-FFF2-40B4-BE49-F238E27FC236}">
                  <a16:creationId xmlns:a16="http://schemas.microsoft.com/office/drawing/2014/main" id="{1C9DF722-1B72-7AC7-43AF-022A7AD7D741}"/>
                </a:ext>
              </a:extLst>
            </p:cNvPr>
            <p:cNvSpPr/>
            <p:nvPr/>
          </p:nvSpPr>
          <p:spPr>
            <a:xfrm>
              <a:off x="0" y="0"/>
              <a:ext cx="98414" cy="2324321"/>
            </a:xfrm>
            <a:custGeom>
              <a:avLst/>
              <a:gdLst/>
              <a:ahLst/>
              <a:cxnLst/>
              <a:rect l="l" t="t" r="r" b="b"/>
              <a:pathLst>
                <a:path w="98414" h="2324321">
                  <a:moveTo>
                    <a:pt x="0" y="0"/>
                  </a:moveTo>
                  <a:lnTo>
                    <a:pt x="98414" y="0"/>
                  </a:lnTo>
                  <a:lnTo>
                    <a:pt x="98414" y="2324321"/>
                  </a:lnTo>
                  <a:lnTo>
                    <a:pt x="0" y="2324321"/>
                  </a:lnTo>
                  <a:close/>
                </a:path>
              </a:pathLst>
            </a:custGeom>
            <a:solidFill>
              <a:srgbClr val="9ACA3C"/>
            </a:solidFill>
          </p:spPr>
          <p:txBody>
            <a:bodyPr/>
            <a:lstStyle/>
            <a:p>
              <a:endParaRPr lang="tr-TR"/>
            </a:p>
          </p:txBody>
        </p:sp>
        <p:sp>
          <p:nvSpPr>
            <p:cNvPr id="34" name="TextBox 16">
              <a:extLst>
                <a:ext uri="{FF2B5EF4-FFF2-40B4-BE49-F238E27FC236}">
                  <a16:creationId xmlns:a16="http://schemas.microsoft.com/office/drawing/2014/main" id="{C906054A-74D1-FAC4-43CB-78B8347737FB}"/>
                </a:ext>
              </a:extLst>
            </p:cNvPr>
            <p:cNvSpPr txBox="1"/>
            <p:nvPr/>
          </p:nvSpPr>
          <p:spPr>
            <a:xfrm>
              <a:off x="0" y="19050"/>
              <a:ext cx="98414" cy="2305271"/>
            </a:xfrm>
            <a:prstGeom prst="rect">
              <a:avLst/>
            </a:prstGeom>
          </p:spPr>
          <p:txBody>
            <a:bodyPr lIns="50800" tIns="50800" rIns="50800" bIns="50800" rtlCol="0" anchor="ctr"/>
            <a:lstStyle/>
            <a:p>
              <a:pPr algn="ctr">
                <a:lnSpc>
                  <a:spcPts val="1701"/>
                </a:lnSpc>
              </a:pPr>
              <a:endParaRPr/>
            </a:p>
          </p:txBody>
        </p:sp>
      </p:grpSp>
      <p:sp>
        <p:nvSpPr>
          <p:cNvPr id="35" name="TextBox 17">
            <a:extLst>
              <a:ext uri="{FF2B5EF4-FFF2-40B4-BE49-F238E27FC236}">
                <a16:creationId xmlns:a16="http://schemas.microsoft.com/office/drawing/2014/main" id="{B1568A52-0972-D30E-B6F6-CE70A22B2C5F}"/>
              </a:ext>
            </a:extLst>
          </p:cNvPr>
          <p:cNvSpPr txBox="1"/>
          <p:nvPr/>
        </p:nvSpPr>
        <p:spPr>
          <a:xfrm>
            <a:off x="277400" y="3761703"/>
            <a:ext cx="6888674" cy="3780522"/>
          </a:xfrm>
          <a:prstGeom prst="rect">
            <a:avLst/>
          </a:prstGeom>
        </p:spPr>
        <p:txBody>
          <a:bodyPr lIns="0" tIns="0" rIns="0" bIns="0" rtlCol="0" anchor="t">
            <a:spAutoFit/>
          </a:bodyPr>
          <a:lstStyle/>
          <a:p>
            <a:pPr xmlns:a="http://schemas.openxmlformats.org/drawingml/2006/main" algn="just">
              <a:lnSpc>
                <a:spcPts val="3280"/>
              </a:lnSpc>
              <a:spcBef>
                <a:spcPct val="0"/>
              </a:spcBef>
            </a:pP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Модул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2: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Устойчива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градска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мобилност</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и</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Енергия</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Ефективност</a:t>
            </a:r>
            <a:endParaRPr xmlns:a="http://schemas.openxmlformats.org/drawingml/2006/main" lang="tr-TR" sz="3200" dirty="0">
              <a:solidFill>
                <a:srgbClr val="003399"/>
              </a:solidFill>
              <a:effectLst/>
              <a:ea typeface="Open Sans" panose="020B0606030504020204" pitchFamily="34" charset="0"/>
              <a:cs typeface="Open Sans" panose="020B0606030504020204" pitchFamily="34" charset="0"/>
            </a:endParaRPr>
          </a:p>
          <a:p>
            <a:pPr algn="just">
              <a:lnSpc>
                <a:spcPts val="3280"/>
              </a:lnSpc>
              <a:spcBef>
                <a:spcPct val="0"/>
              </a:spcBef>
            </a:pPr>
            <a:endParaRPr lang="tr-TR" sz="3200" dirty="0">
              <a:solidFill>
                <a:srgbClr val="003399"/>
              </a:solidFill>
              <a:ea typeface="Open Sans" panose="020B0606030504020204" pitchFamily="34" charset="0"/>
              <a:cs typeface="Open Sans" panose="020B0606030504020204" pitchFamily="34" charset="0"/>
            </a:endParaRPr>
          </a:p>
          <a:p>
            <a:pPr xmlns:a="http://schemas.openxmlformats.org/drawingml/2006/main" algn="just">
              <a:lnSpc>
                <a:spcPts val="3280"/>
              </a:lnSpc>
              <a:spcBef>
                <a:spcPct val="0"/>
              </a:spcBef>
            </a:pP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Подмодул 202: Енергийна ефективност в градската инфраструктура</a:t>
            </a:r>
            <a:endParaRPr xmlns:a="http://schemas.openxmlformats.org/drawingml/2006/main" lang="tr-TR" sz="3200" dirty="0">
              <a:solidFill>
                <a:srgbClr val="003399"/>
              </a:solidFill>
              <a:effectLst/>
              <a:ea typeface="Open Sans" panose="020B0606030504020204" pitchFamily="34" charset="0"/>
              <a:cs typeface="Open Sans" panose="020B0606030504020204" pitchFamily="34" charset="0"/>
            </a:endParaRPr>
          </a:p>
          <a:p>
            <a:pPr algn="just">
              <a:lnSpc>
                <a:spcPts val="3280"/>
              </a:lnSpc>
              <a:spcBef>
                <a:spcPct val="0"/>
              </a:spcBef>
            </a:pPr>
            <a:endParaRPr lang="tr-TR" sz="3200" dirty="0">
              <a:solidFill>
                <a:srgbClr val="003399"/>
              </a:solidFill>
              <a:ea typeface="Open Sans" panose="020B0606030504020204" pitchFamily="34" charset="0"/>
              <a:cs typeface="Open Sans" panose="020B0606030504020204" pitchFamily="34" charset="0"/>
            </a:endParaRPr>
          </a:p>
          <a:p>
            <a:pPr xmlns:a="http://schemas.openxmlformats.org/drawingml/2006/main" algn="just">
              <a:lnSpc>
                <a:spcPts val="3280"/>
              </a:lnSpc>
              <a:spcBef>
                <a:spcPct val="0"/>
              </a:spcBef>
            </a:pP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202 A: Въведение в сградите с нулеви емисии, целите за </a:t>
            </a: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nZEB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и директивите на ЕС</a:t>
            </a:r>
            <a:endParaRPr xmlns:a="http://schemas.openxmlformats.org/drawingml/2006/main" lang="tr-TR" sz="3200" dirty="0">
              <a:solidFill>
                <a:srgbClr val="003399"/>
              </a:solidFill>
              <a:effectLst/>
              <a:ea typeface="Open Sans" panose="020B0606030504020204" pitchFamily="34" charset="0"/>
              <a:cs typeface="Open Sans" panose="020B0606030504020204" pitchFamily="34" charset="0"/>
            </a:endParaRPr>
          </a:p>
          <a:p>
            <a:pPr>
              <a:lnSpc>
                <a:spcPts val="3280"/>
              </a:lnSpc>
              <a:spcBef>
                <a:spcPct val="0"/>
              </a:spcBef>
            </a:pPr>
            <a:endParaRPr lang="tr-TR" sz="2343" b="1" spc="96" dirty="0">
              <a:solidFill>
                <a:srgbClr val="003399"/>
              </a:solidFill>
              <a:latin typeface="Open Sans Bold"/>
              <a:ea typeface="Open Sans Bold"/>
              <a:cs typeface="Open Sans Bold"/>
            </a:endParaRPr>
          </a:p>
        </p:txBody>
      </p:sp>
      <p:sp>
        <p:nvSpPr>
          <p:cNvPr id="38" name="TextBox 20">
            <a:extLst>
              <a:ext uri="{FF2B5EF4-FFF2-40B4-BE49-F238E27FC236}">
                <a16:creationId xmlns:a16="http://schemas.microsoft.com/office/drawing/2014/main" id="{66C38E3B-0013-7D1E-CDDD-8B1B88FBA657}"/>
              </a:ext>
            </a:extLst>
          </p:cNvPr>
          <p:cNvSpPr txBox="1"/>
          <p:nvPr/>
        </p:nvSpPr>
        <p:spPr>
          <a:xfrm>
            <a:off x="1409070" y="9892536"/>
            <a:ext cx="12976821" cy="354782"/>
          </a:xfrm>
          <a:prstGeom prst="rect">
            <a:avLst/>
          </a:prstGeom>
        </p:spPr>
        <p:txBody>
          <a:bodyPr lIns="0" tIns="0" rIns="0" bIns="0" rtlCol="0" anchor="t">
            <a:spAutoFit/>
          </a:bodyPr>
          <a:lstStyle/>
          <a:p>
            <a:pPr xmlns:a="http://schemas.openxmlformats.org/drawingml/2006/main" algn="ctr">
              <a:lnSpc>
                <a:spcPts val="1436"/>
              </a:lnSpc>
              <a:spcBef>
                <a:spcPct val="0"/>
              </a:spcBef>
            </a:pPr>
            <a:r xmlns:a="http://schemas.openxmlformats.org/drawingml/2006/main">
              <a:rPr lang="bg" sz="1025">
                <a:solidFill>
                  <a:srgbClr val="98ADA6"/>
                </a:solidFill>
                <a:latin typeface="Open Sans"/>
                <a:ea typeface="Open Sans"/>
                <a:cs typeface="Open Sans"/>
                <a:sym typeface="Open Sans"/>
              </a:rPr>
              <a:t>Програмата Interreg NEXT за басейна на Черно море е съфинансирана от Европейския съюз по линия на Инструмента за съседство, развитие и международно сътрудничество (NDICI) и от участващите страни: Армения, България, Грузия, Гърция, Молдова, Румъния, Турция и Украйна.</a:t>
            </a:r>
          </a:p>
        </p:txBody>
      </p:sp>
      <p:sp>
        <p:nvSpPr>
          <p:cNvPr id="3" name="Metin kutusu 2">
            <a:extLst>
              <a:ext uri="{FF2B5EF4-FFF2-40B4-BE49-F238E27FC236}">
                <a16:creationId xmlns:a16="http://schemas.microsoft.com/office/drawing/2014/main" id="{23CEE155-B216-8BD1-F601-5B5D934E644D}"/>
              </a:ext>
            </a:extLst>
          </p:cNvPr>
          <p:cNvSpPr txBox="1"/>
          <p:nvPr/>
        </p:nvSpPr>
        <p:spPr>
          <a:xfrm>
            <a:off x="293105" y="8216780"/>
            <a:ext cx="9144000" cy="515526"/>
          </a:xfrm>
          <a:prstGeom prst="rect">
            <a:avLst/>
          </a:prstGeom>
          <a:noFill/>
        </p:spPr>
        <p:txBody>
          <a:bodyPr wrap="square">
            <a:spAutoFit/>
          </a:bodyPr>
          <a:lstStyle/>
          <a:p>
            <a:pPr xmlns:a="http://schemas.openxmlformats.org/drawingml/2006/main" algn="just">
              <a:lnSpc>
                <a:spcPts val="3280"/>
              </a:lnSpc>
              <a:spcBef>
                <a:spcPct val="0"/>
              </a:spcBef>
            </a:pPr>
            <a:r xmlns:a="http://schemas.openxmlformats.org/drawingml/2006/main">
              <a:rPr lang="bg" sz="3200" dirty="0" err="1">
                <a:solidFill>
                  <a:srgbClr val="003399"/>
                </a:solidFill>
                <a:effectLst/>
                <a:ea typeface="Open Sans" panose="020B0606030504020204" pitchFamily="34" charset="0"/>
                <a:cs typeface="Open Sans" panose="020B0606030504020204" pitchFamily="34" charset="0"/>
              </a:rPr>
              <a:t>Треньор </a:t>
            </a:r>
            <a:r xmlns:a="http://schemas.openxmlformats.org/drawingml/2006/main">
              <a:rPr lang="bg" sz="3200" dirty="0">
                <a:solidFill>
                  <a:srgbClr val="003399"/>
                </a:solidFill>
                <a:effectLst/>
                <a:ea typeface="Open Sans" panose="020B0606030504020204" pitchFamily="34" charset="0"/>
                <a:cs typeface="Open Sans" panose="020B0606030504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42B124A-3BA9-0B18-6179-617D5F1971D7}"/>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CFBE6CF7-EE76-32D5-1FAE-F0EF41AC0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25E1120B-4A76-E2E2-87FC-098249643D2E}"/>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Преработена </a:t>
            </a:r>
            <a:r xmlns:a="http://schemas.openxmlformats.org/drawingml/2006/main">
              <a:rPr lang="bg" sz="4400" b="1" dirty="0">
                <a:solidFill>
                  <a:srgbClr val="003399"/>
                </a:solidFill>
              </a:rPr>
              <a:t>EPBD </a:t>
            </a:r>
            <a:r xmlns:a="http://schemas.openxmlformats.org/drawingml/2006/main">
              <a:rPr lang="bg" sz="4400" b="1" dirty="0">
                <a:solidFill>
                  <a:srgbClr val="003399"/>
                </a:solidFill>
              </a:rPr>
              <a:t>(2021 г.)</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93307D84-06D0-3B1C-184B-D9CF3BD66E6B}"/>
              </a:ext>
            </a:extLst>
          </p:cNvPr>
          <p:cNvSpPr txBox="1">
            <a:spLocks/>
          </p:cNvSpPr>
          <p:nvPr/>
        </p:nvSpPr>
        <p:spPr>
          <a:xfrm>
            <a:off x="515390" y="2996893"/>
            <a:ext cx="1674183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ZEB като стандарт </a:t>
            </a:r>
            <a:r xmlns:a="http://schemas.openxmlformats.org/drawingml/2006/main">
              <a:rPr lang="bg" dirty="0">
                <a:solidFill>
                  <a:srgbClr val="003399"/>
                </a:solidFill>
              </a:rPr>
              <a:t>→ </a:t>
            </a:r>
            <a:r xmlns:a="http://schemas.openxmlformats.org/drawingml/2006/main">
              <a:rPr lang="bg" dirty="0" err="1">
                <a:solidFill>
                  <a:srgbClr val="003399"/>
                </a:solidFill>
              </a:rPr>
              <a:t>Политика</a:t>
            </a:r>
            <a:r xmlns:a="http://schemas.openxmlformats.org/drawingml/2006/main">
              <a:rPr lang="bg" dirty="0">
                <a:solidFill>
                  <a:srgbClr val="003399"/>
                </a:solidFill>
              </a:rPr>
              <a:t> </a:t>
            </a:r>
            <a:r xmlns:a="http://schemas.openxmlformats.org/drawingml/2006/main">
              <a:rPr lang="bg" dirty="0" err="1">
                <a:solidFill>
                  <a:srgbClr val="003399"/>
                </a:solidFill>
              </a:rPr>
              <a:t>смяна</a:t>
            </a:r>
            <a:endParaRPr xmlns:a="http://schemas.openxmlformats.org/drawingml/2006/main" lang="en-US" dirty="0">
              <a:solidFill>
                <a:srgbClr val="003399"/>
              </a:solidFill>
            </a:endParaRPr>
          </a:p>
          <a:p>
            <a:r xmlns:a="http://schemas.openxmlformats.org/drawingml/2006/main">
              <a:rPr lang="bg" dirty="0">
                <a:solidFill>
                  <a:srgbClr val="003399"/>
                </a:solidFill>
              </a:rPr>
              <a:t>Оперативен фокус на ПГ </a:t>
            </a:r>
            <a:r xmlns:a="http://schemas.openxmlformats.org/drawingml/2006/main">
              <a:rPr lang="bg" dirty="0">
                <a:solidFill>
                  <a:srgbClr val="003399"/>
                </a:solidFill>
              </a:rPr>
              <a:t>→ </a:t>
            </a:r>
            <a:r xmlns:a="http://schemas.openxmlformats.org/drawingml/2006/main">
              <a:rPr lang="bg" dirty="0" err="1">
                <a:solidFill>
                  <a:srgbClr val="003399"/>
                </a:solidFill>
              </a:rPr>
              <a:t>Централен </a:t>
            </a:r>
            <a:r xmlns:a="http://schemas.openxmlformats.org/drawingml/2006/main">
              <a:rPr lang="bg" dirty="0">
                <a:solidFill>
                  <a:srgbClr val="003399"/>
                </a:solidFill>
              </a:rPr>
              <a:t>показател: </a:t>
            </a:r>
            <a:r xmlns:a="http://schemas.openxmlformats.org/drawingml/2006/main">
              <a:rPr lang="bg" dirty="0" err="1">
                <a:solidFill>
                  <a:srgbClr val="003399"/>
                </a:solidFill>
              </a:rPr>
              <a:t>kgCO₂eq </a:t>
            </a:r>
            <a:r xmlns:a="http://schemas.openxmlformats.org/drawingml/2006/main">
              <a:rPr lang="bg" dirty="0">
                <a:solidFill>
                  <a:srgbClr val="003399"/>
                </a:solidFill>
              </a:rPr>
              <a:t>/m²/година</a:t>
            </a:r>
          </a:p>
          <a:p>
            <a:r xmlns:a="http://schemas.openxmlformats.org/drawingml/2006/main">
              <a:rPr lang="bg" dirty="0">
                <a:solidFill>
                  <a:srgbClr val="003399"/>
                </a:solidFill>
              </a:rPr>
              <a:t>Въведени дигитални инструменти </a:t>
            </a:r>
            <a:r xmlns:a="http://schemas.openxmlformats.org/drawingml/2006/main">
              <a:rPr lang="bg" dirty="0">
                <a:solidFill>
                  <a:srgbClr val="003399"/>
                </a:solidFill>
              </a:rPr>
              <a:t>→ </a:t>
            </a:r>
            <a:r xmlns:a="http://schemas.openxmlformats.org/drawingml/2006/main">
              <a:rPr lang="bg" dirty="0" err="1">
                <a:solidFill>
                  <a:srgbClr val="003399"/>
                </a:solidFill>
              </a:rPr>
              <a:t>Реновация</a:t>
            </a:r>
            <a:r xmlns:a="http://schemas.openxmlformats.org/drawingml/2006/main">
              <a:rPr lang="bg" dirty="0">
                <a:solidFill>
                  <a:srgbClr val="003399"/>
                </a:solidFill>
              </a:rPr>
              <a:t> </a:t>
            </a:r>
            <a:r xmlns:a="http://schemas.openxmlformats.org/drawingml/2006/main">
              <a:rPr lang="bg" dirty="0">
                <a:solidFill>
                  <a:srgbClr val="003399"/>
                </a:solidFill>
              </a:rPr>
              <a:t>p </a:t>
            </a:r>
            <a:r xmlns:a="http://schemas.openxmlformats.org/drawingml/2006/main">
              <a:rPr lang="bg" dirty="0" err="1">
                <a:solidFill>
                  <a:srgbClr val="003399"/>
                </a:solidFill>
              </a:rPr>
              <a:t>спорт </a:t>
            </a:r>
            <a:r xmlns:a="http://schemas.openxmlformats.org/drawingml/2006/main">
              <a:rPr lang="bg" dirty="0">
                <a:solidFill>
                  <a:srgbClr val="003399"/>
                </a:solidFill>
              </a:rPr>
              <a:t>,</a:t>
            </a:r>
            <a:endParaRPr xmlns:a="http://schemas.openxmlformats.org/drawingml/2006/main" lang="tr-TR" dirty="0">
              <a:solidFill>
                <a:srgbClr val="003399"/>
              </a:solidFill>
            </a:endParaRPr>
          </a:p>
          <a:p>
            <a:pPr xmlns:a="http://schemas.openxmlformats.org/drawingml/2006/main" marL="0" indent="0">
              <a:buNone/>
            </a:pPr>
            <a:r xmlns:a="http://schemas.openxmlformats.org/drawingml/2006/main">
              <a:rPr lang="bg" dirty="0">
                <a:solidFill>
                  <a:srgbClr val="003399"/>
                </a:solidFill>
              </a:rPr>
              <a:t>                                                   </a:t>
            </a:r>
            <a:r xmlns:a="http://schemas.openxmlformats.org/drawingml/2006/main">
              <a:rPr lang="bg" dirty="0">
                <a:solidFill>
                  <a:srgbClr val="003399"/>
                </a:solidFill>
              </a:rPr>
              <a:t> </a:t>
            </a:r>
            <a:r xmlns:a="http://schemas.openxmlformats.org/drawingml/2006/main">
              <a:rPr lang="bg" dirty="0">
                <a:solidFill>
                  <a:srgbClr val="003399"/>
                </a:solidFill>
              </a:rPr>
              <a:t>Интелигентна </a:t>
            </a:r>
            <a:r xmlns:a="http://schemas.openxmlformats.org/drawingml/2006/main">
              <a:rPr lang="bg" dirty="0">
                <a:solidFill>
                  <a:srgbClr val="003399"/>
                </a:solidFill>
              </a:rPr>
              <a:t>готовност</a:t>
            </a:r>
            <a:r xmlns:a="http://schemas.openxmlformats.org/drawingml/2006/main">
              <a:rPr lang="bg" dirty="0">
                <a:solidFill>
                  <a:srgbClr val="003399"/>
                </a:solidFill>
              </a:rPr>
              <a:t>​</a:t>
            </a:r>
            <a:r xmlns:a="http://schemas.openxmlformats.org/drawingml/2006/main">
              <a:rPr lang="bg" dirty="0" err="1">
                <a:solidFill>
                  <a:srgbClr val="003399"/>
                </a:solidFill>
              </a:rPr>
              <a:t>​</a:t>
            </a:r>
            <a:r xmlns:a="http://schemas.openxmlformats.org/drawingml/2006/main">
              <a:rPr lang="bg" dirty="0">
                <a:solidFill>
                  <a:srgbClr val="003399"/>
                </a:solidFill>
              </a:rPr>
              <a:t> </a:t>
            </a:r>
            <a:r xmlns:a="http://schemas.openxmlformats.org/drawingml/2006/main">
              <a:rPr lang="bg" dirty="0">
                <a:solidFill>
                  <a:srgbClr val="003399"/>
                </a:solidFill>
              </a:rPr>
              <a:t>Цифров </a:t>
            </a:r>
            <a:r xmlns:a="http://schemas.openxmlformats.org/drawingml/2006/main">
              <a:rPr lang="bg" dirty="0">
                <a:solidFill>
                  <a:srgbClr val="003399"/>
                </a:solidFill>
              </a:rPr>
              <a:t>индикатор</a:t>
            </a:r>
            <a:r xmlns:a="http://schemas.openxmlformats.org/drawingml/2006/main">
              <a:rPr lang="bg" dirty="0" err="1">
                <a:solidFill>
                  <a:srgbClr val="003399"/>
                </a:solidFill>
              </a:rPr>
              <a:t>​</a:t>
            </a:r>
            <a:r xmlns:a="http://schemas.openxmlformats.org/drawingml/2006/main">
              <a:rPr lang="bg" dirty="0">
                <a:solidFill>
                  <a:srgbClr val="003399"/>
                </a:solidFill>
              </a:rPr>
              <a:t>​</a:t>
            </a:r>
            <a:r xmlns:a="http://schemas.openxmlformats.org/drawingml/2006/main">
              <a:rPr lang="bg" dirty="0" err="1">
                <a:solidFill>
                  <a:srgbClr val="003399"/>
                </a:solidFill>
              </a:rPr>
              <a:t>​</a:t>
            </a:r>
            <a:r xmlns:a="http://schemas.openxmlformats.org/drawingml/2006/main">
              <a:rPr lang="bg" dirty="0">
                <a:solidFill>
                  <a:srgbClr val="003399"/>
                </a:solidFill>
              </a:rPr>
              <a:t> </a:t>
            </a:r>
            <a:r xmlns:a="http://schemas.openxmlformats.org/drawingml/2006/main">
              <a:rPr lang="bg" dirty="0">
                <a:solidFill>
                  <a:srgbClr val="003399"/>
                </a:solidFill>
              </a:rPr>
              <a:t>дневници</a:t>
            </a:r>
            <a:r xmlns:a="http://schemas.openxmlformats.org/drawingml/2006/main">
              <a:rPr lang="bg" dirty="0" err="1">
                <a:solidFill>
                  <a:srgbClr val="003399"/>
                </a:solidFill>
              </a:rPr>
              <a:t>​</a:t>
            </a:r>
            <a:r xmlns:a="http://schemas.openxmlformats.org/drawingml/2006/main">
              <a:rPr lang="bg" dirty="0">
                <a:solidFill>
                  <a:srgbClr val="003399"/>
                </a:solidFill>
              </a:rPr>
              <a:t> </a:t>
            </a:r>
            <a:endParaRPr xmlns:a="http://schemas.openxmlformats.org/drawingml/2006/main" lang="en-US" dirty="0">
              <a:solidFill>
                <a:srgbClr val="003399"/>
              </a:solidFill>
            </a:endParaRPr>
          </a:p>
        </p:txBody>
      </p:sp>
      <p:pic>
        <p:nvPicPr>
          <p:cNvPr id="7170" name="Picture 2" descr="Technology concept with futuristic element">
            <a:extLst>
              <a:ext uri="{FF2B5EF4-FFF2-40B4-BE49-F238E27FC236}">
                <a16:creationId xmlns:a16="http://schemas.microsoft.com/office/drawing/2014/main" id="{E739CE01-BA26-5EA4-9AA6-C6A9A5AB03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8361" y="1490296"/>
            <a:ext cx="4997222" cy="730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72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C04D054-B865-64AE-C01C-B5530F8FB676}"/>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0E1932E4-522D-62CA-A74C-CD6C62243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D4ED5B00-8900-7DF2-CA2E-CC8072F0BFAA}"/>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Актуализация на EPBD 2024</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pic>
        <p:nvPicPr>
          <p:cNvPr id="6" name="Resim 5">
            <a:extLst>
              <a:ext uri="{FF2B5EF4-FFF2-40B4-BE49-F238E27FC236}">
                <a16:creationId xmlns:a16="http://schemas.microsoft.com/office/drawing/2014/main" id="{6D5F6B8B-6F3F-E482-F606-E6E97BB36A1C}"/>
              </a:ext>
            </a:extLst>
          </p:cNvPr>
          <p:cNvPicPr>
            <a:picLocks noChangeAspect="1"/>
          </p:cNvPicPr>
          <p:nvPr/>
        </p:nvPicPr>
        <p:blipFill>
          <a:blip r:embed="rId5"/>
          <a:stretch>
            <a:fillRect/>
          </a:stretch>
        </p:blipFill>
        <p:spPr>
          <a:xfrm>
            <a:off x="1944496" y="3055344"/>
            <a:ext cx="14065816" cy="4176311"/>
          </a:xfrm>
          <a:prstGeom prst="rect">
            <a:avLst/>
          </a:prstGeom>
        </p:spPr>
      </p:pic>
    </p:spTree>
    <p:extLst>
      <p:ext uri="{BB962C8B-B14F-4D97-AF65-F5344CB8AC3E}">
        <p14:creationId xmlns:p14="http://schemas.microsoft.com/office/powerpoint/2010/main" val="11961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DA08F8E-4003-24CA-1979-FE2F11C7B091}"/>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6D7808DC-B1A1-6815-F448-CD6ECB92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10CA4528-4FB8-6187-70C1-C55175D5B444}"/>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Таксономия </a:t>
            </a:r>
            <a:r xmlns:a="http://schemas.openxmlformats.org/drawingml/2006/main">
              <a:rPr lang="bg" sz="4400" b="1" dirty="0">
                <a:solidFill>
                  <a:srgbClr val="003399"/>
                </a:solidFill>
              </a:rPr>
              <a:t>на ЕС </a:t>
            </a:r>
            <a:r xmlns:a="http://schemas.openxmlformats.org/drawingml/2006/main">
              <a:rPr lang="bg" sz="4400" b="1" dirty="0">
                <a:solidFill>
                  <a:srgbClr val="003399"/>
                </a:solidFill>
              </a:rPr>
              <a:t>и </a:t>
            </a:r>
            <a:r xmlns:a="http://schemas.openxmlformats.org/drawingml/2006/main">
              <a:rPr lang="bg" sz="4400" b="1" dirty="0" err="1">
                <a:solidFill>
                  <a:srgbClr val="003399"/>
                </a:solidFill>
              </a:rPr>
              <a:t>зелено </a:t>
            </a:r>
            <a:r xmlns:a="http://schemas.openxmlformats.org/drawingml/2006/main">
              <a:rPr lang="bg" sz="4400" b="1" dirty="0">
                <a:solidFill>
                  <a:srgbClr val="003399"/>
                </a:solidFill>
              </a:rPr>
              <a:t>финансиране</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B56E3996-0A8F-D7DC-73F5-BCF21B1F022B}"/>
              </a:ext>
            </a:extLst>
          </p:cNvPr>
          <p:cNvSpPr txBox="1">
            <a:spLocks/>
          </p:cNvSpPr>
          <p:nvPr/>
        </p:nvSpPr>
        <p:spPr>
          <a:xfrm>
            <a:off x="516734" y="2986013"/>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PED 10% под </a:t>
            </a:r>
            <a:r xmlns:a="http://schemas.openxmlformats.org/drawingml/2006/main">
              <a:rPr lang="bg" dirty="0" err="1">
                <a:solidFill>
                  <a:srgbClr val="003399"/>
                </a:solidFill>
              </a:rPr>
              <a:t>nZEB</a:t>
            </a:r>
            <a:endParaRPr xmlns:a="http://schemas.openxmlformats.org/drawingml/2006/main" lang="en-US" dirty="0">
              <a:solidFill>
                <a:srgbClr val="003399"/>
              </a:solidFill>
            </a:endParaRPr>
          </a:p>
          <a:p>
            <a:r xmlns:a="http://schemas.openxmlformats.org/drawingml/2006/main">
              <a:rPr lang="bg" dirty="0">
                <a:solidFill>
                  <a:srgbClr val="003399"/>
                </a:solidFill>
              </a:rPr>
              <a:t>Необходими емисии от жизнения цикъл</a:t>
            </a:r>
          </a:p>
          <a:p>
            <a:r xmlns:a="http://schemas.openxmlformats.org/drawingml/2006/main">
              <a:rPr lang="bg" dirty="0">
                <a:solidFill>
                  <a:srgbClr val="003399"/>
                </a:solidFill>
              </a:rPr>
              <a:t>Подкрепя инвестиции, устойчиви на изменението на климата</a:t>
            </a:r>
          </a:p>
        </p:txBody>
      </p:sp>
      <p:pic>
        <p:nvPicPr>
          <p:cNvPr id="10242" name="Picture 2" descr="The concept of green energy for carbon dioxide in enterprises the concept of renewable energy to reduce carbon dioxide emissions and the love for the Earth">
            <a:extLst>
              <a:ext uri="{FF2B5EF4-FFF2-40B4-BE49-F238E27FC236}">
                <a16:creationId xmlns:a16="http://schemas.microsoft.com/office/drawing/2014/main" id="{DAF8FE7E-B9DC-B72F-0E71-C837411D8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3537" y="2986013"/>
            <a:ext cx="8763912" cy="465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0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9D26458-405B-17BF-2598-A63094513A68}"/>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5C63C9F8-8029-972B-9123-111EF7049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15C598CB-A70D-BB1E-5D83-7E5F857165D8}"/>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Ремонт</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Вълна</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Стратегия</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36CDEB54-2DED-8678-08F7-A57B70907316}"/>
              </a:ext>
            </a:extLst>
          </p:cNvPr>
          <p:cNvSpPr txBox="1">
            <a:spLocks/>
          </p:cNvSpPr>
          <p:nvPr/>
        </p:nvSpPr>
        <p:spPr>
          <a:xfrm>
            <a:off x="520963" y="299513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35 милиона ремонта на сгради до 2030 г.</a:t>
            </a:r>
          </a:p>
          <a:p>
            <a:r xmlns:a="http://schemas.openxmlformats.org/drawingml/2006/main">
              <a:rPr lang="bg" dirty="0">
                <a:solidFill>
                  <a:srgbClr val="003399"/>
                </a:solidFill>
              </a:rPr>
              <a:t>Фокус: училища, жилища, болници</a:t>
            </a:r>
          </a:p>
          <a:p>
            <a:r xmlns:a="http://schemas.openxmlformats.org/drawingml/2006/main">
              <a:rPr lang="bg" dirty="0">
                <a:solidFill>
                  <a:srgbClr val="003399"/>
                </a:solidFill>
              </a:rPr>
              <a:t>Мащаб + качество = основни цели</a:t>
            </a:r>
          </a:p>
        </p:txBody>
      </p:sp>
      <p:pic>
        <p:nvPicPr>
          <p:cNvPr id="11266" name="Picture 2" descr="school building glyph icon isolated on white background">
            <a:extLst>
              <a:ext uri="{FF2B5EF4-FFF2-40B4-BE49-F238E27FC236}">
                <a16:creationId xmlns:a16="http://schemas.microsoft.com/office/drawing/2014/main" id="{E9A9F07F-50FC-112D-7B1D-A24CB824CE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0590"/>
          <a:stretch/>
        </p:blipFill>
        <p:spPr bwMode="auto">
          <a:xfrm>
            <a:off x="6484275" y="3827338"/>
            <a:ext cx="7048500" cy="559721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ospital Location Vector Illustration Style">
            <a:extLst>
              <a:ext uri="{FF2B5EF4-FFF2-40B4-BE49-F238E27FC236}">
                <a16:creationId xmlns:a16="http://schemas.microsoft.com/office/drawing/2014/main" id="{E8B41DBF-E98E-5461-9E9A-C3AC392109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55133" y="3613188"/>
            <a:ext cx="5597213" cy="55972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ouse Symbol Multiple Styles">
            <a:extLst>
              <a:ext uri="{FF2B5EF4-FFF2-40B4-BE49-F238E27FC236}">
                <a16:creationId xmlns:a16="http://schemas.microsoft.com/office/drawing/2014/main" id="{3A903BEB-3987-AEA5-CEC6-8A05DAFE40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240"/>
          <a:stretch/>
        </p:blipFill>
        <p:spPr bwMode="auto">
          <a:xfrm>
            <a:off x="249467" y="5474236"/>
            <a:ext cx="7048500" cy="371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0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38B3C85-80F3-5EA1-7DD2-CA9C2472C0BF}"/>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930D7742-3C0E-9AFF-765F-9955DD761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AC79C7D2-F7A9-D7F2-C9FA-915A1D96C056}"/>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Измерване на </a:t>
            </a:r>
            <a:r xmlns:a="http://schemas.openxmlformats.org/drawingml/2006/main">
              <a:rPr lang="bg" sz="4400" b="1" dirty="0">
                <a:solidFill>
                  <a:srgbClr val="003399"/>
                </a:solidFill>
              </a:rPr>
              <a:t>реалната </a:t>
            </a:r>
            <a:r xmlns:a="http://schemas.openxmlformats.org/drawingml/2006/main">
              <a:rPr lang="bg" sz="4400" b="1" dirty="0" err="1">
                <a:solidFill>
                  <a:srgbClr val="003399"/>
                </a:solidFill>
              </a:rPr>
              <a:t>производителност</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7666BDF6-47B2-E59E-CFB8-22016BF15FF9}"/>
              </a:ext>
            </a:extLst>
          </p:cNvPr>
          <p:cNvSpPr txBox="1">
            <a:spLocks/>
          </p:cNvSpPr>
          <p:nvPr/>
        </p:nvSpPr>
        <p:spPr>
          <a:xfrm>
            <a:off x="523435" y="2994593"/>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Разликата между дизайна и реалността</a:t>
            </a:r>
          </a:p>
          <a:p>
            <a:r xmlns:a="http://schemas.openxmlformats.org/drawingml/2006/main">
              <a:rPr lang="bg" dirty="0">
                <a:solidFill>
                  <a:srgbClr val="003399"/>
                </a:solidFill>
              </a:rPr>
              <a:t>Интелигентни измервателни уреди, необходимо е въвеждане в експлоатация</a:t>
            </a:r>
          </a:p>
          <a:p>
            <a:r xmlns:a="http://schemas.openxmlformats.org/drawingml/2006/main">
              <a:rPr lang="bg" dirty="0">
                <a:solidFill>
                  <a:srgbClr val="003399"/>
                </a:solidFill>
              </a:rPr>
              <a:t>Акцент върху данните след заселване</a:t>
            </a:r>
          </a:p>
        </p:txBody>
      </p:sp>
      <p:pic>
        <p:nvPicPr>
          <p:cNvPr id="12296" name="Picture 8" descr="Businessperson Analyzing Gantt Chart On Laptop">
            <a:extLst>
              <a:ext uri="{FF2B5EF4-FFF2-40B4-BE49-F238E27FC236}">
                <a16:creationId xmlns:a16="http://schemas.microsoft.com/office/drawing/2014/main" id="{39A2DBC9-8439-0E9A-9EFA-1D91F6504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8818" y="5171394"/>
            <a:ext cx="5289949" cy="35242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Digital electric meters in a row measuring power use. ">
            <a:extLst>
              <a:ext uri="{FF2B5EF4-FFF2-40B4-BE49-F238E27FC236}">
                <a16:creationId xmlns:a16="http://schemas.microsoft.com/office/drawing/2014/main" id="{D890C28C-2704-6614-A1D8-DC54C687D6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617" y="5176999"/>
            <a:ext cx="7048500" cy="35242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hius Blower Door Testing: Be PHearless ...">
            <a:extLst>
              <a:ext uri="{FF2B5EF4-FFF2-40B4-BE49-F238E27FC236}">
                <a16:creationId xmlns:a16="http://schemas.microsoft.com/office/drawing/2014/main" id="{9DE3DFB8-1E44-A5ED-8367-8CE3BFCCAD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373" r="13427"/>
          <a:stretch/>
        </p:blipFill>
        <p:spPr bwMode="auto">
          <a:xfrm>
            <a:off x="5407807" y="5171394"/>
            <a:ext cx="3533719" cy="35242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usiness partners in formal clothing at work">
            <a:extLst>
              <a:ext uri="{FF2B5EF4-FFF2-40B4-BE49-F238E27FC236}">
                <a16:creationId xmlns:a16="http://schemas.microsoft.com/office/drawing/2014/main" id="{66897BCF-4EDC-1B34-2AD9-5A3F4FECC4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5235" y="5171394"/>
            <a:ext cx="5289949"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3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1A53416-560E-FD77-2996-F20936E0C96F}"/>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027D5F2D-36CF-5469-F551-F9221A810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A7CA7C0E-1E68-CAEA-3612-BBE9D2A49970}"/>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Оперативни </a:t>
            </a:r>
            <a:r xmlns:a="http://schemas.openxmlformats.org/drawingml/2006/main">
              <a:rPr lang="bg" sz="4400" b="1" dirty="0">
                <a:solidFill>
                  <a:srgbClr val="003399"/>
                </a:solidFill>
              </a:rPr>
              <a:t>парникови газове като </a:t>
            </a:r>
            <a:r xmlns:a="http://schemas.openxmlformats.org/drawingml/2006/main">
              <a:rPr lang="bg" sz="4400" b="1" dirty="0" err="1">
                <a:solidFill>
                  <a:srgbClr val="003399"/>
                </a:solidFill>
              </a:rPr>
              <a:t>показател</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1FDFF114-0F7C-7600-432F-78BA64107C39}"/>
              </a:ext>
            </a:extLst>
          </p:cNvPr>
          <p:cNvSpPr txBox="1">
            <a:spLocks/>
          </p:cNvSpPr>
          <p:nvPr/>
        </p:nvSpPr>
        <p:spPr>
          <a:xfrm>
            <a:off x="526384" y="299995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err="1">
                <a:solidFill>
                  <a:srgbClr val="003399"/>
                </a:solidFill>
              </a:rPr>
              <a:t>kgCO₂eq </a:t>
            </a:r>
            <a:r xmlns:a="http://schemas.openxmlformats.org/drawingml/2006/main">
              <a:rPr lang="bg" dirty="0">
                <a:solidFill>
                  <a:srgbClr val="003399"/>
                </a:solidFill>
              </a:rPr>
              <a:t>/m²/година = основен показател</a:t>
            </a:r>
          </a:p>
          <a:p>
            <a:r xmlns:a="http://schemas.openxmlformats.org/drawingml/2006/main">
              <a:rPr lang="bg" dirty="0">
                <a:solidFill>
                  <a:srgbClr val="003399"/>
                </a:solidFill>
              </a:rPr>
              <a:t>Въз основа на националните емисионни фактори</a:t>
            </a:r>
          </a:p>
          <a:p>
            <a:r xmlns:a="http://schemas.openxmlformats.org/drawingml/2006/main">
              <a:rPr lang="bg" dirty="0">
                <a:solidFill>
                  <a:srgbClr val="003399"/>
                </a:solidFill>
              </a:rPr>
              <a:t>Определено от типа сграда + зоната</a:t>
            </a:r>
          </a:p>
        </p:txBody>
      </p:sp>
      <p:pic>
        <p:nvPicPr>
          <p:cNvPr id="13314" name="Picture 2" descr="Lightning Bolt Circle Gradient">
            <a:extLst>
              <a:ext uri="{FF2B5EF4-FFF2-40B4-BE49-F238E27FC236}">
                <a16:creationId xmlns:a16="http://schemas.microsoft.com/office/drawing/2014/main" id="{B6E914D0-54B6-1E01-2FA2-0121350F0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311" y="4721629"/>
            <a:ext cx="4278630" cy="427863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Gas burner with fire blue flame icon. Symbol hob on gas stove. Fire for cooking and warm">
            <a:extLst>
              <a:ext uri="{FF2B5EF4-FFF2-40B4-BE49-F238E27FC236}">
                <a16:creationId xmlns:a16="http://schemas.microsoft.com/office/drawing/2014/main" id="{9D59DB0F-7273-8137-03F8-8FF225399C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0911" y="4526300"/>
            <a:ext cx="4278631" cy="427863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02 Circles Set">
            <a:extLst>
              <a:ext uri="{FF2B5EF4-FFF2-40B4-BE49-F238E27FC236}">
                <a16:creationId xmlns:a16="http://schemas.microsoft.com/office/drawing/2014/main" id="{5E8F33FE-85C8-E5C7-4ABB-D756EB6326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76" t="3949" r="48821" b="47965"/>
          <a:stretch/>
        </p:blipFill>
        <p:spPr bwMode="auto">
          <a:xfrm>
            <a:off x="11471911" y="4799162"/>
            <a:ext cx="3890602" cy="400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2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3F5020-9C0D-E31D-F980-A8DF8385FE05}"/>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E328C8F7-D17F-A3F7-F671-7290B5C53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00477E50-466A-CDF6-21E6-105CDD28165F}"/>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PED и </a:t>
            </a:r>
            <a:r xmlns:a="http://schemas.openxmlformats.org/drawingml/2006/main">
              <a:rPr lang="bg" sz="4400" b="1" dirty="0" err="1">
                <a:solidFill>
                  <a:srgbClr val="003399"/>
                </a:solidFill>
              </a:rPr>
              <a:t>възобновяеми енергийни източници</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Споделяне</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FF62DE88-6087-23EC-9983-318F8ADCDC2B}"/>
              </a:ext>
            </a:extLst>
          </p:cNvPr>
          <p:cNvSpPr txBox="1">
            <a:spLocks/>
          </p:cNvSpPr>
          <p:nvPr/>
        </p:nvSpPr>
        <p:spPr>
          <a:xfrm>
            <a:off x="507883" y="2992985"/>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PED </a:t>
            </a:r>
            <a:r xmlns:a="http://schemas.openxmlformats.org/drawingml/2006/main">
              <a:rPr lang="bg" dirty="0">
                <a:solidFill>
                  <a:srgbClr val="003399"/>
                </a:solidFill>
              </a:rPr>
              <a:t>: </a:t>
            </a:r>
            <a:r xmlns:a="http://schemas.openxmlformats.org/drawingml/2006/main">
              <a:rPr lang="bg" dirty="0">
                <a:solidFill>
                  <a:srgbClr val="003399"/>
                </a:solidFill>
              </a:rPr>
              <a:t>първично енергийно търсене</a:t>
            </a:r>
          </a:p>
          <a:p>
            <a:r xmlns:a="http://schemas.openxmlformats.org/drawingml/2006/main">
              <a:rPr lang="bg" dirty="0">
                <a:solidFill>
                  <a:srgbClr val="003399"/>
                </a:solidFill>
              </a:rPr>
              <a:t>Съотношение на възобновяемите енергийни източници: предпочита се място/близо до него</a:t>
            </a:r>
          </a:p>
          <a:p>
            <a:r xmlns:a="http://schemas.openxmlformats.org/drawingml/2006/main">
              <a:rPr lang="bg" dirty="0">
                <a:solidFill>
                  <a:srgbClr val="003399"/>
                </a:solidFill>
              </a:rPr>
              <a:t>Комбинирано за оценка на ZEB</a:t>
            </a:r>
          </a:p>
        </p:txBody>
      </p:sp>
      <p:pic>
        <p:nvPicPr>
          <p:cNvPr id="14338" name="Picture 2" descr="Green energy concept website illustration design 3">
            <a:extLst>
              <a:ext uri="{FF2B5EF4-FFF2-40B4-BE49-F238E27FC236}">
                <a16:creationId xmlns:a16="http://schemas.microsoft.com/office/drawing/2014/main" id="{FDB549C1-413A-0D95-BDE5-7CAB513ED9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116" b="9877"/>
          <a:stretch/>
        </p:blipFill>
        <p:spPr bwMode="auto">
          <a:xfrm>
            <a:off x="7714211" y="1622489"/>
            <a:ext cx="9872541" cy="740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75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1CB542C-B134-F7F0-7762-ACC684744765}"/>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515958A5-DD30-CC67-3AB2-2011CAB16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D2B114AC-FB33-9033-D349-0286C0E342E7}"/>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Инструменти </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r xmlns:a="http://schemas.openxmlformats.org/drawingml/2006/main">
              <a:rPr lang="bg" sz="4400" b="1" dirty="0" err="1">
                <a:solidFill>
                  <a:srgbClr val="003399"/>
                </a:solidFill>
              </a:rPr>
              <a:t>за съответствие</a:t>
            </a:r>
          </a:p>
        </p:txBody>
      </p:sp>
      <p:pic>
        <p:nvPicPr>
          <p:cNvPr id="7" name="Resim 6">
            <a:extLst>
              <a:ext uri="{FF2B5EF4-FFF2-40B4-BE49-F238E27FC236}">
                <a16:creationId xmlns:a16="http://schemas.microsoft.com/office/drawing/2014/main" id="{A969FA19-6B65-31B6-356D-622D7BFB9898}"/>
              </a:ext>
            </a:extLst>
          </p:cNvPr>
          <p:cNvPicPr>
            <a:picLocks noChangeAspect="1"/>
          </p:cNvPicPr>
          <p:nvPr/>
        </p:nvPicPr>
        <p:blipFill>
          <a:blip r:embed="rId5"/>
          <a:stretch>
            <a:fillRect/>
          </a:stretch>
        </p:blipFill>
        <p:spPr>
          <a:xfrm>
            <a:off x="1056334" y="3253153"/>
            <a:ext cx="16175332" cy="4058903"/>
          </a:xfrm>
          <a:prstGeom prst="rect">
            <a:avLst/>
          </a:prstGeom>
        </p:spPr>
      </p:pic>
      <p:pic>
        <p:nvPicPr>
          <p:cNvPr id="15366" name="Picture 6" descr="Free Sap Logo Icon - Free Download Logos Logo Icons | IconScout">
            <a:extLst>
              <a:ext uri="{FF2B5EF4-FFF2-40B4-BE49-F238E27FC236}">
                <a16:creationId xmlns:a16="http://schemas.microsoft.com/office/drawing/2014/main" id="{74A9FC3F-A077-91AD-7607-396B0A525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446" y="3991706"/>
            <a:ext cx="1579685" cy="157968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PHPP Passive House Design Package">
            <a:extLst>
              <a:ext uri="{FF2B5EF4-FFF2-40B4-BE49-F238E27FC236}">
                <a16:creationId xmlns:a16="http://schemas.microsoft.com/office/drawing/2014/main" id="{67C585FE-2B47-89FB-F54D-3F646330A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833" y="5366613"/>
            <a:ext cx="2704367" cy="922817"/>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EnergyPlus | Department of Energy">
            <a:extLst>
              <a:ext uri="{FF2B5EF4-FFF2-40B4-BE49-F238E27FC236}">
                <a16:creationId xmlns:a16="http://schemas.microsoft.com/office/drawing/2014/main" id="{629CE0A4-0AC4-B80B-4BAE-B3263BD376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922" y="6339734"/>
            <a:ext cx="1280834" cy="92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5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40B1595-7344-924B-E80B-837B57F0677D}"/>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B7EE7057-4CA9-A1E8-726A-7ABC3032AA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6F690EEF-E76F-AFF2-654A-E4FFA4E7A18A}"/>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След </a:t>
            </a:r>
            <a:r xmlns:a="http://schemas.openxmlformats.org/drawingml/2006/main">
              <a:rPr lang="bg" sz="4400" b="1" dirty="0" err="1">
                <a:solidFill>
                  <a:srgbClr val="003399"/>
                </a:solidFill>
              </a:rPr>
              <a:t>изграждането</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Валидиране</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pic>
        <p:nvPicPr>
          <p:cNvPr id="6" name="Resim 5">
            <a:extLst>
              <a:ext uri="{FF2B5EF4-FFF2-40B4-BE49-F238E27FC236}">
                <a16:creationId xmlns:a16="http://schemas.microsoft.com/office/drawing/2014/main" id="{A3DFCF62-A793-AC65-1EC8-7B95BE914AEB}"/>
              </a:ext>
            </a:extLst>
          </p:cNvPr>
          <p:cNvPicPr>
            <a:picLocks noChangeAspect="1"/>
          </p:cNvPicPr>
          <p:nvPr/>
        </p:nvPicPr>
        <p:blipFill>
          <a:blip r:embed="rId5"/>
          <a:stretch>
            <a:fillRect/>
          </a:stretch>
        </p:blipFill>
        <p:spPr>
          <a:xfrm>
            <a:off x="2640438" y="2383294"/>
            <a:ext cx="13007124" cy="6162189"/>
          </a:xfrm>
          <a:prstGeom prst="rect">
            <a:avLst/>
          </a:prstGeom>
        </p:spPr>
      </p:pic>
    </p:spTree>
    <p:extLst>
      <p:ext uri="{BB962C8B-B14F-4D97-AF65-F5344CB8AC3E}">
        <p14:creationId xmlns:p14="http://schemas.microsoft.com/office/powerpoint/2010/main" val="54771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2667841-EDD9-3A09-624B-DACCB3A1A372}"/>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191B7018-1E6C-DE39-B414-EE256035C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F5313D72-6EA5-CDCE-E8DA-336A71F9D7CC}"/>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nZEB (с нулево ниво на потребление на енергия)</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Променливост</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В целия </a:t>
            </a:r>
            <a:r xmlns:a="http://schemas.openxmlformats.org/drawingml/2006/main">
              <a:rPr lang="bg" sz="4400" b="1" dirty="0">
                <a:solidFill>
                  <a:srgbClr val="003399"/>
                </a:solidFill>
              </a:rPr>
              <a:t>ЕС</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D8659247-A33E-9C42-07BA-FD7A9D0664AE}"/>
              </a:ext>
            </a:extLst>
          </p:cNvPr>
          <p:cNvSpPr txBox="1">
            <a:spLocks/>
          </p:cNvSpPr>
          <p:nvPr/>
        </p:nvSpPr>
        <p:spPr>
          <a:xfrm>
            <a:off x="519146" y="2998883"/>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Дания: 20–30 kWh/m²/година</a:t>
            </a:r>
          </a:p>
          <a:p>
            <a:r xmlns:a="http://schemas.openxmlformats.org/drawingml/2006/main">
              <a:rPr lang="bg" dirty="0">
                <a:solidFill>
                  <a:srgbClr val="003399"/>
                </a:solidFill>
              </a:rPr>
              <a:t>Испания: 60–80 kWh/m²/година</a:t>
            </a:r>
          </a:p>
          <a:p>
            <a:r xmlns:a="http://schemas.openxmlformats.org/drawingml/2006/main">
              <a:rPr lang="bg" dirty="0">
                <a:solidFill>
                  <a:srgbClr val="003399"/>
                </a:solidFill>
              </a:rPr>
              <a:t>Естония: до 120 kWh/m²/година</a:t>
            </a:r>
          </a:p>
        </p:txBody>
      </p:sp>
      <p:pic>
        <p:nvPicPr>
          <p:cNvPr id="16386" name="Picture 2" descr="Printable Country Flag of Denmark - Sphere | Vector Country Flags of the  World">
            <a:extLst>
              <a:ext uri="{FF2B5EF4-FFF2-40B4-BE49-F238E27FC236}">
                <a16:creationId xmlns:a16="http://schemas.microsoft.com/office/drawing/2014/main" id="{CEE494F8-BB6B-8C3A-511D-267B1CDEC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2705" y="5143500"/>
            <a:ext cx="3580708" cy="3580708"/>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25+ Thousand Spanish Flag Icon Royalty-Free Images, Stock Photos &amp; Pictures  | Shutterstock">
            <a:extLst>
              <a:ext uri="{FF2B5EF4-FFF2-40B4-BE49-F238E27FC236}">
                <a16:creationId xmlns:a16="http://schemas.microsoft.com/office/drawing/2014/main" id="{37EEF36C-34E1-23A5-89FD-28F86BAF39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228"/>
          <a:stretch/>
        </p:blipFill>
        <p:spPr bwMode="auto">
          <a:xfrm>
            <a:off x="7180410" y="4586397"/>
            <a:ext cx="473422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Glossy round icon. Illustration of flag of Estonia">
            <a:extLst>
              <a:ext uri="{FF2B5EF4-FFF2-40B4-BE49-F238E27FC236}">
                <a16:creationId xmlns:a16="http://schemas.microsoft.com/office/drawing/2014/main" id="{2D4C285F-C135-81D5-8DF7-C0758D3D3E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14633" y="5008606"/>
            <a:ext cx="5596008" cy="419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6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9EC2DEE-8016-03A1-42E3-60B979DEFF5D}"/>
            </a:ext>
          </a:extLst>
        </p:cNvPr>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39B8D154-A4F5-089C-A872-01341EA2481A}"/>
              </a:ext>
            </a:extLst>
          </p:cNvPr>
          <p:cNvSpPr/>
          <p:nvPr/>
        </p:nvSpPr>
        <p:spPr>
          <a:xfrm>
            <a:off x="2971800" y="2286000"/>
            <a:ext cx="12344400" cy="6518788"/>
          </a:xfrm>
          <a:prstGeom prst="roundRect">
            <a:avLst/>
          </a:prstGeom>
          <a:solidFill>
            <a:srgbClr val="9ACB3B"/>
          </a:solidFill>
          <a:ln>
            <a:solidFill>
              <a:srgbClr val="9AC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kırpıntı çizim, logo, simge, sembol, grafik içeren bir resim&#10;&#10;Açıklama otomatik olarak oluşturuldu">
            <a:extLst>
              <a:ext uri="{FF2B5EF4-FFF2-40B4-BE49-F238E27FC236}">
                <a16:creationId xmlns:a16="http://schemas.microsoft.com/office/drawing/2014/main" id="{5CD29CFE-CD14-2B0E-5C25-CF0EAC821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4" name="Metin kutusu 3">
            <a:extLst>
              <a:ext uri="{FF2B5EF4-FFF2-40B4-BE49-F238E27FC236}">
                <a16:creationId xmlns:a16="http://schemas.microsoft.com/office/drawing/2014/main" id="{BAEAF833-ACFD-C885-F851-F06341389E46}"/>
              </a:ext>
            </a:extLst>
          </p:cNvPr>
          <p:cNvSpPr txBox="1"/>
          <p:nvPr/>
        </p:nvSpPr>
        <p:spPr>
          <a:xfrm>
            <a:off x="2971800" y="2478625"/>
            <a:ext cx="11811000" cy="1015663"/>
          </a:xfrm>
          <a:prstGeom prst="rect">
            <a:avLst/>
          </a:prstGeom>
          <a:noFill/>
        </p:spPr>
        <p:txBody>
          <a:bodyPr wrap="square" rtlCol="0">
            <a:spAutoFit/>
          </a:bodyPr>
          <a:lstStyle/>
          <a:p>
            <a:pPr xmlns:a="http://schemas.openxmlformats.org/drawingml/2006/main" algn="ct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Дневен ред</a:t>
            </a:r>
            <a:endParaRPr xmlns:a="http://schemas.openxmlformats.org/drawingml/2006/main" lang="tr-TR" sz="4400" spc="96" dirty="0">
              <a:solidFill>
                <a:srgbClr val="003399"/>
              </a:solidFill>
              <a:latin typeface="Calibri" panose="020F0502020204030204" pitchFamily="34" charset="0"/>
              <a:ea typeface="Open Sans Bold"/>
              <a:cs typeface="Calibri" panose="020F0502020204030204" pitchFamily="34" charset="0"/>
            </a:endParaRPr>
          </a:p>
        </p:txBody>
      </p:sp>
      <p:sp>
        <p:nvSpPr>
          <p:cNvPr id="2" name="Content Placeholder 2">
            <a:extLst>
              <a:ext uri="{FF2B5EF4-FFF2-40B4-BE49-F238E27FC236}">
                <a16:creationId xmlns:a16="http://schemas.microsoft.com/office/drawing/2014/main" id="{BF0F0EC8-D9A6-D02B-4330-5CAFBDC3ACDC}"/>
              </a:ext>
            </a:extLst>
          </p:cNvPr>
          <p:cNvSpPr txBox="1">
            <a:spLocks/>
          </p:cNvSpPr>
          <p:nvPr/>
        </p:nvSpPr>
        <p:spPr>
          <a:xfrm>
            <a:off x="6076335" y="3133939"/>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dirty="0">
              <a:solidFill>
                <a:srgbClr val="003399"/>
              </a:solidFill>
            </a:endParaRPr>
          </a:p>
          <a:p>
            <a:r xmlns:a="http://schemas.openxmlformats.org/drawingml/2006/main">
              <a:rPr lang="bg" dirty="0" err="1">
                <a:solidFill>
                  <a:srgbClr val="003399"/>
                </a:solidFill>
              </a:rPr>
              <a:t>Защо </a:t>
            </a:r>
            <a:r xmlns:a="http://schemas.openxmlformats.org/drawingml/2006/main">
              <a:rPr lang="bg" dirty="0">
                <a:solidFill>
                  <a:srgbClr val="003399"/>
                </a:solidFill>
              </a:rPr>
              <a:t>нулеви </a:t>
            </a:r>
            <a:r xmlns:a="http://schemas.openxmlformats.org/drawingml/2006/main">
              <a:rPr lang="bg" dirty="0" err="1">
                <a:solidFill>
                  <a:srgbClr val="003399"/>
                </a:solidFill>
              </a:rPr>
              <a:t>емисии</a:t>
            </a:r>
            <a:r xmlns:a="http://schemas.openxmlformats.org/drawingml/2006/main">
              <a:rPr lang="bg" dirty="0">
                <a:solidFill>
                  <a:srgbClr val="003399"/>
                </a:solidFill>
              </a:rPr>
              <a:t> </a:t>
            </a:r>
            <a:r xmlns:a="http://schemas.openxmlformats.org/drawingml/2006/main">
              <a:rPr lang="bg" dirty="0" err="1">
                <a:solidFill>
                  <a:srgbClr val="003399"/>
                </a:solidFill>
              </a:rPr>
              <a:t>Сгради </a:t>
            </a:r>
            <a:r xmlns:a="http://schemas.openxmlformats.org/drawingml/2006/main">
              <a:rPr lang="bg" dirty="0">
                <a:solidFill>
                  <a:srgbClr val="003399"/>
                </a:solidFill>
              </a:rPr>
              <a:t>?</a:t>
            </a:r>
          </a:p>
          <a:p>
            <a:r xmlns:a="http://schemas.openxmlformats.org/drawingml/2006/main">
              <a:rPr lang="bg" dirty="0" err="1">
                <a:solidFill>
                  <a:srgbClr val="003399"/>
                </a:solidFill>
              </a:rPr>
              <a:t>nZEB </a:t>
            </a:r>
            <a:r xmlns:a="http://schemas.openxmlformats.org/drawingml/2006/main">
              <a:rPr lang="bg" dirty="0">
                <a:solidFill>
                  <a:srgbClr val="003399"/>
                </a:solidFill>
              </a:rPr>
              <a:t>, ZEB и </a:t>
            </a:r>
            <a:r xmlns:a="http://schemas.openxmlformats.org/drawingml/2006/main">
              <a:rPr lang="bg" dirty="0" err="1">
                <a:solidFill>
                  <a:srgbClr val="003399"/>
                </a:solidFill>
              </a:rPr>
              <a:t>рамки </a:t>
            </a:r>
            <a:endParaRPr xmlns:a="http://schemas.openxmlformats.org/drawingml/2006/main" lang="tr-TR" dirty="0">
              <a:solidFill>
                <a:srgbClr val="003399"/>
              </a:solidFill>
            </a:endParaRPr>
            <a:r xmlns:a="http://schemas.openxmlformats.org/drawingml/2006/main">
              <a:rPr lang="bg" dirty="0" err="1">
                <a:solidFill>
                  <a:srgbClr val="003399"/>
                </a:solidFill>
              </a:rPr>
              <a:t>за пасивни </a:t>
            </a:r>
            <a:r xmlns:a="http://schemas.openxmlformats.org/drawingml/2006/main">
              <a:rPr lang="bg" dirty="0">
                <a:solidFill>
                  <a:srgbClr val="003399"/>
                </a:solidFill>
              </a:rPr>
              <a:t>къщи</a:t>
            </a:r>
          </a:p>
          <a:p>
            <a:r xmlns:a="http://schemas.openxmlformats.org/drawingml/2006/main">
              <a:rPr lang="bg" dirty="0" err="1">
                <a:solidFill>
                  <a:srgbClr val="003399"/>
                </a:solidFill>
              </a:rPr>
              <a:t>Политика</a:t>
            </a:r>
            <a:r xmlns:a="http://schemas.openxmlformats.org/drawingml/2006/main">
              <a:rPr lang="bg" dirty="0">
                <a:solidFill>
                  <a:srgbClr val="003399"/>
                </a:solidFill>
              </a:rPr>
              <a:t> </a:t>
            </a:r>
            <a:r xmlns:a="http://schemas.openxmlformats.org/drawingml/2006/main">
              <a:rPr lang="bg" dirty="0" err="1">
                <a:solidFill>
                  <a:srgbClr val="003399"/>
                </a:solidFill>
              </a:rPr>
              <a:t>Ландшафт </a:t>
            </a:r>
            <a:r xmlns:a="http://schemas.openxmlformats.org/drawingml/2006/main">
              <a:rPr lang="bg" dirty="0">
                <a:solidFill>
                  <a:srgbClr val="003399"/>
                </a:solidFill>
              </a:rPr>
              <a:t>(EPBD, </a:t>
            </a:r>
            <a:r xmlns:a="http://schemas.openxmlformats.org/drawingml/2006/main">
              <a:rPr lang="bg" dirty="0" err="1">
                <a:solidFill>
                  <a:srgbClr val="003399"/>
                </a:solidFill>
              </a:rPr>
              <a:t>Таксономия </a:t>
            </a:r>
            <a:r xmlns:a="http://schemas.openxmlformats.org/drawingml/2006/main">
              <a:rPr lang="bg" dirty="0">
                <a:solidFill>
                  <a:srgbClr val="003399"/>
                </a:solidFill>
              </a:rPr>
              <a:t>, </a:t>
            </a:r>
            <a:r xmlns:a="http://schemas.openxmlformats.org/drawingml/2006/main">
              <a:rPr lang="bg" dirty="0" err="1">
                <a:solidFill>
                  <a:srgbClr val="003399"/>
                </a:solidFill>
              </a:rPr>
              <a:t>Реновиране</a:t>
            </a:r>
            <a:r xmlns:a="http://schemas.openxmlformats.org/drawingml/2006/main">
              <a:rPr lang="bg" dirty="0">
                <a:solidFill>
                  <a:srgbClr val="003399"/>
                </a:solidFill>
              </a:rPr>
              <a:t> </a:t>
            </a:r>
            <a:r xmlns:a="http://schemas.openxmlformats.org/drawingml/2006/main">
              <a:rPr lang="bg" dirty="0" err="1">
                <a:solidFill>
                  <a:srgbClr val="003399"/>
                </a:solidFill>
              </a:rPr>
              <a:t>Вълна </a:t>
            </a:r>
            <a:r xmlns:a="http://schemas.openxmlformats.org/drawingml/2006/main">
              <a:rPr lang="bg" dirty="0">
                <a:solidFill>
                  <a:srgbClr val="003399"/>
                </a:solidFill>
              </a:rPr>
              <a:t>)</a:t>
            </a:r>
          </a:p>
          <a:p>
            <a:r xmlns:a="http://schemas.openxmlformats.org/drawingml/2006/main">
              <a:rPr lang="bg" dirty="0">
                <a:solidFill>
                  <a:srgbClr val="003399"/>
                </a:solidFill>
              </a:rPr>
              <a:t>Инструменти </a:t>
            </a:r>
            <a:r xmlns:a="http://schemas.openxmlformats.org/drawingml/2006/main">
              <a:rPr lang="bg" dirty="0" err="1">
                <a:solidFill>
                  <a:srgbClr val="003399"/>
                </a:solidFill>
              </a:rPr>
              <a:t>за показатели </a:t>
            </a:r>
            <a:r xmlns:a="http://schemas.openxmlformats.org/drawingml/2006/main">
              <a:rPr lang="bg" dirty="0">
                <a:solidFill>
                  <a:srgbClr val="003399"/>
                </a:solidFill>
              </a:rPr>
              <a:t>и </a:t>
            </a:r>
            <a:r xmlns:a="http://schemas.openxmlformats.org/drawingml/2006/main">
              <a:rPr lang="bg" dirty="0" err="1">
                <a:solidFill>
                  <a:srgbClr val="003399"/>
                </a:solidFill>
              </a:rPr>
              <a:t>съответствие</a:t>
            </a:r>
          </a:p>
          <a:p>
            <a:r xmlns:a="http://schemas.openxmlformats.org/drawingml/2006/main">
              <a:rPr lang="bg" dirty="0" err="1">
                <a:solidFill>
                  <a:srgbClr val="003399"/>
                </a:solidFill>
              </a:rPr>
              <a:t>Внедряване </a:t>
            </a:r>
            <a:r xmlns:a="http://schemas.openxmlformats.org/drawingml/2006/main">
              <a:rPr lang="bg" dirty="0">
                <a:solidFill>
                  <a:srgbClr val="003399"/>
                </a:solidFill>
              </a:rPr>
              <a:t>и </a:t>
            </a:r>
            <a:r xmlns:a="http://schemas.openxmlformats.org/drawingml/2006/main">
              <a:rPr lang="bg" dirty="0" err="1">
                <a:solidFill>
                  <a:srgbClr val="003399"/>
                </a:solidFill>
              </a:rPr>
              <a:t>национално</a:t>
            </a:r>
            <a:r xmlns:a="http://schemas.openxmlformats.org/drawingml/2006/main">
              <a:rPr lang="bg" dirty="0">
                <a:solidFill>
                  <a:srgbClr val="003399"/>
                </a:solidFill>
              </a:rPr>
              <a:t> </a:t>
            </a:r>
            <a:r xmlns:a="http://schemas.openxmlformats.org/drawingml/2006/main">
              <a:rPr lang="bg" dirty="0" err="1">
                <a:solidFill>
                  <a:srgbClr val="003399"/>
                </a:solidFill>
              </a:rPr>
              <a:t>Подходи</a:t>
            </a:r>
            <a:endParaRPr xmlns:a="http://schemas.openxmlformats.org/drawingml/2006/main" lang="tr-TR" dirty="0">
              <a:solidFill>
                <a:srgbClr val="003399"/>
              </a:solidFill>
            </a:endParaRPr>
          </a:p>
          <a:p>
            <a:r xmlns:a="http://schemas.openxmlformats.org/drawingml/2006/main">
              <a:rPr lang="bg" dirty="0" err="1">
                <a:solidFill>
                  <a:srgbClr val="003399"/>
                </a:solidFill>
              </a:rPr>
              <a:t>Пасивна </a:t>
            </a:r>
            <a:r xmlns:a="http://schemas.openxmlformats.org/drawingml/2006/main">
              <a:rPr lang="bg" dirty="0">
                <a:solidFill>
                  <a:srgbClr val="003399"/>
                </a:solidFill>
              </a:rPr>
              <a:t>къща и правно </a:t>
            </a:r>
            <a:r xmlns:a="http://schemas.openxmlformats.org/drawingml/2006/main">
              <a:rPr lang="bg" dirty="0" err="1">
                <a:solidFill>
                  <a:srgbClr val="003399"/>
                </a:solidFill>
              </a:rPr>
              <a:t>съответствие</a:t>
            </a:r>
            <a:endParaRPr xmlns:a="http://schemas.openxmlformats.org/drawingml/2006/main" lang="tr-TR" dirty="0">
              <a:solidFill>
                <a:srgbClr val="003399"/>
              </a:solidFill>
            </a:endParaRPr>
          </a:p>
          <a:p>
            <a:r xmlns:a="http://schemas.openxmlformats.org/drawingml/2006/main">
              <a:rPr lang="bg" dirty="0" err="1">
                <a:solidFill>
                  <a:srgbClr val="003399"/>
                </a:solidFill>
              </a:rPr>
              <a:t>Заключение </a:t>
            </a:r>
            <a:r xmlns:a="http://schemas.openxmlformats.org/drawingml/2006/main">
              <a:rPr lang="bg" dirty="0">
                <a:solidFill>
                  <a:srgbClr val="003399"/>
                </a:solidFill>
              </a:rPr>
              <a:t>и </a:t>
            </a:r>
            <a:r xmlns:a="http://schemas.openxmlformats.org/drawingml/2006/main">
              <a:rPr lang="bg" dirty="0" err="1">
                <a:solidFill>
                  <a:srgbClr val="003399"/>
                </a:solidFill>
              </a:rPr>
              <a:t>размисъл</a:t>
            </a:r>
            <a:endParaRPr xmlns:a="http://schemas.openxmlformats.org/drawingml/2006/main" lang="tr-TR" dirty="0">
              <a:solidFill>
                <a:srgbClr val="003399"/>
              </a:solidFill>
            </a:endParaRPr>
          </a:p>
        </p:txBody>
      </p:sp>
    </p:spTree>
    <p:extLst>
      <p:ext uri="{BB962C8B-B14F-4D97-AF65-F5344CB8AC3E}">
        <p14:creationId xmlns:p14="http://schemas.microsoft.com/office/powerpoint/2010/main" val="2465647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AAD1960-3214-F773-EC30-0BE92595C779}"/>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6527EEB-E573-9DB7-AA90-6CAF5DA43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D9827824-74C9-E2F4-0DE5-A32667DE3C7F}"/>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ZEB </a:t>
            </a:r>
            <a:r xmlns:a="http://schemas.openxmlformats.org/drawingml/2006/main">
              <a:rPr lang="bg" sz="4400" b="1" dirty="0" err="1">
                <a:solidFill>
                  <a:srgbClr val="003399"/>
                </a:solidFill>
              </a:rPr>
              <a:t>Ранно</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Хамали</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1BC2AF45-65AC-ABAE-E840-141D5CC767F0}"/>
              </a:ext>
            </a:extLst>
          </p:cNvPr>
          <p:cNvSpPr txBox="1">
            <a:spLocks/>
          </p:cNvSpPr>
          <p:nvPr/>
        </p:nvSpPr>
        <p:spPr>
          <a:xfrm>
            <a:off x="510833" y="299861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Австрия: Субсидии, свързани с емисиите на парникови газове</a:t>
            </a:r>
          </a:p>
          <a:p>
            <a:r xmlns:a="http://schemas.openxmlformats.org/drawingml/2006/main">
              <a:rPr lang="bg" dirty="0">
                <a:solidFill>
                  <a:srgbClr val="003399"/>
                </a:solidFill>
              </a:rPr>
              <a:t>Нидерландия: метод BENG</a:t>
            </a:r>
          </a:p>
          <a:p>
            <a:r xmlns:a="http://schemas.openxmlformats.org/drawingml/2006/main">
              <a:rPr lang="bg" dirty="0">
                <a:solidFill>
                  <a:srgbClr val="003399"/>
                </a:solidFill>
              </a:rPr>
              <a:t>Франция: Въглеродни бюджети RE2020</a:t>
            </a:r>
          </a:p>
        </p:txBody>
      </p:sp>
      <p:pic>
        <p:nvPicPr>
          <p:cNvPr id="17410" name="Picture 2" descr="Round icon. Illustration of flag of Austria">
            <a:extLst>
              <a:ext uri="{FF2B5EF4-FFF2-40B4-BE49-F238E27FC236}">
                <a16:creationId xmlns:a16="http://schemas.microsoft.com/office/drawing/2014/main" id="{E5BE44C4-21AC-B319-BFBA-9B46D512FD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7490" y="4948776"/>
            <a:ext cx="5290098" cy="396246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ound icon. Illustration of flag of Netherlands">
            <a:extLst>
              <a:ext uri="{FF2B5EF4-FFF2-40B4-BE49-F238E27FC236}">
                <a16:creationId xmlns:a16="http://schemas.microsoft.com/office/drawing/2014/main" id="{7FDD0FCB-492F-4A03-2CB9-919ADA5633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2520" y="4948775"/>
            <a:ext cx="5290098" cy="3962467"/>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Round icon. Illustration of flag of France">
            <a:extLst>
              <a:ext uri="{FF2B5EF4-FFF2-40B4-BE49-F238E27FC236}">
                <a16:creationId xmlns:a16="http://schemas.microsoft.com/office/drawing/2014/main" id="{DFAEFA13-4809-A50D-CC5B-FD44BF3F2C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4714" y="4982024"/>
            <a:ext cx="5290098" cy="396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2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7E31BE7-FEF8-1720-1140-18418E064E65}"/>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B7E27335-FD1C-D61E-9594-FDA433A9E1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AC65522D-AE21-26C8-908A-4B0BC90C5D1D}"/>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Внедряване</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Бариери</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C90EEFB5-BB14-D921-A988-90A1F0E919BC}"/>
              </a:ext>
            </a:extLst>
          </p:cNvPr>
          <p:cNvSpPr txBox="1">
            <a:spLocks/>
          </p:cNvSpPr>
          <p:nvPr/>
        </p:nvSpPr>
        <p:spPr>
          <a:xfrm>
            <a:off x="510297" y="299888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Недостиг на работна ръка, пропуски в правоприлагането</a:t>
            </a:r>
          </a:p>
          <a:p>
            <a:r xmlns:a="http://schemas.openxmlformats.org/drawingml/2006/main">
              <a:rPr lang="bg" dirty="0">
                <a:solidFill>
                  <a:srgbClr val="003399"/>
                </a:solidFill>
              </a:rPr>
              <a:t>Липса на инфраструктура за проверка</a:t>
            </a:r>
          </a:p>
          <a:p>
            <a:r xmlns:a="http://schemas.openxmlformats.org/drawingml/2006/main">
              <a:rPr lang="bg" dirty="0">
                <a:solidFill>
                  <a:srgbClr val="003399"/>
                </a:solidFill>
              </a:rPr>
              <a:t>Неясна финансова възвръщаемост на инвестициите</a:t>
            </a:r>
          </a:p>
        </p:txBody>
      </p:sp>
      <p:pic>
        <p:nvPicPr>
          <p:cNvPr id="19458" name="Picture 2" descr="The wood figure and money symbol chart for business concept 3d renderingxA">
            <a:extLst>
              <a:ext uri="{FF2B5EF4-FFF2-40B4-BE49-F238E27FC236}">
                <a16:creationId xmlns:a16="http://schemas.microsoft.com/office/drawing/2014/main" id="{34A2F0C0-054E-75C9-2F76-DFA38E4B0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9325" y="3148513"/>
            <a:ext cx="10073566" cy="566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9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148772E-4874-FAB5-8FA9-4CADD774EAE6}"/>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98CA93F6-1D79-ED72-3E67-F9839AA8B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068D2064-400E-C909-FFF6-7BA1839A3A5F}"/>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Най-добри </a:t>
            </a:r>
            <a:r xmlns:a="http://schemas.openxmlformats.org/drawingml/2006/main">
              <a:rPr lang="bg" sz="4400" b="1" dirty="0" err="1">
                <a:solidFill>
                  <a:srgbClr val="003399"/>
                </a:solidFill>
              </a:rPr>
              <a:t>практики</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Развиващи се</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08DC8E69-914E-90EF-7020-EB4496B671AF}"/>
              </a:ext>
            </a:extLst>
          </p:cNvPr>
          <p:cNvSpPr txBox="1">
            <a:spLocks/>
          </p:cNvSpPr>
          <p:nvPr/>
        </p:nvSpPr>
        <p:spPr>
          <a:xfrm>
            <a:off x="507619" y="299754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обслужване на едно гише (Франция, Литва)</a:t>
            </a:r>
          </a:p>
          <a:p>
            <a:r xmlns:a="http://schemas.openxmlformats.org/drawingml/2006/main">
              <a:rPr lang="bg" dirty="0">
                <a:solidFill>
                  <a:srgbClr val="003399"/>
                </a:solidFill>
              </a:rPr>
              <a:t>Дигитален EPC + BIM (FI)</a:t>
            </a:r>
          </a:p>
          <a:p>
            <a:r xmlns:a="http://schemas.openxmlformats.org/drawingml/2006/main">
              <a:rPr lang="bg" dirty="0">
                <a:solidFill>
                  <a:srgbClr val="003399"/>
                </a:solidFill>
              </a:rPr>
              <a:t>Двигатели на обществените поръчки (Германия)</a:t>
            </a:r>
          </a:p>
        </p:txBody>
      </p:sp>
      <p:pic>
        <p:nvPicPr>
          <p:cNvPr id="6" name="Picture 6" descr="Round icon. Illustration of flag of France">
            <a:extLst>
              <a:ext uri="{FF2B5EF4-FFF2-40B4-BE49-F238E27FC236}">
                <a16:creationId xmlns:a16="http://schemas.microsoft.com/office/drawing/2014/main" id="{0B90CC92-9242-05DC-9149-32C72DF04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78" y="4948773"/>
            <a:ext cx="5290098" cy="3962467"/>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Round icon. Illustration of flag of Lithuania">
            <a:extLst>
              <a:ext uri="{FF2B5EF4-FFF2-40B4-BE49-F238E27FC236}">
                <a16:creationId xmlns:a16="http://schemas.microsoft.com/office/drawing/2014/main" id="{EA81C5BB-BA4F-31DE-FE32-118349C3BE7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261" r="12908"/>
          <a:stretch/>
        </p:blipFill>
        <p:spPr bwMode="auto">
          <a:xfrm>
            <a:off x="5014790" y="4933190"/>
            <a:ext cx="3852813" cy="396246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Round icon. Illustration of flag of Finland">
            <a:extLst>
              <a:ext uri="{FF2B5EF4-FFF2-40B4-BE49-F238E27FC236}">
                <a16:creationId xmlns:a16="http://schemas.microsoft.com/office/drawing/2014/main" id="{B7548122-D745-43E7-618A-DAFE7974F03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049" r="11397"/>
          <a:stretch/>
        </p:blipFill>
        <p:spPr bwMode="auto">
          <a:xfrm>
            <a:off x="8999681" y="4960934"/>
            <a:ext cx="4168698" cy="4078849"/>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Round icon. Illustration of flag of Germany">
            <a:extLst>
              <a:ext uri="{FF2B5EF4-FFF2-40B4-BE49-F238E27FC236}">
                <a16:creationId xmlns:a16="http://schemas.microsoft.com/office/drawing/2014/main" id="{2AD8E66C-1637-F229-FC06-708F8DCF689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803" r="12096"/>
          <a:stretch/>
        </p:blipFill>
        <p:spPr bwMode="auto">
          <a:xfrm>
            <a:off x="13432534" y="5028135"/>
            <a:ext cx="4007567" cy="394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98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7BBE601-503E-67E9-3E89-6C92D628DBDB}"/>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DE6DB2A2-D790-9015-EB41-62C4E16C4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F1747CB2-C687-EBDE-A996-ECBC88CA7287}"/>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Пасивна </a:t>
            </a:r>
            <a:r xmlns:a="http://schemas.openxmlformats.org/drawingml/2006/main">
              <a:rPr lang="bg" sz="4400" b="1" dirty="0">
                <a:solidFill>
                  <a:srgbClr val="003399"/>
                </a:solidFill>
              </a:rPr>
              <a:t>къща: </a:t>
            </a:r>
            <a:r xmlns:a="http://schemas.openxmlformats.org/drawingml/2006/main">
              <a:rPr lang="bg" sz="4400" b="1" dirty="0" err="1">
                <a:solidFill>
                  <a:srgbClr val="003399"/>
                </a:solidFill>
              </a:rPr>
              <a:t>Доброволен </a:t>
            </a:r>
            <a:r xmlns:a="http://schemas.openxmlformats.org/drawingml/2006/main">
              <a:rPr lang="bg" sz="4400" b="1" dirty="0">
                <a:solidFill>
                  <a:srgbClr val="003399"/>
                </a:solidFill>
              </a:rPr>
              <a:t>модел</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C8FF65A1-3203-F69F-246C-CDB54A16E2B9}"/>
              </a:ext>
            </a:extLst>
          </p:cNvPr>
          <p:cNvSpPr txBox="1">
            <a:spLocks/>
          </p:cNvSpPr>
          <p:nvPr/>
        </p:nvSpPr>
        <p:spPr>
          <a:xfrm>
            <a:off x="510564" y="2996893"/>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Плик на първо място, ориентиран към търсенето</a:t>
            </a:r>
          </a:p>
          <a:p>
            <a:r xmlns:a="http://schemas.openxmlformats.org/drawingml/2006/main">
              <a:rPr lang="bg" dirty="0">
                <a:solidFill>
                  <a:srgbClr val="003399"/>
                </a:solidFill>
              </a:rPr>
              <a:t>Доказани инструменти + QA</a:t>
            </a:r>
          </a:p>
          <a:p>
            <a:r xmlns:a="http://schemas.openxmlformats.org/drawingml/2006/main">
              <a:rPr lang="bg" dirty="0">
                <a:solidFill>
                  <a:srgbClr val="003399"/>
                </a:solidFill>
              </a:rPr>
              <a:t>Няма законов мандат</a:t>
            </a:r>
          </a:p>
        </p:txBody>
      </p:sp>
      <p:grpSp>
        <p:nvGrpSpPr>
          <p:cNvPr id="49" name="Gruppieren 6">
            <a:extLst>
              <a:ext uri="{FF2B5EF4-FFF2-40B4-BE49-F238E27FC236}">
                <a16:creationId xmlns:a16="http://schemas.microsoft.com/office/drawing/2014/main" id="{54A19543-A07C-B2BB-CBA6-66427DD02270}"/>
              </a:ext>
            </a:extLst>
          </p:cNvPr>
          <p:cNvGrpSpPr/>
          <p:nvPr/>
        </p:nvGrpSpPr>
        <p:grpSpPr>
          <a:xfrm>
            <a:off x="1307827" y="5973098"/>
            <a:ext cx="15357360" cy="2618104"/>
            <a:chOff x="974697" y="3945500"/>
            <a:chExt cx="9152686" cy="1571255"/>
          </a:xfrm>
        </p:grpSpPr>
        <p:sp>
          <p:nvSpPr>
            <p:cNvPr id="50" name="Text Box 3">
              <a:extLst>
                <a:ext uri="{FF2B5EF4-FFF2-40B4-BE49-F238E27FC236}">
                  <a16:creationId xmlns:a16="http://schemas.microsoft.com/office/drawing/2014/main" id="{AFA68340-6444-1851-C7E3-4906D8D02F34}"/>
                </a:ext>
              </a:extLst>
            </p:cNvPr>
            <p:cNvSpPr txBox="1">
              <a:spLocks noChangeArrowheads="1"/>
            </p:cNvSpPr>
            <p:nvPr/>
          </p:nvSpPr>
          <p:spPr bwMode="auto">
            <a:xfrm>
              <a:off x="5068816" y="4471325"/>
              <a:ext cx="90456" cy="28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de-DE" altLang="de-DE" sz="1800" dirty="0"/>
            </a:p>
          </p:txBody>
        </p:sp>
        <p:pic>
          <p:nvPicPr>
            <p:cNvPr id="51" name="Picture 10">
              <a:extLst>
                <a:ext uri="{FF2B5EF4-FFF2-40B4-BE49-F238E27FC236}">
                  <a16:creationId xmlns:a16="http://schemas.microsoft.com/office/drawing/2014/main" id="{394AED17-A520-1A53-F84E-BABDB8CB6DE8}"/>
                </a:ext>
              </a:extLst>
            </p:cNvPr>
            <p:cNvPicPr>
              <a:picLocks noChangeAspect="1"/>
            </p:cNvPicPr>
            <p:nvPr/>
          </p:nvPicPr>
          <p:blipFill rotWithShape="1">
            <a:blip r:embed="rId5"/>
            <a:srcRect l="28544" t="30721" r="24189" b="22951"/>
            <a:stretch/>
          </p:blipFill>
          <p:spPr>
            <a:xfrm>
              <a:off x="7740668" y="3951363"/>
              <a:ext cx="2386715" cy="1559527"/>
            </a:xfrm>
            <a:prstGeom prst="rect">
              <a:avLst/>
            </a:prstGeom>
          </p:spPr>
        </p:pic>
        <p:pic>
          <p:nvPicPr>
            <p:cNvPr id="52" name="Picture 5">
              <a:extLst>
                <a:ext uri="{FF2B5EF4-FFF2-40B4-BE49-F238E27FC236}">
                  <a16:creationId xmlns:a16="http://schemas.microsoft.com/office/drawing/2014/main" id="{6BFB530D-E71A-857D-9D9C-30A17256D9A4}"/>
                </a:ext>
              </a:extLst>
            </p:cNvPr>
            <p:cNvPicPr>
              <a:picLocks noChangeAspect="1"/>
            </p:cNvPicPr>
            <p:nvPr/>
          </p:nvPicPr>
          <p:blipFill rotWithShape="1">
            <a:blip r:embed="rId6"/>
            <a:srcRect l="9879" r="16799"/>
            <a:stretch/>
          </p:blipFill>
          <p:spPr>
            <a:xfrm>
              <a:off x="3279198" y="3945500"/>
              <a:ext cx="2051652" cy="1571255"/>
            </a:xfrm>
            <a:prstGeom prst="rect">
              <a:avLst/>
            </a:prstGeom>
          </p:spPr>
        </p:pic>
        <p:sp>
          <p:nvSpPr>
            <p:cNvPr id="53" name="Rechteck 3">
              <a:extLst>
                <a:ext uri="{FF2B5EF4-FFF2-40B4-BE49-F238E27FC236}">
                  <a16:creationId xmlns:a16="http://schemas.microsoft.com/office/drawing/2014/main" id="{24AE2AF3-E5AD-8BEA-6504-996A814D6D27}"/>
                </a:ext>
              </a:extLst>
            </p:cNvPr>
            <p:cNvSpPr/>
            <p:nvPr/>
          </p:nvSpPr>
          <p:spPr>
            <a:xfrm>
              <a:off x="3279199" y="5234746"/>
              <a:ext cx="2128220" cy="203183"/>
            </a:xfrm>
            <a:prstGeom prst="rect">
              <a:avLst/>
            </a:prstGeom>
          </p:spPr>
          <p:txBody>
            <a:bodyPr wrap="square">
              <a:spAutoFit/>
            </a:bodyPr>
            <a:lstStyle/>
            <a:p>
              <a:r xmlns:a="http://schemas.openxmlformats.org/drawingml/2006/main">
                <a:rPr lang="bg" sz="800" b="1" dirty="0" err="1">
                  <a:solidFill>
                    <a:schemeClr val="bg1"/>
                  </a:solidFill>
                </a:rPr>
                <a:t>Кингдао</a:t>
              </a:r>
              <a:r xmlns:a="http://schemas.openxmlformats.org/drawingml/2006/main">
                <a:rPr lang="bg" sz="800" b="1" dirty="0">
                  <a:solidFill>
                    <a:schemeClr val="bg1"/>
                  </a:solidFill>
                </a:rPr>
                <a:t> </a:t>
              </a:r>
              <a:r xmlns:a="http://schemas.openxmlformats.org/drawingml/2006/main">
                <a:rPr lang="bg" sz="800" b="1" dirty="0" err="1">
                  <a:solidFill>
                    <a:schemeClr val="bg1"/>
                  </a:solidFill>
                </a:rPr>
                <a:t>Технология </a:t>
              </a:r>
              <a:r xmlns:a="http://schemas.openxmlformats.org/drawingml/2006/main">
                <a:rPr lang="bg" sz="800" b="1" dirty="0" err="1">
                  <a:solidFill>
                    <a:schemeClr val="bg1"/>
                  </a:solidFill>
                </a:rPr>
                <a:t>за пасивни </a:t>
              </a:r>
              <a:r xmlns:a="http://schemas.openxmlformats.org/drawingml/2006/main">
                <a:rPr lang="bg" sz="800" b="1" dirty="0">
                  <a:solidFill>
                    <a:schemeClr val="bg1"/>
                  </a:solidFill>
                </a:rPr>
                <a:t>къщи</a:t>
              </a:r>
              <a:r xmlns:a="http://schemas.openxmlformats.org/drawingml/2006/main">
                <a:rPr lang="bg" sz="800" b="1" dirty="0">
                  <a:solidFill>
                    <a:schemeClr val="bg1"/>
                  </a:solidFill>
                </a:rPr>
                <a:t> </a:t>
              </a:r>
              <a:r xmlns:a="http://schemas.openxmlformats.org/drawingml/2006/main">
                <a:rPr lang="bg" sz="800" b="1" dirty="0" err="1">
                  <a:solidFill>
                    <a:schemeClr val="bg1"/>
                  </a:solidFill>
                </a:rPr>
                <a:t>и</a:t>
              </a:r>
              <a:r xmlns:a="http://schemas.openxmlformats.org/drawingml/2006/main">
                <a:rPr lang="bg" sz="800" b="1" dirty="0">
                  <a:solidFill>
                    <a:schemeClr val="bg1"/>
                  </a:solidFill>
                </a:rPr>
                <a:t> </a:t>
              </a:r>
              <a:r xmlns:a="http://schemas.openxmlformats.org/drawingml/2006/main">
                <a:rPr lang="bg" sz="800" b="1" dirty="0">
                  <a:solidFill>
                    <a:schemeClr val="bg1"/>
                  </a:solidFill>
                </a:rPr>
                <a:t>Център </a:t>
              </a:r>
              <a:r xmlns:a="http://schemas.openxmlformats.org/drawingml/2006/main">
                <a:rPr lang="bg" sz="800" b="1" dirty="0" err="1">
                  <a:solidFill>
                    <a:schemeClr val="bg1"/>
                  </a:solidFill>
                </a:rPr>
                <a:t>за опит | </a:t>
              </a:r>
              <a:r xmlns:a="http://schemas.openxmlformats.org/drawingml/2006/main">
                <a:rPr lang="bg" sz="800" b="1" dirty="0">
                  <a:solidFill>
                    <a:schemeClr val="bg1"/>
                  </a:solidFill>
                </a:rPr>
                <a:t>ID 4674 © </a:t>
              </a:r>
              <a:r xmlns:a="http://schemas.openxmlformats.org/drawingml/2006/main">
                <a:rPr lang="bg" sz="800" b="1" dirty="0" err="1">
                  <a:solidFill>
                    <a:schemeClr val="bg1"/>
                  </a:solidFill>
                </a:rPr>
                <a:t>RoA </a:t>
              </a:r>
              <a:r xmlns:a="http://schemas.openxmlformats.org/drawingml/2006/main">
                <a:rPr lang="bg" sz="800" b="1" dirty="0">
                  <a:solidFill>
                    <a:schemeClr val="bg1"/>
                  </a:solidFill>
                </a:rPr>
                <a:t>- </a:t>
              </a:r>
              <a:r xmlns:a="http://schemas.openxmlformats.org/drawingml/2006/main">
                <a:rPr lang="bg" sz="800" b="1" dirty="0" err="1">
                  <a:solidFill>
                    <a:schemeClr val="bg1"/>
                  </a:solidFill>
                </a:rPr>
                <a:t>Rongen</a:t>
              </a:r>
              <a:r xmlns:a="http://schemas.openxmlformats.org/drawingml/2006/main">
                <a:rPr lang="bg" sz="800" b="1" dirty="0">
                  <a:solidFill>
                    <a:schemeClr val="bg1"/>
                  </a:solidFill>
                </a:rPr>
                <a:t> </a:t>
              </a:r>
              <a:r xmlns:a="http://schemas.openxmlformats.org/drawingml/2006/main">
                <a:rPr lang="bg" sz="800" b="1" dirty="0" err="1">
                  <a:solidFill>
                    <a:schemeClr val="bg1"/>
                  </a:solidFill>
                </a:rPr>
                <a:t>Племб</a:t>
              </a:r>
              <a:r xmlns:a="http://schemas.openxmlformats.org/drawingml/2006/main">
                <a:rPr lang="bg" sz="800" b="1" dirty="0">
                  <a:solidFill>
                    <a:schemeClr val="bg1"/>
                  </a:solidFill>
                </a:rPr>
                <a:t> </a:t>
              </a:r>
              <a:r xmlns:a="http://schemas.openxmlformats.org/drawingml/2006/main">
                <a:rPr lang="bg" sz="800" b="1" dirty="0" err="1">
                  <a:solidFill>
                    <a:schemeClr val="bg1"/>
                  </a:solidFill>
                </a:rPr>
                <a:t>Валентин</a:t>
              </a:r>
              <a:endParaRPr xmlns:a="http://schemas.openxmlformats.org/drawingml/2006/main" lang="de-DE" sz="675" b="1" dirty="0">
                <a:solidFill>
                  <a:schemeClr val="bg1"/>
                </a:solidFill>
              </a:endParaRPr>
            </a:p>
          </p:txBody>
        </p:sp>
        <p:sp>
          <p:nvSpPr>
            <p:cNvPr id="54" name="Rechteck 15">
              <a:extLst>
                <a:ext uri="{FF2B5EF4-FFF2-40B4-BE49-F238E27FC236}">
                  <a16:creationId xmlns:a16="http://schemas.microsoft.com/office/drawing/2014/main" id="{9CD4DDCA-7372-F885-B740-69E4EFB89F70}"/>
                </a:ext>
              </a:extLst>
            </p:cNvPr>
            <p:cNvSpPr/>
            <p:nvPr/>
          </p:nvSpPr>
          <p:spPr>
            <a:xfrm>
              <a:off x="7716974" y="5322573"/>
              <a:ext cx="2019150" cy="129299"/>
            </a:xfrm>
            <a:prstGeom prst="rect">
              <a:avLst/>
            </a:prstGeom>
          </p:spPr>
          <p:txBody>
            <a:bodyPr wrap="square">
              <a:spAutoFit/>
            </a:bodyPr>
            <a:lstStyle/>
            <a:p>
              <a:r xmlns:a="http://schemas.openxmlformats.org/drawingml/2006/main">
                <a:rPr lang="bg" sz="800" b="1" dirty="0">
                  <a:solidFill>
                    <a:schemeClr val="bg1"/>
                  </a:solidFill>
                </a:rPr>
                <a:t>Къща в </a:t>
              </a:r>
              <a:r xmlns:a="http://schemas.openxmlformats.org/drawingml/2006/main">
                <a:rPr lang="bg" sz="800" b="1" dirty="0">
                  <a:solidFill>
                    <a:schemeClr val="bg1"/>
                  </a:solidFill>
                </a:rPr>
                <a:t>Корнел Тек, Ню Йорк, САЩ © C. </a:t>
              </a:r>
              <a:r xmlns:a="http://schemas.openxmlformats.org/drawingml/2006/main">
                <a:rPr lang="bg" sz="800" b="1" dirty="0" err="1">
                  <a:solidFill>
                    <a:schemeClr val="bg1"/>
                  </a:solidFill>
                </a:rPr>
                <a:t>Sifferlen</a:t>
              </a:r>
              <a:endParaRPr xmlns:a="http://schemas.openxmlformats.org/drawingml/2006/main" lang="de-DE" sz="675" b="1" dirty="0">
                <a:solidFill>
                  <a:schemeClr val="bg1"/>
                </a:solidFill>
              </a:endParaRPr>
            </a:p>
          </p:txBody>
        </p:sp>
        <p:pic>
          <p:nvPicPr>
            <p:cNvPr id="55" name="Grafik 2">
              <a:extLst>
                <a:ext uri="{FF2B5EF4-FFF2-40B4-BE49-F238E27FC236}">
                  <a16:creationId xmlns:a16="http://schemas.microsoft.com/office/drawing/2014/main" id="{BFBED5A8-B186-5FF4-69C0-79DBCA8640FA}"/>
                </a:ext>
              </a:extLst>
            </p:cNvPr>
            <p:cNvPicPr>
              <a:picLocks noChangeAspect="1"/>
            </p:cNvPicPr>
            <p:nvPr/>
          </p:nvPicPr>
          <p:blipFill>
            <a:blip r:embed="rId7">
              <a:extLst>
                <a:ext uri="{28A0092B-C50C-407E-A947-70E740481C1C}">
                  <a14:useLocalDpi xmlns:a14="http://schemas.microsoft.com/office/drawing/2010/main" val="0"/>
                </a:ext>
              </a:extLst>
            </a:blip>
            <a:srcRect l="1881" t="494" r="3329" b="10764"/>
            <a:stretch>
              <a:fillRect/>
            </a:stretch>
          </p:blipFill>
          <p:spPr bwMode="auto">
            <a:xfrm>
              <a:off x="980669" y="3953960"/>
              <a:ext cx="2221961" cy="155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Grafik 17">
              <a:extLst>
                <a:ext uri="{FF2B5EF4-FFF2-40B4-BE49-F238E27FC236}">
                  <a16:creationId xmlns:a16="http://schemas.microsoft.com/office/drawing/2014/main" id="{952472C3-B996-FB81-8604-288FECF46229}"/>
                </a:ext>
              </a:extLst>
            </p:cNvPr>
            <p:cNvPicPr>
              <a:picLocks noChangeAspect="1"/>
            </p:cNvPicPr>
            <p:nvPr/>
          </p:nvPicPr>
          <p:blipFill>
            <a:blip r:embed="rId8" cstate="print">
              <a:extLst>
                <a:ext uri="{28A0092B-C50C-407E-A947-70E740481C1C}">
                  <a14:useLocalDpi xmlns:a14="http://schemas.microsoft.com/office/drawing/2010/main" val="0"/>
                </a:ext>
              </a:extLst>
            </a:blip>
            <a:srcRect l="4913" t="136" r="536" b="-136"/>
            <a:stretch>
              <a:fillRect/>
            </a:stretch>
          </p:blipFill>
          <p:spPr bwMode="auto">
            <a:xfrm>
              <a:off x="5397724" y="3957227"/>
              <a:ext cx="2252377" cy="155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9">
              <a:extLst>
                <a:ext uri="{FF2B5EF4-FFF2-40B4-BE49-F238E27FC236}">
                  <a16:creationId xmlns:a16="http://schemas.microsoft.com/office/drawing/2014/main" id="{AE29BB4B-7B5C-FE51-52BA-7B9A97D7814E}"/>
                </a:ext>
              </a:extLst>
            </p:cNvPr>
            <p:cNvSpPr txBox="1">
              <a:spLocks noChangeArrowheads="1"/>
            </p:cNvSpPr>
            <p:nvPr/>
          </p:nvSpPr>
          <p:spPr bwMode="auto">
            <a:xfrm>
              <a:off x="5383401" y="5236489"/>
              <a:ext cx="1942905" cy="20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xmlns:a="http://schemas.openxmlformats.org/drawingml/2006/main" eaLnBrk="1" hangingPunct="1">
                <a:defRPr/>
              </a:pPr>
              <a:r xmlns:a="http://schemas.openxmlformats.org/drawingml/2006/main">
                <a:rPr lang="bg" sz="800" b="1" dirty="0">
                  <a:solidFill>
                    <a:schemeClr val="bg1"/>
                  </a:solidFill>
                  <a:latin typeface="+mn-lt"/>
                </a:rPr>
                <a:t>V. </a:t>
              </a:r>
              <a:r xmlns:a="http://schemas.openxmlformats.org/drawingml/2006/main">
                <a:rPr lang="bg" sz="800" b="1" dirty="0" err="1">
                  <a:solidFill>
                    <a:schemeClr val="bg1"/>
                  </a:solidFill>
                  <a:latin typeface="+mn-lt"/>
                </a:rPr>
                <a:t>Senger </a:t>
              </a:r>
              <a:r xmlns:a="http://schemas.openxmlformats.org/drawingml/2006/main">
                <a:rPr lang="bg" sz="800" b="1" dirty="0">
                  <a:solidFill>
                    <a:schemeClr val="bg1"/>
                  </a:solidFill>
                  <a:latin typeface="+mn-lt"/>
                </a:rPr>
                <a:t>School, Франкфурт, Германия | ID 1955 </a:t>
              </a:r>
              <a:br xmlns:a="http://schemas.openxmlformats.org/drawingml/2006/main">
                <a:rPr lang="tr-TR" sz="800" b="1" dirty="0">
                  <a:solidFill>
                    <a:schemeClr val="bg1"/>
                  </a:solidFill>
                  <a:latin typeface="+mn-lt"/>
                </a:rPr>
              </a:br>
              <a:r xmlns:a="http://schemas.openxmlformats.org/drawingml/2006/main">
                <a:rPr lang="bg" sz="800" b="1" dirty="0">
                  <a:solidFill>
                    <a:schemeClr val="bg1"/>
                  </a:solidFill>
                  <a:latin typeface="+mn-lt"/>
                </a:rPr>
                <a:t>© Мара </a:t>
              </a:r>
              <a:r xmlns:a="http://schemas.openxmlformats.org/drawingml/2006/main">
                <a:rPr lang="bg" sz="800" b="1" dirty="0" err="1">
                  <a:solidFill>
                    <a:schemeClr val="bg1"/>
                  </a:solidFill>
                  <a:latin typeface="+mn-lt"/>
                </a:rPr>
                <a:t>Монети</a:t>
              </a:r>
              <a:r xmlns:a="http://schemas.openxmlformats.org/drawingml/2006/main">
                <a:rPr lang="bg" sz="800" b="1" dirty="0">
                  <a:solidFill>
                    <a:schemeClr val="bg1"/>
                  </a:solidFill>
                  <a:latin typeface="+mn-lt"/>
                </a:rPr>
                <a:t> </a:t>
              </a:r>
              <a:r xmlns:a="http://schemas.openxmlformats.org/drawingml/2006/main">
                <a:rPr lang="bg" sz="800" b="1" dirty="0" err="1">
                  <a:solidFill>
                    <a:schemeClr val="bg1"/>
                  </a:solidFill>
                  <a:latin typeface="+mn-lt"/>
                </a:rPr>
                <a:t>Фотографии</a:t>
              </a:r>
              <a:endParaRPr xmlns:a="http://schemas.openxmlformats.org/drawingml/2006/main" lang="de-DE" altLang="de-DE" sz="675" b="1" dirty="0">
                <a:solidFill>
                  <a:schemeClr val="bg1"/>
                </a:solidFill>
                <a:latin typeface="+mn-lt"/>
              </a:endParaRPr>
            </a:p>
          </p:txBody>
        </p:sp>
        <p:sp>
          <p:nvSpPr>
            <p:cNvPr id="58" name="TextBox 17">
              <a:extLst>
                <a:ext uri="{FF2B5EF4-FFF2-40B4-BE49-F238E27FC236}">
                  <a16:creationId xmlns:a16="http://schemas.microsoft.com/office/drawing/2014/main" id="{6876E561-BC61-EC24-293F-20DD82CF36F0}"/>
                </a:ext>
              </a:extLst>
            </p:cNvPr>
            <p:cNvSpPr txBox="1">
              <a:spLocks noChangeArrowheads="1"/>
            </p:cNvSpPr>
            <p:nvPr/>
          </p:nvSpPr>
          <p:spPr bwMode="auto">
            <a:xfrm>
              <a:off x="974697" y="5239756"/>
              <a:ext cx="1633818" cy="12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300">
                  <a:solidFill>
                    <a:schemeClr val="tx1"/>
                  </a:solidFill>
                  <a:latin typeface="Arial" panose="020B0604020202020204" pitchFamily="34" charset="0"/>
                  <a:cs typeface="Arial" panose="020B0604020202020204" pitchFamily="34" charset="0"/>
                </a:defRPr>
              </a:lvl1pPr>
              <a:lvl2pPr marL="742950" indent="-285750">
                <a:defRPr sz="2300">
                  <a:solidFill>
                    <a:schemeClr val="tx1"/>
                  </a:solidFill>
                  <a:latin typeface="Arial" panose="020B0604020202020204" pitchFamily="34" charset="0"/>
                  <a:cs typeface="Arial" panose="020B0604020202020204" pitchFamily="34" charset="0"/>
                </a:defRPr>
              </a:lvl2pPr>
              <a:lvl3pPr marL="1143000" indent="-228600">
                <a:defRPr sz="2300">
                  <a:solidFill>
                    <a:schemeClr val="tx1"/>
                  </a:solidFill>
                  <a:latin typeface="Arial" panose="020B0604020202020204" pitchFamily="34" charset="0"/>
                  <a:cs typeface="Arial" panose="020B0604020202020204" pitchFamily="34" charset="0"/>
                </a:defRPr>
              </a:lvl3pPr>
              <a:lvl4pPr marL="1600200" indent="-228600">
                <a:defRPr sz="2300">
                  <a:solidFill>
                    <a:schemeClr val="tx1"/>
                  </a:solidFill>
                  <a:latin typeface="Arial" panose="020B0604020202020204" pitchFamily="34" charset="0"/>
                  <a:cs typeface="Arial" panose="020B0604020202020204" pitchFamily="34" charset="0"/>
                </a:defRPr>
              </a:lvl4pPr>
              <a:lvl5pPr marL="2057400" indent="-228600">
                <a:defRPr sz="2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r xmlns:a="http://schemas.openxmlformats.org/drawingml/2006/main">
                <a:rPr lang="bg" sz="800" b="1" dirty="0">
                  <a:solidFill>
                    <a:schemeClr val="bg1"/>
                  </a:solidFill>
                </a:rPr>
                <a:t>Норич </a:t>
              </a:r>
              <a:r xmlns:a="http://schemas.openxmlformats.org/drawingml/2006/main">
                <a:rPr lang="bg" sz="800" b="1" dirty="0" err="1">
                  <a:solidFill>
                    <a:schemeClr val="bg1"/>
                  </a:solidFill>
                </a:rPr>
                <a:t>Голдсмит</a:t>
              </a:r>
              <a:r xmlns:a="http://schemas.openxmlformats.org/drawingml/2006/main">
                <a:rPr lang="bg" sz="800" b="1" dirty="0">
                  <a:solidFill>
                    <a:schemeClr val="bg1"/>
                  </a:solidFill>
                </a:rPr>
                <a:t> </a:t>
              </a:r>
              <a:r xmlns:a="http://schemas.openxmlformats.org/drawingml/2006/main">
                <a:rPr lang="bg" sz="800" b="1" dirty="0" err="1">
                  <a:solidFill>
                    <a:schemeClr val="bg1"/>
                  </a:solidFill>
                </a:rPr>
                <a:t>Стийт </a:t>
              </a:r>
              <a:r xmlns:a="http://schemas.openxmlformats.org/drawingml/2006/main">
                <a:rPr lang="bg" sz="800" b="1" dirty="0">
                  <a:solidFill>
                    <a:schemeClr val="bg1"/>
                  </a:solidFill>
                </a:rPr>
                <a:t>| ID 6045 © Тим </a:t>
              </a:r>
              <a:r xmlns:a="http://schemas.openxmlformats.org/drawingml/2006/main">
                <a:rPr lang="bg" sz="800" b="1" dirty="0" err="1">
                  <a:solidFill>
                    <a:schemeClr val="bg1"/>
                  </a:solidFill>
                </a:rPr>
                <a:t>Крокър</a:t>
              </a:r>
              <a:endParaRPr xmlns:a="http://schemas.openxmlformats.org/drawingml/2006/main" lang="de-DE" altLang="de-DE" sz="675" b="1" dirty="0">
                <a:solidFill>
                  <a:schemeClr val="bg1"/>
                </a:solidFill>
              </a:endParaRPr>
            </a:p>
          </p:txBody>
        </p:sp>
      </p:grpSp>
    </p:spTree>
    <p:extLst>
      <p:ext uri="{BB962C8B-B14F-4D97-AF65-F5344CB8AC3E}">
        <p14:creationId xmlns:p14="http://schemas.microsoft.com/office/powerpoint/2010/main" val="259888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EC1BD99-0622-393F-0755-808681BDBE9A}"/>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A059F55C-805B-5E0B-AF71-86A89C8BE9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E367E49C-6D3C-9DBA-549C-B1F55A7582C8}"/>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Политика</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срещу </a:t>
            </a:r>
            <a:r xmlns:a="http://schemas.openxmlformats.org/drawingml/2006/main">
              <a:rPr lang="bg" sz="4400" b="1" dirty="0">
                <a:solidFill>
                  <a:srgbClr val="003399"/>
                </a:solidFill>
              </a:rPr>
              <a:t>дизайнерски </a:t>
            </a:r>
            <a:r xmlns:a="http://schemas.openxmlformats.org/drawingml/2006/main">
              <a:rPr lang="bg" sz="4400" b="1" dirty="0" err="1">
                <a:solidFill>
                  <a:srgbClr val="003399"/>
                </a:solidFill>
              </a:rPr>
              <a:t>рамки</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pic>
        <p:nvPicPr>
          <p:cNvPr id="6" name="Resim 5">
            <a:extLst>
              <a:ext uri="{FF2B5EF4-FFF2-40B4-BE49-F238E27FC236}">
                <a16:creationId xmlns:a16="http://schemas.microsoft.com/office/drawing/2014/main" id="{931993CC-C2B5-8B44-784A-66FA2F7A94B3}"/>
              </a:ext>
            </a:extLst>
          </p:cNvPr>
          <p:cNvPicPr>
            <a:picLocks noChangeAspect="1"/>
          </p:cNvPicPr>
          <p:nvPr/>
        </p:nvPicPr>
        <p:blipFill>
          <a:blip r:embed="rId5"/>
          <a:stretch>
            <a:fillRect/>
          </a:stretch>
        </p:blipFill>
        <p:spPr>
          <a:xfrm>
            <a:off x="2697130" y="2740291"/>
            <a:ext cx="12253868" cy="5755316"/>
          </a:xfrm>
          <a:prstGeom prst="rect">
            <a:avLst/>
          </a:prstGeom>
        </p:spPr>
      </p:pic>
    </p:spTree>
    <p:extLst>
      <p:ext uri="{BB962C8B-B14F-4D97-AF65-F5344CB8AC3E}">
        <p14:creationId xmlns:p14="http://schemas.microsoft.com/office/powerpoint/2010/main" val="96584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28CC8FC-70E4-2A23-B613-972D3531EDB8}"/>
            </a:ext>
          </a:extLst>
        </p:cNvPr>
        <p:cNvGrpSpPr/>
        <p:nvPr/>
      </p:nvGrpSpPr>
      <p:grpSpPr>
        <a:xfrm>
          <a:off x="0" y="0"/>
          <a:ext cx="0" cy="0"/>
          <a:chOff x="0" y="0"/>
          <a:chExt cx="0" cy="0"/>
        </a:xfrm>
      </p:grpSpPr>
      <p:pic>
        <p:nvPicPr>
          <p:cNvPr id="21506" name="Picture 2" descr="Minergie-Standard - Stauffacher ...">
            <a:extLst>
              <a:ext uri="{FF2B5EF4-FFF2-40B4-BE49-F238E27FC236}">
                <a16:creationId xmlns:a16="http://schemas.microsoft.com/office/drawing/2014/main" id="{0E8F6505-9E2A-7B0F-C143-342A32E012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55" r="19553"/>
          <a:stretch/>
        </p:blipFill>
        <p:spPr bwMode="auto">
          <a:xfrm>
            <a:off x="544627" y="5456873"/>
            <a:ext cx="3761032" cy="3228756"/>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kırpıntı çizim, logo, simge, sembol, grafik içeren bir resim&#10;&#10;Açıklama otomatik olarak oluşturuldu">
            <a:extLst>
              <a:ext uri="{FF2B5EF4-FFF2-40B4-BE49-F238E27FC236}">
                <a16:creationId xmlns:a16="http://schemas.microsoft.com/office/drawing/2014/main" id="{F7265E69-2183-FEE7-5819-DD033E77E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32AE1948-F386-F46A-30E8-3625554BBC91}"/>
              </a:ext>
            </a:extLst>
          </p:cNvPr>
          <p:cNvSpPr txBox="1"/>
          <p:nvPr/>
        </p:nvSpPr>
        <p:spPr>
          <a:xfrm>
            <a:off x="4809514"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Отвъд пасивното: Разширени доброволчески стандарти</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21CA09F5-A811-4054-FFDF-899FB91FE971}"/>
              </a:ext>
            </a:extLst>
          </p:cNvPr>
          <p:cNvSpPr txBox="1">
            <a:spLocks/>
          </p:cNvSpPr>
          <p:nvPr/>
        </p:nvSpPr>
        <p:spPr>
          <a:xfrm>
            <a:off x="510832" y="299588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PH Плюс, PH Премиум</a:t>
            </a:r>
          </a:p>
          <a:p>
            <a:r xmlns:a="http://schemas.openxmlformats.org/drawingml/2006/main">
              <a:rPr lang="bg" dirty="0" err="1">
                <a:solidFill>
                  <a:srgbClr val="003399"/>
                </a:solidFill>
              </a:rPr>
              <a:t>EnerPHit</a:t>
            </a:r>
            <a:r xmlns:a="http://schemas.openxmlformats.org/drawingml/2006/main">
              <a:rPr lang="bg" dirty="0">
                <a:solidFill>
                  <a:srgbClr val="003399"/>
                </a:solidFill>
              </a:rPr>
              <a:t> </a:t>
            </a:r>
            <a:r xmlns:a="http://schemas.openxmlformats.org/drawingml/2006/main">
              <a:rPr lang="bg" dirty="0" err="1">
                <a:solidFill>
                  <a:srgbClr val="003399"/>
                </a:solidFill>
              </a:rPr>
              <a:t>за</a:t>
            </a:r>
            <a:r xmlns:a="http://schemas.openxmlformats.org/drawingml/2006/main">
              <a:rPr lang="bg" dirty="0">
                <a:solidFill>
                  <a:srgbClr val="003399"/>
                </a:solidFill>
              </a:rPr>
              <a:t> </a:t>
            </a:r>
            <a:r xmlns:a="http://schemas.openxmlformats.org/drawingml/2006/main">
              <a:rPr lang="bg" dirty="0" err="1">
                <a:solidFill>
                  <a:srgbClr val="003399"/>
                </a:solidFill>
              </a:rPr>
              <a:t>преустройства</a:t>
            </a:r>
            <a:endParaRPr xmlns:a="http://schemas.openxmlformats.org/drawingml/2006/main" lang="tr-TR" dirty="0">
              <a:solidFill>
                <a:srgbClr val="003399"/>
              </a:solidFill>
            </a:endParaRPr>
          </a:p>
          <a:p>
            <a:r xmlns:a="http://schemas.openxmlformats.org/drawingml/2006/main">
              <a:rPr lang="bg" dirty="0">
                <a:solidFill>
                  <a:srgbClr val="003399"/>
                </a:solidFill>
              </a:rPr>
              <a:t>Активна къща, MINERGIE</a:t>
            </a:r>
          </a:p>
        </p:txBody>
      </p:sp>
      <p:pic>
        <p:nvPicPr>
          <p:cNvPr id="26" name="Grafik 4">
            <a:extLst>
              <a:ext uri="{FF2B5EF4-FFF2-40B4-BE49-F238E27FC236}">
                <a16:creationId xmlns:a16="http://schemas.microsoft.com/office/drawing/2014/main" id="{37B0863B-67D8-9886-35DD-567EB3EC62BE}"/>
              </a:ext>
            </a:extLst>
          </p:cNvPr>
          <p:cNvPicPr>
            <a:picLocks noChangeAspect="1"/>
          </p:cNvPicPr>
          <p:nvPr/>
        </p:nvPicPr>
        <p:blipFill>
          <a:blip r:embed="rId6"/>
          <a:stretch>
            <a:fillRect/>
          </a:stretch>
        </p:blipFill>
        <p:spPr>
          <a:xfrm>
            <a:off x="11345287" y="3219125"/>
            <a:ext cx="1476000" cy="1648969"/>
          </a:xfrm>
          <a:prstGeom prst="rect">
            <a:avLst/>
          </a:prstGeom>
          <a:ln>
            <a:noFill/>
          </a:ln>
          <a:effectLst>
            <a:outerShdw blurRad="292100" dist="139700" dir="2700000" algn="tl" rotWithShape="0">
              <a:srgbClr val="333333">
                <a:alpha val="65000"/>
              </a:srgbClr>
            </a:outerShdw>
          </a:effectLst>
        </p:spPr>
      </p:pic>
      <p:pic>
        <p:nvPicPr>
          <p:cNvPr id="27" name="Grafik 5">
            <a:extLst>
              <a:ext uri="{FF2B5EF4-FFF2-40B4-BE49-F238E27FC236}">
                <a16:creationId xmlns:a16="http://schemas.microsoft.com/office/drawing/2014/main" id="{C0BC9F2A-CA9E-7578-2479-4A26B36203EA}"/>
              </a:ext>
            </a:extLst>
          </p:cNvPr>
          <p:cNvPicPr>
            <a:picLocks noChangeAspect="1"/>
          </p:cNvPicPr>
          <p:nvPr/>
        </p:nvPicPr>
        <p:blipFill>
          <a:blip r:embed="rId7"/>
          <a:stretch>
            <a:fillRect/>
          </a:stretch>
        </p:blipFill>
        <p:spPr>
          <a:xfrm>
            <a:off x="14405799" y="3212630"/>
            <a:ext cx="1548000" cy="1734687"/>
          </a:xfrm>
          <a:prstGeom prst="rect">
            <a:avLst/>
          </a:prstGeom>
          <a:ln>
            <a:noFill/>
          </a:ln>
          <a:effectLst>
            <a:outerShdw blurRad="292100" dist="139700" dir="2700000" algn="tl" rotWithShape="0">
              <a:srgbClr val="333333">
                <a:alpha val="65000"/>
              </a:srgbClr>
            </a:outerShdw>
          </a:effectLst>
        </p:spPr>
      </p:pic>
      <p:sp>
        <p:nvSpPr>
          <p:cNvPr id="28" name="Textfeld 106">
            <a:extLst>
              <a:ext uri="{FF2B5EF4-FFF2-40B4-BE49-F238E27FC236}">
                <a16:creationId xmlns:a16="http://schemas.microsoft.com/office/drawing/2014/main" id="{5578BE1D-727B-2905-4D73-63D7C47E1E74}"/>
              </a:ext>
            </a:extLst>
          </p:cNvPr>
          <p:cNvSpPr txBox="1">
            <a:spLocks noChangeArrowheads="1"/>
          </p:cNvSpPr>
          <p:nvPr/>
        </p:nvSpPr>
        <p:spPr bwMode="auto">
          <a:xfrm>
            <a:off x="8486894" y="5572009"/>
            <a:ext cx="1057091" cy="3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xmlns:a="http://schemas.openxmlformats.org/drawingml/2006/main" algn="r" eaLnBrk="1" hangingPunct="1">
              <a:spcBef>
                <a:spcPct val="0"/>
              </a:spcBef>
              <a:buFontTx/>
              <a:buNone/>
            </a:pPr>
            <a:r xmlns:a="http://schemas.openxmlformats.org/drawingml/2006/main">
              <a:rPr lang="bg" altLang="de-DE" sz="2000" b="1">
                <a:solidFill>
                  <a:schemeClr val="bg1"/>
                </a:solidFill>
              </a:rPr>
              <a:t>класически</a:t>
            </a:r>
            <a:endParaRPr xmlns:a="http://schemas.openxmlformats.org/drawingml/2006/main" lang="en-GB" altLang="de-DE" sz="2000">
              <a:solidFill>
                <a:schemeClr val="bg1"/>
              </a:solidFill>
            </a:endParaRPr>
          </a:p>
        </p:txBody>
      </p:sp>
      <p:sp>
        <p:nvSpPr>
          <p:cNvPr id="29" name="Textfeld 108">
            <a:extLst>
              <a:ext uri="{FF2B5EF4-FFF2-40B4-BE49-F238E27FC236}">
                <a16:creationId xmlns:a16="http://schemas.microsoft.com/office/drawing/2014/main" id="{F887E20C-3F37-63CB-D914-4CBF0E5C4615}"/>
              </a:ext>
            </a:extLst>
          </p:cNvPr>
          <p:cNvSpPr txBox="1">
            <a:spLocks noChangeArrowheads="1"/>
          </p:cNvSpPr>
          <p:nvPr/>
        </p:nvSpPr>
        <p:spPr bwMode="auto">
          <a:xfrm>
            <a:off x="8104927" y="3065816"/>
            <a:ext cx="2448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xmlns:a="http://schemas.openxmlformats.org/drawingml/2006/main" eaLnBrk="1" hangingPunct="1">
              <a:spcBef>
                <a:spcPct val="0"/>
              </a:spcBef>
              <a:buFontTx/>
              <a:buNone/>
            </a:pPr>
            <a:r xmlns:a="http://schemas.openxmlformats.org/drawingml/2006/main">
              <a:rPr lang="bg" altLang="de-DE" sz="1800" b="1">
                <a:solidFill>
                  <a:srgbClr val="A50021"/>
                </a:solidFill>
              </a:rPr>
              <a:t>Класически</a:t>
            </a:r>
          </a:p>
        </p:txBody>
      </p:sp>
      <p:pic>
        <p:nvPicPr>
          <p:cNvPr id="30" name="Grafik 47">
            <a:extLst>
              <a:ext uri="{FF2B5EF4-FFF2-40B4-BE49-F238E27FC236}">
                <a16:creationId xmlns:a16="http://schemas.microsoft.com/office/drawing/2014/main" id="{773060F3-E1E2-683C-DE92-97EFBCB446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41791" y="5019484"/>
            <a:ext cx="1440000" cy="1440000"/>
          </a:xfrm>
          <a:prstGeom prst="rect">
            <a:avLst/>
          </a:prstGeom>
        </p:spPr>
      </p:pic>
      <p:pic>
        <p:nvPicPr>
          <p:cNvPr id="31" name="Grafik 48">
            <a:extLst>
              <a:ext uri="{FF2B5EF4-FFF2-40B4-BE49-F238E27FC236}">
                <a16:creationId xmlns:a16="http://schemas.microsoft.com/office/drawing/2014/main" id="{9BA0785C-2274-AD26-4304-43CE3A6764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27455" y="5019484"/>
            <a:ext cx="1440000" cy="1440000"/>
          </a:xfrm>
          <a:prstGeom prst="rect">
            <a:avLst/>
          </a:prstGeom>
        </p:spPr>
      </p:pic>
      <p:pic>
        <p:nvPicPr>
          <p:cNvPr id="32" name="Grafik 49">
            <a:extLst>
              <a:ext uri="{FF2B5EF4-FFF2-40B4-BE49-F238E27FC236}">
                <a16:creationId xmlns:a16="http://schemas.microsoft.com/office/drawing/2014/main" id="{83DFE739-F673-DF5B-2207-2712439A15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13119" y="5019484"/>
            <a:ext cx="1440000" cy="1440000"/>
          </a:xfrm>
          <a:prstGeom prst="rect">
            <a:avLst/>
          </a:prstGeom>
        </p:spPr>
      </p:pic>
      <p:sp>
        <p:nvSpPr>
          <p:cNvPr id="33" name="Gestreifter Pfeil nach rechts 7">
            <a:extLst>
              <a:ext uri="{FF2B5EF4-FFF2-40B4-BE49-F238E27FC236}">
                <a16:creationId xmlns:a16="http://schemas.microsoft.com/office/drawing/2014/main" id="{26BCE93A-C55F-897F-0F48-E0E0BA47FF5D}"/>
              </a:ext>
            </a:extLst>
          </p:cNvPr>
          <p:cNvSpPr/>
          <p:nvPr/>
        </p:nvSpPr>
        <p:spPr bwMode="auto">
          <a:xfrm>
            <a:off x="9653120" y="6531492"/>
            <a:ext cx="6228673" cy="1079518"/>
          </a:xfrm>
          <a:prstGeom prst="stripedRightArrow">
            <a:avLst/>
          </a:prstGeom>
          <a:solidFill>
            <a:srgbClr val="9E0000"/>
          </a:solidFill>
          <a:ln>
            <a:noFill/>
          </a:ln>
          <a:effectLst/>
        </p:spPr>
        <p:txBody>
          <a:bodyPr vert="horz" wrap="square" lIns="91424" tIns="45712" rIns="91424" bIns="45712" numCol="1" rtlCol="0" anchor="ctr" anchorCtr="0" compatLnSpc="1">
            <a:prstTxWarp prst="textNoShape">
              <a:avLst/>
            </a:prstTxWarp>
          </a:bodyPr>
          <a:lstStyle/>
          <a:p>
            <a:pPr defTabSz="914217"/>
            <a:endParaRPr lang="en-GB">
              <a:latin typeface="Arial" charset="0"/>
            </a:endParaRPr>
          </a:p>
        </p:txBody>
      </p:sp>
      <p:sp>
        <p:nvSpPr>
          <p:cNvPr id="34" name="Textfeld 52">
            <a:extLst>
              <a:ext uri="{FF2B5EF4-FFF2-40B4-BE49-F238E27FC236}">
                <a16:creationId xmlns:a16="http://schemas.microsoft.com/office/drawing/2014/main" id="{3080862C-28F9-7814-4067-FFF76B909F10}"/>
              </a:ext>
            </a:extLst>
          </p:cNvPr>
          <p:cNvSpPr txBox="1">
            <a:spLocks noChangeArrowheads="1"/>
          </p:cNvSpPr>
          <p:nvPr/>
        </p:nvSpPr>
        <p:spPr bwMode="auto">
          <a:xfrm flipH="1">
            <a:off x="10193160" y="6748142"/>
            <a:ext cx="5056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xmlns:a="http://schemas.openxmlformats.org/drawingml/2006/main" algn="ctr" eaLnBrk="1" hangingPunct="1">
              <a:spcBef>
                <a:spcPct val="0"/>
              </a:spcBef>
              <a:buFontTx/>
              <a:buNone/>
            </a:pPr>
            <a:r xmlns:a="http://schemas.openxmlformats.org/drawingml/2006/main">
              <a:rPr lang="bg" altLang="de-DE" sz="1800" b="1">
                <a:solidFill>
                  <a:schemeClr val="bg1"/>
                </a:solidFill>
              </a:rPr>
              <a:t>+ Производство на възобновяема енергия </a:t>
            </a:r>
            <a:br xmlns:a="http://schemas.openxmlformats.org/drawingml/2006/main">
              <a:rPr lang="en-GB" altLang="de-DE" sz="1800" b="1">
                <a:solidFill>
                  <a:schemeClr val="bg1"/>
                </a:solidFill>
              </a:rPr>
            </a:br>
            <a:r xmlns:a="http://schemas.openxmlformats.org/drawingml/2006/main">
              <a:rPr lang="bg" altLang="de-DE" sz="1800" b="1">
                <a:solidFill>
                  <a:schemeClr val="bg1"/>
                </a:solidFill>
              </a:rPr>
              <a:t>+ по-висока (PER) енергийна ефективност</a:t>
            </a:r>
            <a:endParaRPr xmlns:a="http://schemas.openxmlformats.org/drawingml/2006/main" lang="en-GB" altLang="de-DE" sz="1800">
              <a:solidFill>
                <a:schemeClr val="bg1"/>
              </a:solidFill>
            </a:endParaRPr>
          </a:p>
        </p:txBody>
      </p:sp>
      <p:pic>
        <p:nvPicPr>
          <p:cNvPr id="35" name="Grafik 12">
            <a:extLst>
              <a:ext uri="{FF2B5EF4-FFF2-40B4-BE49-F238E27FC236}">
                <a16:creationId xmlns:a16="http://schemas.microsoft.com/office/drawing/2014/main" id="{B6E1C63F-944D-C2CF-E03B-83081C924C88}"/>
              </a:ext>
            </a:extLst>
          </p:cNvPr>
          <p:cNvPicPr>
            <a:picLocks noChangeAspect="1"/>
          </p:cNvPicPr>
          <p:nvPr/>
        </p:nvPicPr>
        <p:blipFill>
          <a:blip r:embed="rId11" cstate="print"/>
          <a:stretch>
            <a:fillRect/>
          </a:stretch>
        </p:blipFill>
        <p:spPr>
          <a:xfrm>
            <a:off x="8249103" y="3265152"/>
            <a:ext cx="1440000" cy="1610156"/>
          </a:xfrm>
          <a:prstGeom prst="rect">
            <a:avLst/>
          </a:prstGeom>
          <a:ln>
            <a:noFill/>
          </a:ln>
          <a:effectLst>
            <a:outerShdw blurRad="292100" dist="139700" dir="2700000" algn="tl" rotWithShape="0">
              <a:srgbClr val="333333">
                <a:alpha val="65000"/>
              </a:srgbClr>
            </a:outerShdw>
          </a:effectLst>
        </p:spPr>
      </p:pic>
      <p:sp>
        <p:nvSpPr>
          <p:cNvPr id="36" name="Textfeld 14">
            <a:extLst>
              <a:ext uri="{FF2B5EF4-FFF2-40B4-BE49-F238E27FC236}">
                <a16:creationId xmlns:a16="http://schemas.microsoft.com/office/drawing/2014/main" id="{A7AB58B5-13C3-A30C-2B9E-2CD89DCD268E}"/>
              </a:ext>
            </a:extLst>
          </p:cNvPr>
          <p:cNvSpPr txBox="1">
            <a:spLocks noChangeArrowheads="1"/>
          </p:cNvSpPr>
          <p:nvPr/>
        </p:nvSpPr>
        <p:spPr bwMode="auto">
          <a:xfrm>
            <a:off x="11273280" y="3065816"/>
            <a:ext cx="1379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xmlns:a="http://schemas.openxmlformats.org/drawingml/2006/main" eaLnBrk="1" hangingPunct="1">
              <a:spcBef>
                <a:spcPct val="0"/>
              </a:spcBef>
              <a:buFontTx/>
              <a:buNone/>
            </a:pPr>
            <a:r xmlns:a="http://schemas.openxmlformats.org/drawingml/2006/main">
              <a:rPr lang="bg" altLang="de-DE" sz="1800" b="1">
                <a:solidFill>
                  <a:srgbClr val="A50021"/>
                </a:solidFill>
              </a:rPr>
              <a:t>Плюс</a:t>
            </a:r>
            <a:endParaRPr xmlns:a="http://schemas.openxmlformats.org/drawingml/2006/main" lang="en-GB" altLang="de-DE" sz="1800">
              <a:solidFill>
                <a:srgbClr val="A50021"/>
              </a:solidFill>
            </a:endParaRPr>
          </a:p>
        </p:txBody>
      </p:sp>
      <p:sp>
        <p:nvSpPr>
          <p:cNvPr id="37" name="Textfeld 15">
            <a:extLst>
              <a:ext uri="{FF2B5EF4-FFF2-40B4-BE49-F238E27FC236}">
                <a16:creationId xmlns:a16="http://schemas.microsoft.com/office/drawing/2014/main" id="{AE2F3D48-2F51-7595-3E6E-2D48EB4860CC}"/>
              </a:ext>
            </a:extLst>
          </p:cNvPr>
          <p:cNvSpPr txBox="1">
            <a:spLocks noChangeArrowheads="1"/>
          </p:cNvSpPr>
          <p:nvPr/>
        </p:nvSpPr>
        <p:spPr bwMode="auto">
          <a:xfrm>
            <a:off x="14225608" y="3065816"/>
            <a:ext cx="1379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xmlns:a="http://schemas.openxmlformats.org/drawingml/2006/main" eaLnBrk="1" hangingPunct="1">
              <a:spcBef>
                <a:spcPct val="0"/>
              </a:spcBef>
              <a:buFontTx/>
              <a:buNone/>
            </a:pPr>
            <a:r xmlns:a="http://schemas.openxmlformats.org/drawingml/2006/main">
              <a:rPr lang="bg" altLang="de-DE" sz="1800" b="1">
                <a:solidFill>
                  <a:srgbClr val="A50021"/>
                </a:solidFill>
              </a:rPr>
              <a:t>Премиум</a:t>
            </a:r>
            <a:endParaRPr xmlns:a="http://schemas.openxmlformats.org/drawingml/2006/main" lang="en-GB" altLang="de-DE" sz="1800">
              <a:solidFill>
                <a:srgbClr val="A50021"/>
              </a:solidFill>
            </a:endParaRPr>
          </a:p>
        </p:txBody>
      </p:sp>
      <p:sp>
        <p:nvSpPr>
          <p:cNvPr id="38" name="Gestreifter Pfeil nach rechts 19">
            <a:extLst>
              <a:ext uri="{FF2B5EF4-FFF2-40B4-BE49-F238E27FC236}">
                <a16:creationId xmlns:a16="http://schemas.microsoft.com/office/drawing/2014/main" id="{75D233D7-2189-D4FD-62B3-FFC80BF8C4CF}"/>
              </a:ext>
            </a:extLst>
          </p:cNvPr>
          <p:cNvSpPr/>
          <p:nvPr/>
        </p:nvSpPr>
        <p:spPr bwMode="auto">
          <a:xfrm>
            <a:off x="8184590" y="2067598"/>
            <a:ext cx="2756782" cy="1079518"/>
          </a:xfrm>
          <a:prstGeom prst="stripedRightArrow">
            <a:avLst/>
          </a:prstGeom>
          <a:solidFill>
            <a:srgbClr val="9E0000"/>
          </a:solidFill>
          <a:ln>
            <a:noFill/>
          </a:ln>
          <a:effectLst/>
        </p:spPr>
        <p:txBody>
          <a:bodyPr vert="horz" wrap="square" lIns="91424" tIns="45712" rIns="91424" bIns="45712" numCol="1" rtlCol="0" anchor="ctr" anchorCtr="0" compatLnSpc="1">
            <a:prstTxWarp prst="textNoShape">
              <a:avLst/>
            </a:prstTxWarp>
          </a:bodyPr>
          <a:lstStyle/>
          <a:p>
            <a:pPr defTabSz="914217"/>
            <a:endParaRPr lang="en-GB">
              <a:latin typeface="Arial" charset="0"/>
            </a:endParaRPr>
          </a:p>
        </p:txBody>
      </p:sp>
      <p:sp>
        <p:nvSpPr>
          <p:cNvPr id="39" name="Textfeld 20">
            <a:extLst>
              <a:ext uri="{FF2B5EF4-FFF2-40B4-BE49-F238E27FC236}">
                <a16:creationId xmlns:a16="http://schemas.microsoft.com/office/drawing/2014/main" id="{EC7CE171-EFEE-C22F-3F50-28062B680979}"/>
              </a:ext>
            </a:extLst>
          </p:cNvPr>
          <p:cNvSpPr txBox="1">
            <a:spLocks noChangeArrowheads="1"/>
          </p:cNvSpPr>
          <p:nvPr/>
        </p:nvSpPr>
        <p:spPr bwMode="auto">
          <a:xfrm flipH="1">
            <a:off x="8392960" y="2417744"/>
            <a:ext cx="4235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xmlns:a="http://schemas.openxmlformats.org/drawingml/2006/main" eaLnBrk="1" hangingPunct="1">
              <a:spcBef>
                <a:spcPct val="0"/>
              </a:spcBef>
              <a:buFontTx/>
              <a:buNone/>
            </a:pPr>
            <a:r xmlns:a="http://schemas.openxmlformats.org/drawingml/2006/main">
              <a:rPr lang="bg" altLang="de-DE" sz="1800" b="1">
                <a:solidFill>
                  <a:schemeClr val="bg1"/>
                </a:solidFill>
              </a:rPr>
              <a:t>Основно изискване</a:t>
            </a:r>
          </a:p>
        </p:txBody>
      </p:sp>
      <p:sp>
        <p:nvSpPr>
          <p:cNvPr id="40" name="Rechteck 1">
            <a:extLst>
              <a:ext uri="{FF2B5EF4-FFF2-40B4-BE49-F238E27FC236}">
                <a16:creationId xmlns:a16="http://schemas.microsoft.com/office/drawing/2014/main" id="{AD7586F9-D88F-F600-8138-9A0FC1AFE657}"/>
              </a:ext>
            </a:extLst>
          </p:cNvPr>
          <p:cNvSpPr/>
          <p:nvPr/>
        </p:nvSpPr>
        <p:spPr>
          <a:xfrm>
            <a:off x="10913240" y="2422692"/>
            <a:ext cx="5530745" cy="369332"/>
          </a:xfrm>
          <a:prstGeom prst="rect">
            <a:avLst/>
          </a:prstGeom>
        </p:spPr>
        <p:txBody>
          <a:bodyPr wrap="none">
            <a:spAutoFit/>
          </a:bodyPr>
          <a:lstStyle/>
          <a:p>
            <a:r xmlns:a="http://schemas.openxmlformats.org/drawingml/2006/main">
              <a:rPr lang="bg" altLang="de-DE" sz="1800" b="1">
                <a:solidFill>
                  <a:srgbClr val="A50021"/>
                </a:solidFill>
              </a:rPr>
              <a:t>Много ниско потребление на отопление/охлаждане ≤ 15 kWh/(m²a)</a:t>
            </a:r>
            <a:endParaRPr xmlns:a="http://schemas.openxmlformats.org/drawingml/2006/main" lang="en-GB" altLang="de-DE" sz="1800">
              <a:solidFill>
                <a:srgbClr val="A50021"/>
              </a:solidFill>
            </a:endParaRPr>
          </a:p>
        </p:txBody>
      </p:sp>
      <p:sp>
        <p:nvSpPr>
          <p:cNvPr id="41" name="Textfeld 17">
            <a:extLst>
              <a:ext uri="{FF2B5EF4-FFF2-40B4-BE49-F238E27FC236}">
                <a16:creationId xmlns:a16="http://schemas.microsoft.com/office/drawing/2014/main" id="{1832DEB2-18B1-CEFA-6751-49B6DF8414BA}"/>
              </a:ext>
            </a:extLst>
          </p:cNvPr>
          <p:cNvSpPr txBox="1"/>
          <p:nvPr/>
        </p:nvSpPr>
        <p:spPr>
          <a:xfrm>
            <a:off x="14908581" y="7458284"/>
            <a:ext cx="1809134" cy="307777"/>
          </a:xfrm>
          <a:prstGeom prst="rect">
            <a:avLst/>
          </a:prstGeom>
          <a:noFill/>
        </p:spPr>
        <p:txBody>
          <a:bodyPr wrap="square" rtlCol="0">
            <a:spAutoFit/>
          </a:bodyPr>
          <a:lstStyle/>
          <a:p>
            <a:pPr xmlns:a="http://schemas.openxmlformats.org/drawingml/2006/main" algn="r"/>
            <a:r xmlns:a="http://schemas.openxmlformats.org/drawingml/2006/main">
              <a:rPr lang="bg"/>
              <a:t>© PHI</a:t>
            </a:r>
          </a:p>
        </p:txBody>
      </p:sp>
      <p:pic>
        <p:nvPicPr>
          <p:cNvPr id="42" name="Grafik 9">
            <a:extLst>
              <a:ext uri="{FF2B5EF4-FFF2-40B4-BE49-F238E27FC236}">
                <a16:creationId xmlns:a16="http://schemas.microsoft.com/office/drawing/2014/main" id="{49CD9D58-6DB3-27BB-712A-19652F505D94}"/>
              </a:ext>
            </a:extLst>
          </p:cNvPr>
          <p:cNvPicPr>
            <a:picLocks noChangeAspect="1"/>
          </p:cNvPicPr>
          <p:nvPr/>
        </p:nvPicPr>
        <p:blipFill>
          <a:blip r:embed="rId12"/>
          <a:stretch>
            <a:fillRect/>
          </a:stretch>
        </p:blipFill>
        <p:spPr>
          <a:xfrm>
            <a:off x="4575679" y="4868094"/>
            <a:ext cx="3105734" cy="42328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8127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A84E4D2-5338-3E63-04E0-9ADC721FDC0B}"/>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866E7540-C367-C7C3-B622-E9C3F7577C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A3C50502-C8AE-6512-DC28-AECBFABF7AB6}"/>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Заключение </a:t>
            </a:r>
            <a:r xmlns:a="http://schemas.openxmlformats.org/drawingml/2006/main">
              <a:rPr lang="bg" sz="4400" b="1" dirty="0">
                <a:solidFill>
                  <a:srgbClr val="003399"/>
                </a:solidFill>
              </a:rPr>
              <a:t>и </a:t>
            </a:r>
            <a:r xmlns:a="http://schemas.openxmlformats.org/drawingml/2006/main">
              <a:rPr lang="bg" sz="4400" b="1" dirty="0" err="1">
                <a:solidFill>
                  <a:srgbClr val="003399"/>
                </a:solidFill>
              </a:rPr>
              <a:t>размисъл</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47EFC3B6-BC7A-B15D-FA57-E7B9CD31A860}"/>
              </a:ext>
            </a:extLst>
          </p:cNvPr>
          <p:cNvSpPr txBox="1">
            <a:spLocks/>
          </p:cNvSpPr>
          <p:nvPr/>
        </p:nvSpPr>
        <p:spPr>
          <a:xfrm>
            <a:off x="521289" y="2996897"/>
            <a:ext cx="975324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ZEB </a:t>
            </a:r>
            <a:r xmlns:a="http://schemas.openxmlformats.org/drawingml/2006/main">
              <a:rPr lang="bg" dirty="0">
                <a:solidFill>
                  <a:srgbClr val="003399"/>
                </a:solidFill>
              </a:rPr>
              <a:t>: </a:t>
            </a:r>
            <a:r xmlns:a="http://schemas.openxmlformats.org/drawingml/2006/main">
              <a:rPr lang="bg" dirty="0">
                <a:solidFill>
                  <a:srgbClr val="003399"/>
                </a:solidFill>
              </a:rPr>
              <a:t>регулаторна промяна</a:t>
            </a:r>
          </a:p>
          <a:p>
            <a:r xmlns:a="http://schemas.openxmlformats.org/drawingml/2006/main">
              <a:rPr lang="bg" dirty="0">
                <a:solidFill>
                  <a:srgbClr val="003399"/>
                </a:solidFill>
              </a:rPr>
              <a:t>Националното разнообразие се запазва</a:t>
            </a:r>
          </a:p>
          <a:p>
            <a:r xmlns:a="http://schemas.openxmlformats.org/drawingml/2006/main">
              <a:rPr lang="bg" dirty="0">
                <a:solidFill>
                  <a:srgbClr val="003399"/>
                </a:solidFill>
              </a:rPr>
              <a:t>Кой показател е движещата сила на промяната: енергия, парникови газове или комфорт?</a:t>
            </a:r>
          </a:p>
        </p:txBody>
      </p:sp>
      <p:pic>
        <p:nvPicPr>
          <p:cNvPr id="23554" name="Picture 2" descr="Eco and green icons illustration">
            <a:extLst>
              <a:ext uri="{FF2B5EF4-FFF2-40B4-BE49-F238E27FC236}">
                <a16:creationId xmlns:a16="http://schemas.microsoft.com/office/drawing/2014/main" id="{7C2A4DF0-1406-92F8-E5FD-4D29CDB0B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8252" y="1868632"/>
            <a:ext cx="7048500" cy="704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6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84844A2-5973-A167-7C07-B6540E1081F4}"/>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45B49D4-E2B9-B5C7-45E0-E3A81B383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AF9F6364-FEF7-E5B8-8575-C3A12DEC2235}"/>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ZEB Ранни предприемачи – Примери за държави</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EB0F6C51-3EFD-41C9-3A4F-3311EF0E4A15}"/>
              </a:ext>
            </a:extLst>
          </p:cNvPr>
          <p:cNvSpPr txBox="1">
            <a:spLocks/>
          </p:cNvSpPr>
          <p:nvPr/>
        </p:nvSpPr>
        <p:spPr>
          <a:xfrm>
            <a:off x="523435" y="2991376"/>
            <a:ext cx="1467223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Франция – RE2020 включва въглеродни бюджети за всички нови сгради</a:t>
            </a:r>
          </a:p>
          <a:p>
            <a:r xmlns:a="http://schemas.openxmlformats.org/drawingml/2006/main">
              <a:rPr lang="bg" dirty="0">
                <a:solidFill>
                  <a:srgbClr val="003399"/>
                </a:solidFill>
              </a:rPr>
              <a:t>Нидерландия – BENG: първична енергия, херметичност и фактори на дневната светлина</a:t>
            </a:r>
          </a:p>
          <a:p>
            <a:r xmlns:a="http://schemas.openxmlformats.org/drawingml/2006/main">
              <a:rPr lang="bg" dirty="0">
                <a:solidFill>
                  <a:srgbClr val="003399"/>
                </a:solidFill>
              </a:rPr>
              <a:t>Австрия – Обвързва субсидиите с оперативните показатели за емисиите на парникови газове</a:t>
            </a:r>
          </a:p>
        </p:txBody>
      </p:sp>
      <p:pic>
        <p:nvPicPr>
          <p:cNvPr id="6" name="Picture 2" descr="Round icon. Illustration of flag of Austria">
            <a:extLst>
              <a:ext uri="{FF2B5EF4-FFF2-40B4-BE49-F238E27FC236}">
                <a16:creationId xmlns:a16="http://schemas.microsoft.com/office/drawing/2014/main" id="{8B2F5372-C08A-CAC5-1060-98B0E4158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8482" y="4986260"/>
            <a:ext cx="5290098" cy="3962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und icon. Illustration of flag of Netherlands">
            <a:extLst>
              <a:ext uri="{FF2B5EF4-FFF2-40B4-BE49-F238E27FC236}">
                <a16:creationId xmlns:a16="http://schemas.microsoft.com/office/drawing/2014/main" id="{50F4B604-2B77-1B7D-84CE-A75CA5A8E9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299" y="4932149"/>
            <a:ext cx="5290098" cy="39624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ound icon. Illustration of flag of France">
            <a:extLst>
              <a:ext uri="{FF2B5EF4-FFF2-40B4-BE49-F238E27FC236}">
                <a16:creationId xmlns:a16="http://schemas.microsoft.com/office/drawing/2014/main" id="{19A98EE1-7BBE-F439-A6E4-3DA9FDACB8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9105" y="4965399"/>
            <a:ext cx="5290098" cy="396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0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72752D3-D3B5-22C1-5477-80E01CC547FA}"/>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102C98E1-D3C9-0FF2-0A32-271F36498C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9ED77A5C-3CDE-C6D9-3561-F420D94A6482}"/>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Разбиране на </a:t>
            </a:r>
            <a:r xmlns:a="http://schemas.openxmlformats.org/drawingml/2006/main">
              <a:rPr lang="bg" sz="4400" b="1" dirty="0" err="1">
                <a:solidFill>
                  <a:srgbClr val="003399"/>
                </a:solidFill>
              </a:rPr>
              <a:t>праговете </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r xmlns:a="http://schemas.openxmlformats.org/drawingml/2006/main">
              <a:rPr lang="bg" sz="4400" b="1" dirty="0">
                <a:solidFill>
                  <a:srgbClr val="003399"/>
                </a:solidFill>
              </a:rPr>
              <a:t>за парникови газове и PED</a:t>
            </a:r>
          </a:p>
        </p:txBody>
      </p:sp>
      <p:sp>
        <p:nvSpPr>
          <p:cNvPr id="4" name="Content Placeholder 2">
            <a:extLst>
              <a:ext uri="{FF2B5EF4-FFF2-40B4-BE49-F238E27FC236}">
                <a16:creationId xmlns:a16="http://schemas.microsoft.com/office/drawing/2014/main" id="{EE33E1C9-9C93-476A-E8FF-B3558475CEFD}"/>
              </a:ext>
            </a:extLst>
          </p:cNvPr>
          <p:cNvSpPr txBox="1">
            <a:spLocks/>
          </p:cNvSpPr>
          <p:nvPr/>
        </p:nvSpPr>
        <p:spPr>
          <a:xfrm>
            <a:off x="520751" y="2997544"/>
            <a:ext cx="1462503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ПГ: </a:t>
            </a:r>
            <a:r xmlns:a="http://schemas.openxmlformats.org/drawingml/2006/main">
              <a:rPr lang="bg" dirty="0" err="1">
                <a:solidFill>
                  <a:srgbClr val="003399"/>
                </a:solidFill>
              </a:rPr>
              <a:t>kgCO₂eq </a:t>
            </a:r>
            <a:r xmlns:a="http://schemas.openxmlformats.org/drawingml/2006/main">
              <a:rPr lang="bg" dirty="0">
                <a:solidFill>
                  <a:srgbClr val="003399"/>
                </a:solidFill>
              </a:rPr>
              <a:t>/m²/година – определя се според вида на сградата и климатичната зона</a:t>
            </a:r>
          </a:p>
          <a:p>
            <a:r xmlns:a="http://schemas.openxmlformats.org/drawingml/2006/main">
              <a:rPr lang="bg" dirty="0">
                <a:solidFill>
                  <a:srgbClr val="003399"/>
                </a:solidFill>
              </a:rPr>
              <a:t>PED: Първично енергийно търсене – максимална </a:t>
            </a:r>
            <a:r xmlns:a="http://schemas.openxmlformats.org/drawingml/2006/main">
              <a:rPr lang="bg" dirty="0">
                <a:solidFill>
                  <a:srgbClr val="003399"/>
                </a:solidFill>
              </a:rPr>
              <a:t>енергия </a:t>
            </a:r>
            <a:r xmlns:a="http://schemas.openxmlformats.org/drawingml/2006/main">
              <a:rPr lang="bg" dirty="0" err="1">
                <a:solidFill>
                  <a:srgbClr val="003399"/>
                </a:solidFill>
              </a:rPr>
              <a:t>от обекта + източник</a:t>
            </a:r>
          </a:p>
          <a:p>
            <a:r xmlns:a="http://schemas.openxmlformats.org/drawingml/2006/main">
              <a:rPr lang="bg" dirty="0">
                <a:solidFill>
                  <a:srgbClr val="003399"/>
                </a:solidFill>
              </a:rPr>
              <a:t>Комбинирано за определяне на границите на производителност на ZEB</a:t>
            </a:r>
          </a:p>
        </p:txBody>
      </p:sp>
      <p:pic>
        <p:nvPicPr>
          <p:cNvPr id="24580" name="Picture 4" descr="REHVA Journal Current Situation and Actions for ZEB in Japan">
            <a:extLst>
              <a:ext uri="{FF2B5EF4-FFF2-40B4-BE49-F238E27FC236}">
                <a16:creationId xmlns:a16="http://schemas.microsoft.com/office/drawing/2014/main" id="{7C584A37-8C80-27DB-A76D-76237BB50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318" y="4866734"/>
            <a:ext cx="9371184" cy="4644273"/>
          </a:xfrm>
          <a:prstGeom prst="rect">
            <a:avLst/>
          </a:prstGeom>
          <a:noFill/>
          <a:extLst>
            <a:ext uri="{909E8E84-426E-40DD-AFC4-6F175D3DCCD1}">
              <a14:hiddenFill xmlns:a14="http://schemas.microsoft.com/office/drawing/2010/main">
                <a:solidFill>
                  <a:srgbClr val="FFFFFF"/>
                </a:solidFill>
              </a14:hiddenFill>
            </a:ext>
          </a:extLst>
        </p:spPr>
      </p:pic>
      <p:sp>
        <p:nvSpPr>
          <p:cNvPr id="82" name="Metin kutusu 81">
            <a:extLst>
              <a:ext uri="{FF2B5EF4-FFF2-40B4-BE49-F238E27FC236}">
                <a16:creationId xmlns:a16="http://schemas.microsoft.com/office/drawing/2014/main" id="{7D72DBBC-DD63-F0E8-8F97-7C6D02F55C10}"/>
              </a:ext>
            </a:extLst>
          </p:cNvPr>
          <p:cNvSpPr txBox="1"/>
          <p:nvPr/>
        </p:nvSpPr>
        <p:spPr>
          <a:xfrm>
            <a:off x="4400219" y="9511007"/>
            <a:ext cx="9487562" cy="369332"/>
          </a:xfrm>
          <a:prstGeom prst="rect">
            <a:avLst/>
          </a:prstGeom>
          <a:noFill/>
        </p:spPr>
        <p:txBody>
          <a:bodyPr wrap="square">
            <a:spAutoFit/>
          </a:bodyPr>
          <a:lstStyle/>
          <a:p>
            <a:r xmlns:a="http://schemas.openxmlformats.org/drawingml/2006/main">
              <a:rPr lang="bg" dirty="0"/>
              <a:t>Източник: https://www.rehva.eu/rehva-journal/chapter/current-situation-and-actions-for-zeb-in-japan</a:t>
            </a:r>
          </a:p>
        </p:txBody>
      </p:sp>
    </p:spTree>
    <p:extLst>
      <p:ext uri="{BB962C8B-B14F-4D97-AF65-F5344CB8AC3E}">
        <p14:creationId xmlns:p14="http://schemas.microsoft.com/office/powerpoint/2010/main" val="349710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B0EC870-1970-102E-3E36-874C99DB4E53}"/>
            </a:ext>
          </a:extLst>
        </p:cNvPr>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928CECD5-1D58-5FCD-868B-4FD894F9B30C}"/>
              </a:ext>
            </a:extLst>
          </p:cNvPr>
          <p:cNvSpPr/>
          <p:nvPr/>
        </p:nvSpPr>
        <p:spPr>
          <a:xfrm>
            <a:off x="2971800" y="3162300"/>
            <a:ext cx="12344400" cy="4648200"/>
          </a:xfrm>
          <a:prstGeom prst="roundRect">
            <a:avLst/>
          </a:prstGeom>
          <a:solidFill>
            <a:srgbClr val="9ACB3B"/>
          </a:solidFill>
          <a:ln>
            <a:solidFill>
              <a:srgbClr val="9AC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kırpıntı çizim, logo, simge, sembol, grafik içeren bir resim&#10;&#10;Açıklama otomatik olarak oluşturuldu">
            <a:extLst>
              <a:ext uri="{FF2B5EF4-FFF2-40B4-BE49-F238E27FC236}">
                <a16:creationId xmlns:a16="http://schemas.microsoft.com/office/drawing/2014/main" id="{3933BD35-75C3-108A-2C2C-D4CE398C4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4" name="Metin kutusu 3">
            <a:extLst>
              <a:ext uri="{FF2B5EF4-FFF2-40B4-BE49-F238E27FC236}">
                <a16:creationId xmlns:a16="http://schemas.microsoft.com/office/drawing/2014/main" id="{30832869-931E-BC40-4602-228F8FC89E3E}"/>
              </a:ext>
            </a:extLst>
          </p:cNvPr>
          <p:cNvSpPr txBox="1"/>
          <p:nvPr/>
        </p:nvSpPr>
        <p:spPr>
          <a:xfrm>
            <a:off x="3238500" y="4295036"/>
            <a:ext cx="11811000" cy="2185214"/>
          </a:xfrm>
          <a:prstGeom prst="rect">
            <a:avLst/>
          </a:prstGeom>
          <a:noFill/>
        </p:spPr>
        <p:txBody>
          <a:bodyPr wrap="square" rtlCol="0">
            <a:spAutoFit/>
          </a:bodyPr>
          <a:lstStyle/>
          <a:p>
            <a:pPr xmlns:a="http://schemas.openxmlformats.org/drawingml/2006/main" algn="ct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Благодаря</a:t>
            </a:r>
            <a:r xmlns:a="http://schemas.openxmlformats.org/drawingml/2006/main">
              <a:rPr lang="bg" sz="6000" b="1" spc="96" dirty="0">
                <a:solidFill>
                  <a:srgbClr val="003399"/>
                </a:solidFill>
                <a:latin typeface="Calibri" panose="020F0502020204030204" pitchFamily="34" charset="0"/>
                <a:ea typeface="Open Sans Bold"/>
                <a:cs typeface="Calibri" panose="020F0502020204030204" pitchFamily="34" charset="0"/>
              </a:rPr>
              <a:t> </a:t>
            </a:r>
            <a:r xmlns:a="http://schemas.openxmlformats.org/drawingml/2006/main">
              <a:rPr lang="bg" sz="6000" b="1" spc="96" dirty="0" err="1">
                <a:solidFill>
                  <a:srgbClr val="003399"/>
                </a:solidFill>
                <a:latin typeface="Calibri" panose="020F0502020204030204" pitchFamily="34" charset="0"/>
                <a:ea typeface="Open Sans Bold"/>
                <a:cs typeface="Calibri" panose="020F0502020204030204" pitchFamily="34" charset="0"/>
              </a:rPr>
              <a:t>ти </a:t>
            </a:r>
            <a:r xmlns:a="http://schemas.openxmlformats.org/drawingml/2006/main">
              <a:rPr lang="bg" sz="6000" b="1" spc="96" dirty="0">
                <a:solidFill>
                  <a:srgbClr val="003399"/>
                </a:solidFill>
                <a:latin typeface="Calibri" panose="020F0502020204030204" pitchFamily="34" charset="0"/>
                <a:ea typeface="Open Sans Bold"/>
                <a:cs typeface="Calibri" panose="020F0502020204030204" pitchFamily="34" charset="0"/>
              </a:rPr>
              <a:t>!</a:t>
            </a:r>
          </a:p>
          <a:p>
            <a:pPr algn="ctr"/>
            <a:endParaRPr lang="tr-TR" sz="3200" spc="96" dirty="0">
              <a:solidFill>
                <a:srgbClr val="003399"/>
              </a:solidFill>
              <a:latin typeface="Calibri" panose="020F0502020204030204" pitchFamily="34" charset="0"/>
              <a:ea typeface="Open Sans Bold"/>
              <a:cs typeface="Calibri" panose="020F0502020204030204" pitchFamily="34" charset="0"/>
            </a:endParaRPr>
          </a:p>
          <a:p>
            <a:pPr xmlns:a="http://schemas.openxmlformats.org/drawingml/2006/main" algn="ctr"/>
            <a:r xmlns:a="http://schemas.openxmlformats.org/drawingml/2006/main">
              <a:rPr lang="bg" sz="4400" spc="96" dirty="0">
                <a:solidFill>
                  <a:srgbClr val="003399"/>
                </a:solidFill>
                <a:latin typeface="Calibri" panose="020F0502020204030204" pitchFamily="34" charset="0"/>
                <a:ea typeface="Open Sans Bold"/>
                <a:cs typeface="Calibri" panose="020F0502020204030204" pitchFamily="34" charset="0"/>
              </a:rPr>
              <a:t>Въпроси и отговори</a:t>
            </a:r>
          </a:p>
        </p:txBody>
      </p:sp>
    </p:spTree>
    <p:extLst>
      <p:ext uri="{BB962C8B-B14F-4D97-AF65-F5344CB8AC3E}">
        <p14:creationId xmlns:p14="http://schemas.microsoft.com/office/powerpoint/2010/main" val="294653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C60F1E-EC43-9CA8-4854-9072BCA9E2EC}"/>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A159FA9-E078-3A8D-C04A-7C5977C8E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2" name="Metin kutusu 17">
            <a:extLst>
              <a:ext uri="{FF2B5EF4-FFF2-40B4-BE49-F238E27FC236}">
                <a16:creationId xmlns:a16="http://schemas.microsoft.com/office/drawing/2014/main" id="{8BC2C2E6-95FA-15B8-D1F8-B015A06DB52B}"/>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Защо </a:t>
            </a:r>
            <a:r xmlns:a="http://schemas.openxmlformats.org/drawingml/2006/main">
              <a:rPr lang="bg" sz="4400" b="1" dirty="0">
                <a:solidFill>
                  <a:srgbClr val="003399"/>
                </a:solidFill>
              </a:rPr>
              <a:t>нулеви </a:t>
            </a:r>
            <a:r xmlns:a="http://schemas.openxmlformats.org/drawingml/2006/main">
              <a:rPr lang="bg" sz="4400" b="1" dirty="0" err="1">
                <a:solidFill>
                  <a:srgbClr val="003399"/>
                </a:solidFill>
              </a:rPr>
              <a:t>емисии</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Сгради </a:t>
            </a:r>
            <a:r xmlns:a="http://schemas.openxmlformats.org/drawingml/2006/main">
              <a:rPr lang="bg" sz="4400" b="1" dirty="0">
                <a:solidFill>
                  <a:srgbClr val="003399"/>
                </a:solidFill>
              </a:rPr>
              <a:t>?</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1741A5B7-1CB6-D1DC-FA16-1A1BD13DA886}"/>
              </a:ext>
            </a:extLst>
          </p:cNvPr>
          <p:cNvSpPr txBox="1">
            <a:spLocks/>
          </p:cNvSpPr>
          <p:nvPr/>
        </p:nvSpPr>
        <p:spPr>
          <a:xfrm>
            <a:off x="559948" y="300243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40% от потреблението на енергия в ЕС</a:t>
            </a:r>
          </a:p>
          <a:p>
            <a:r xmlns:a="http://schemas.openxmlformats.org/drawingml/2006/main">
              <a:rPr lang="bg" dirty="0">
                <a:solidFill>
                  <a:srgbClr val="003399"/>
                </a:solidFill>
              </a:rPr>
              <a:t>36% от емисиите на парникови газове в ЕС</a:t>
            </a:r>
          </a:p>
          <a:p>
            <a:r xmlns:a="http://schemas.openxmlformats.org/drawingml/2006/main">
              <a:rPr lang="bg" dirty="0">
                <a:solidFill>
                  <a:srgbClr val="003399"/>
                </a:solidFill>
              </a:rPr>
              <a:t>Сградите са от основно значение за неутралността до 2050 г.</a:t>
            </a:r>
          </a:p>
        </p:txBody>
      </p:sp>
      <p:pic>
        <p:nvPicPr>
          <p:cNvPr id="1028" name="Picture 4" descr="i̇ş gayrimenkul kavramı - house icon over building sector slice stok fotoğraflar ve resimler">
            <a:extLst>
              <a:ext uri="{FF2B5EF4-FFF2-40B4-BE49-F238E27FC236}">
                <a16:creationId xmlns:a16="http://schemas.microsoft.com/office/drawing/2014/main" id="{DB2FCBAD-2CF4-81AE-EAC9-EEC22D418F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4858" y="2869149"/>
            <a:ext cx="8435342" cy="629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B1F679C-F4C3-6CB4-EF15-A6119830BCB7}"/>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A02A9F17-3FB4-DD71-5F28-4FF9C45FB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E22F91F6-C0C4-F45C-76FC-CE1B888F4E47}"/>
              </a:ext>
            </a:extLst>
          </p:cNvPr>
          <p:cNvSpPr txBox="1"/>
          <p:nvPr/>
        </p:nvSpPr>
        <p:spPr>
          <a:xfrm>
            <a:off x="4411318" y="523236"/>
            <a:ext cx="12253869" cy="1446550"/>
          </a:xfrm>
          <a:prstGeom prst="rect">
            <a:avLst/>
          </a:prstGeom>
          <a:noFill/>
        </p:spPr>
        <p:txBody>
          <a:bodyPr wrap="square" rtlCol="0">
            <a:spAutoFit/>
          </a:bodyPr>
          <a:lstStyle/>
          <a:p>
            <a:pPr xmlns:a="http://schemas.openxmlformats.org/drawingml/2006/main" algn="ctr"/>
            <a:r xmlns:a="http://schemas.openxmlformats.org/drawingml/2006/main">
              <a:rPr lang="bg" sz="4400" b="1">
                <a:solidFill>
                  <a:srgbClr val="003399"/>
                </a:solidFill>
              </a:rPr>
              <a:t>Етапи на преработката на EPBD</a:t>
            </a:r>
          </a:p>
          <a:p>
            <a:pPr algn="ctr"/>
            <a:endParaRPr lang="tr-TR" sz="4400" b="1" spc="96" dirty="0">
              <a:solidFill>
                <a:srgbClr val="003399"/>
              </a:solidFill>
              <a:latin typeface="Calibri" panose="020F0502020204030204" pitchFamily="34" charset="0"/>
              <a:ea typeface="Open Sans Bold"/>
              <a:cs typeface="Calibri" panose="020F0502020204030204" pitchFamily="34" charset="0"/>
            </a:endParaRPr>
          </a:p>
        </p:txBody>
      </p:sp>
      <p:pic>
        <p:nvPicPr>
          <p:cNvPr id="8" name="Picture 4" descr="Energy Performance of Buildings Directive review: major renovations ahead |  articles | ING Think">
            <a:extLst>
              <a:ext uri="{FF2B5EF4-FFF2-40B4-BE49-F238E27FC236}">
                <a16:creationId xmlns:a16="http://schemas.microsoft.com/office/drawing/2014/main" id="{5AAF6EC8-4462-52DA-EB9D-E6C027D79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97" y="2763015"/>
            <a:ext cx="15783170" cy="520111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50146824-0008-1D44-2C29-9F0D863AC4E0}"/>
              </a:ext>
            </a:extLst>
          </p:cNvPr>
          <p:cNvSpPr txBox="1"/>
          <p:nvPr/>
        </p:nvSpPr>
        <p:spPr>
          <a:xfrm>
            <a:off x="13042693" y="8190762"/>
            <a:ext cx="3500574" cy="369332"/>
          </a:xfrm>
          <a:prstGeom prst="rect">
            <a:avLst/>
          </a:prstGeom>
          <a:noFill/>
        </p:spPr>
        <p:txBody>
          <a:bodyPr wrap="none" rtlCol="0">
            <a:spAutoFit/>
          </a:bodyPr>
          <a:lstStyle/>
          <a:p>
            <a:r xmlns:a="http://schemas.openxmlformats.org/drawingml/2006/main">
              <a:rPr lang="bg"/>
              <a:t>Източник: Европейска комисия, ING</a:t>
            </a:r>
            <a:endParaRPr xmlns:a="http://schemas.openxmlformats.org/drawingml/2006/main" lang="tr-TR" dirty="0"/>
          </a:p>
        </p:txBody>
      </p:sp>
    </p:spTree>
    <p:extLst>
      <p:ext uri="{BB962C8B-B14F-4D97-AF65-F5344CB8AC3E}">
        <p14:creationId xmlns:p14="http://schemas.microsoft.com/office/powerpoint/2010/main" val="155176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0FFAE41-B852-ED5E-E668-E8523B5CB2D1}"/>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7E487CE5-C5CB-F6DA-9699-8CCC0FC1F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0D5A5764-0323-0F55-7CEE-8DED1D0F39ED}"/>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От</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Ефективност</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до</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Емисии</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536B14EF-D328-59F5-2E25-5C58302098DB}"/>
              </a:ext>
            </a:extLst>
          </p:cNvPr>
          <p:cNvSpPr txBox="1">
            <a:spLocks/>
          </p:cNvSpPr>
          <p:nvPr/>
        </p:nvSpPr>
        <p:spPr>
          <a:xfrm>
            <a:off x="516193" y="299850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Стар модел: фокус върху търсенето</a:t>
            </a:r>
          </a:p>
          <a:p>
            <a:r xmlns:a="http://schemas.openxmlformats.org/drawingml/2006/main">
              <a:rPr lang="bg" dirty="0">
                <a:solidFill>
                  <a:srgbClr val="003399"/>
                </a:solidFill>
              </a:rPr>
              <a:t>Нов модел: оперативни парникови газове</a:t>
            </a:r>
          </a:p>
          <a:p>
            <a:r xmlns:a="http://schemas.openxmlformats.org/drawingml/2006/main">
              <a:rPr lang="bg" dirty="0">
                <a:solidFill>
                  <a:srgbClr val="003399"/>
                </a:solidFill>
              </a:rPr>
              <a:t>Законодателно и техническо развитие</a:t>
            </a:r>
          </a:p>
        </p:txBody>
      </p:sp>
      <p:pic>
        <p:nvPicPr>
          <p:cNvPr id="4100" name="Picture 4" descr="turning down thermostat on radiator to save energy due to heating cost price hike - radiator or building envelope stok fotoğraflar ve resimler">
            <a:extLst>
              <a:ext uri="{FF2B5EF4-FFF2-40B4-BE49-F238E27FC236}">
                <a16:creationId xmlns:a16="http://schemas.microsoft.com/office/drawing/2014/main" id="{D4F1D925-E303-FCE0-9AFF-59F2C0EA00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28" r="10043"/>
          <a:stretch/>
        </p:blipFill>
        <p:spPr bwMode="auto">
          <a:xfrm>
            <a:off x="3368040" y="4940710"/>
            <a:ext cx="5612132" cy="38766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pairman checks carbon monoxide level on gas water heater exhaust - co₂ cloud or emissions meter stok fotoğraflar ve resimler">
            <a:extLst>
              <a:ext uri="{FF2B5EF4-FFF2-40B4-BE49-F238E27FC236}">
                <a16:creationId xmlns:a16="http://schemas.microsoft.com/office/drawing/2014/main" id="{3F946985-08DF-7106-7F35-80F8CEEE43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0289" y="4940709"/>
            <a:ext cx="58293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9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BA56795-734C-A8C0-2EE9-ECDA64484DD0}"/>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BB09598B-ED6E-8E66-B926-8AF30951A6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C1B09640-8053-A43E-3556-7F381C3C8799}"/>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Производителност</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Нива</a:t>
            </a:r>
            <a:r xmlns:a="http://schemas.openxmlformats.org/drawingml/2006/main">
              <a:rPr lang="bg" sz="4400" b="1" dirty="0">
                <a:solidFill>
                  <a:srgbClr val="003399"/>
                </a:solidFill>
              </a:rPr>
              <a:t> </a:t>
            </a:r>
            <a:r xmlns:a="http://schemas.openxmlformats.org/drawingml/2006/main">
              <a:rPr lang="bg" sz="4400" b="1" dirty="0" err="1">
                <a:solidFill>
                  <a:srgbClr val="003399"/>
                </a:solidFill>
              </a:rPr>
              <a:t>Общ преглед</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pic>
        <p:nvPicPr>
          <p:cNvPr id="6" name="Resim 5">
            <a:extLst>
              <a:ext uri="{FF2B5EF4-FFF2-40B4-BE49-F238E27FC236}">
                <a16:creationId xmlns:a16="http://schemas.microsoft.com/office/drawing/2014/main" id="{A5B2E228-36F6-8F2F-AF61-9D674BAAD902}"/>
              </a:ext>
            </a:extLst>
          </p:cNvPr>
          <p:cNvPicPr>
            <a:picLocks noChangeAspect="1"/>
          </p:cNvPicPr>
          <p:nvPr/>
        </p:nvPicPr>
        <p:blipFill>
          <a:blip r:embed="rId5"/>
          <a:stretch>
            <a:fillRect/>
          </a:stretch>
        </p:blipFill>
        <p:spPr>
          <a:xfrm>
            <a:off x="1814772" y="2920181"/>
            <a:ext cx="14269891" cy="5791692"/>
          </a:xfrm>
          <a:prstGeom prst="rect">
            <a:avLst/>
          </a:prstGeom>
        </p:spPr>
      </p:pic>
    </p:spTree>
    <p:extLst>
      <p:ext uri="{BB962C8B-B14F-4D97-AF65-F5344CB8AC3E}">
        <p14:creationId xmlns:p14="http://schemas.microsoft.com/office/powerpoint/2010/main" val="18788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E999CEB-148D-0E26-9ED6-0CF95B314745}"/>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3AFFEC95-4BEF-A833-FECB-FECB3E2AB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FFECD898-2561-2022-E308-FD494C4D9DD9}"/>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nZEB </a:t>
            </a:r>
            <a:r xmlns:a="http://schemas.openxmlformats.org/drawingml/2006/main">
              <a:rPr lang="bg" sz="4400" b="1" dirty="0">
                <a:solidFill>
                  <a:srgbClr val="003399"/>
                </a:solidFill>
              </a:rPr>
              <a:t>на </a:t>
            </a:r>
            <a:r xmlns:a="http://schemas.openxmlformats.org/drawingml/2006/main">
              <a:rPr lang="bg" sz="4400" b="1" dirty="0" err="1">
                <a:solidFill>
                  <a:srgbClr val="003399"/>
                </a:solidFill>
              </a:rPr>
              <a:t>практика</a:t>
            </a:r>
            <a:endParaRPr xmlns:a="http://schemas.openxmlformats.org/drawingml/2006/main" lang="tr-TR" sz="4400" b="1" dirty="0">
              <a:solidFill>
                <a:srgbClr val="003399"/>
              </a:solidFill>
            </a:endParaRPr>
          </a:p>
        </p:txBody>
      </p:sp>
      <p:sp>
        <p:nvSpPr>
          <p:cNvPr id="2" name="Title 1">
            <a:extLst>
              <a:ext uri="{FF2B5EF4-FFF2-40B4-BE49-F238E27FC236}">
                <a16:creationId xmlns:a16="http://schemas.microsoft.com/office/drawing/2014/main" id="{CEB2D72C-3568-75A2-D668-219840FC98E6}"/>
              </a:ext>
            </a:extLst>
          </p:cNvPr>
          <p:cNvSpPr txBox="1">
            <a:spLocks/>
          </p:cNvSpPr>
          <p:nvPr/>
        </p:nvSpPr>
        <p:spPr>
          <a:xfrm>
            <a:off x="3215148" y="219192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4" name="Content Placeholder 2">
            <a:extLst>
              <a:ext uri="{FF2B5EF4-FFF2-40B4-BE49-F238E27FC236}">
                <a16:creationId xmlns:a16="http://schemas.microsoft.com/office/drawing/2014/main" id="{29383197-4503-0192-CE71-3A2D281DE2AD}"/>
              </a:ext>
            </a:extLst>
          </p:cNvPr>
          <p:cNvSpPr txBox="1">
            <a:spLocks/>
          </p:cNvSpPr>
          <p:nvPr/>
        </p:nvSpPr>
        <p:spPr>
          <a:xfrm>
            <a:off x="516194" y="2986549"/>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Естония: 100 kWh/m²/година</a:t>
            </a:r>
          </a:p>
          <a:p>
            <a:r xmlns:a="http://schemas.openxmlformats.org/drawingml/2006/main">
              <a:rPr lang="bg" dirty="0">
                <a:solidFill>
                  <a:srgbClr val="003399"/>
                </a:solidFill>
              </a:rPr>
              <a:t>Ирландия: 45–60 kWh/m²/година</a:t>
            </a:r>
          </a:p>
          <a:p>
            <a:r xmlns:a="http://schemas.openxmlformats.org/drawingml/2006/main">
              <a:rPr lang="bg" dirty="0">
                <a:solidFill>
                  <a:srgbClr val="003399"/>
                </a:solidFill>
              </a:rPr>
              <a:t>Широки национални вариации</a:t>
            </a:r>
          </a:p>
        </p:txBody>
      </p:sp>
      <p:pic>
        <p:nvPicPr>
          <p:cNvPr id="5136" name="Picture 16" descr="Round icon. Illustration of flag of Estonia">
            <a:extLst>
              <a:ext uri="{FF2B5EF4-FFF2-40B4-BE49-F238E27FC236}">
                <a16:creationId xmlns:a16="http://schemas.microsoft.com/office/drawing/2014/main" id="{F2873CBB-922F-15FC-9C70-6F3DC14E8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388" y="5143500"/>
            <a:ext cx="5162672" cy="3867021"/>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Flag Of Ireland As Round Glossy Icon. Button With Irish Flag Royalty Free  SVG, Klipartlar, Vektör Çizimler ve Stok Çizim. Image 29069263">
            <a:extLst>
              <a:ext uri="{FF2B5EF4-FFF2-40B4-BE49-F238E27FC236}">
                <a16:creationId xmlns:a16="http://schemas.microsoft.com/office/drawing/2014/main" id="{42E65FBC-18DC-CE32-14B4-49A8F3F352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8060" y="4724271"/>
            <a:ext cx="4525962" cy="4525962"/>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Glossy round icon. Illustration of flag of European Union">
            <a:extLst>
              <a:ext uri="{FF2B5EF4-FFF2-40B4-BE49-F238E27FC236}">
                <a16:creationId xmlns:a16="http://schemas.microsoft.com/office/drawing/2014/main" id="{7DA6F816-D3B1-1F00-3F10-C664C415BB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4022" y="5021058"/>
            <a:ext cx="5489603" cy="411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1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C69BA0-DD22-589A-8848-35E9C2BCBBCD}"/>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759235A8-D62C-BDA6-BA29-2CA3D2245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275E66BF-A333-B58F-8F08-9881737DCC2E}"/>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a:solidFill>
                  <a:srgbClr val="003399"/>
                </a:solidFill>
              </a:rPr>
              <a:t>ZEB по дефиниция – EPBD Приложение III</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p>
        </p:txBody>
      </p:sp>
      <p:sp>
        <p:nvSpPr>
          <p:cNvPr id="4" name="Content Placeholder 2">
            <a:extLst>
              <a:ext uri="{FF2B5EF4-FFF2-40B4-BE49-F238E27FC236}">
                <a16:creationId xmlns:a16="http://schemas.microsoft.com/office/drawing/2014/main" id="{E6FC994B-97A6-88DD-CAAF-D7C046BF53CC}"/>
              </a:ext>
            </a:extLst>
          </p:cNvPr>
          <p:cNvSpPr txBox="1">
            <a:spLocks/>
          </p:cNvSpPr>
          <p:nvPr/>
        </p:nvSpPr>
        <p:spPr>
          <a:xfrm>
            <a:off x="520214" y="298896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a:solidFill>
                  <a:srgbClr val="003399"/>
                </a:solidFill>
              </a:rPr>
              <a:t>Нулеви оперативни емисии на парникови газове</a:t>
            </a:r>
          </a:p>
          <a:p>
            <a:r xmlns:a="http://schemas.openxmlformats.org/drawingml/2006/main">
              <a:rPr lang="bg" dirty="0">
                <a:solidFill>
                  <a:srgbClr val="003399"/>
                </a:solidFill>
              </a:rPr>
              <a:t>Ефективна обвивка и системи</a:t>
            </a:r>
          </a:p>
          <a:p>
            <a:r xmlns:a="http://schemas.openxmlformats.org/drawingml/2006/main">
              <a:rPr lang="bg" dirty="0">
                <a:solidFill>
                  <a:srgbClr val="003399"/>
                </a:solidFill>
              </a:rPr>
              <a:t>Остатъчна енергия без въглерод</a:t>
            </a:r>
          </a:p>
        </p:txBody>
      </p:sp>
      <p:pic>
        <p:nvPicPr>
          <p:cNvPr id="6146" name="Picture 2" descr="eco-friendly building in the modern city. sustainable glass office building with tree for reducing heat and carbon dioxide. office building with green environment. corporate building reduce co2. - zero emission building stok fotoğraflar ve resimler">
            <a:extLst>
              <a:ext uri="{FF2B5EF4-FFF2-40B4-BE49-F238E27FC236}">
                <a16:creationId xmlns:a16="http://schemas.microsoft.com/office/drawing/2014/main" id="{F7001BA0-BDCA-4919-636E-0A5EA6D6B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8903" y="2988962"/>
            <a:ext cx="8683918" cy="578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01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5B7F0A8-9BE8-89E4-E324-172A2D616BA3}"/>
            </a:ext>
          </a:extLst>
        </p:cNvPr>
        <p:cNvGrpSpPr/>
        <p:nvPr/>
      </p:nvGrpSpPr>
      <p:grpSpPr>
        <a:xfrm>
          <a:off x="0" y="0"/>
          <a:ext cx="0" cy="0"/>
          <a:chOff x="0" y="0"/>
          <a:chExt cx="0" cy="0"/>
        </a:xfrm>
      </p:grpSpPr>
      <p:pic>
        <p:nvPicPr>
          <p:cNvPr id="5" name="Resim 4" descr="kırpıntı çizim, logo, simge, sembol, grafik içeren bir resim&#10;&#10;Açıklama otomatik olarak oluşturuldu">
            <a:extLst>
              <a:ext uri="{FF2B5EF4-FFF2-40B4-BE49-F238E27FC236}">
                <a16:creationId xmlns:a16="http://schemas.microsoft.com/office/drawing/2014/main" id="{643EF7CA-5234-A28B-FFD2-46A7755C6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9258300"/>
            <a:ext cx="965383" cy="867879"/>
          </a:xfrm>
          <a:prstGeom prst="rect">
            <a:avLst/>
          </a:prstGeom>
        </p:spPr>
      </p:pic>
      <p:sp>
        <p:nvSpPr>
          <p:cNvPr id="3" name="Metin kutusu 17">
            <a:extLst>
              <a:ext uri="{FF2B5EF4-FFF2-40B4-BE49-F238E27FC236}">
                <a16:creationId xmlns:a16="http://schemas.microsoft.com/office/drawing/2014/main" id="{B8CE7387-333B-2719-72E9-41DE9E1BC86F}"/>
              </a:ext>
            </a:extLst>
          </p:cNvPr>
          <p:cNvSpPr txBox="1"/>
          <p:nvPr/>
        </p:nvSpPr>
        <p:spPr>
          <a:xfrm>
            <a:off x="4411318" y="523236"/>
            <a:ext cx="12253869" cy="769441"/>
          </a:xfrm>
          <a:prstGeom prst="rect">
            <a:avLst/>
          </a:prstGeom>
          <a:noFill/>
        </p:spPr>
        <p:txBody>
          <a:bodyPr wrap="square" rtlCol="0">
            <a:spAutoFit/>
          </a:bodyPr>
          <a:lstStyle/>
          <a:p>
            <a:pPr xmlns:a="http://schemas.openxmlformats.org/drawingml/2006/main" algn="ctr"/>
            <a:r xmlns:a="http://schemas.openxmlformats.org/drawingml/2006/main">
              <a:rPr lang="bg" sz="4400" b="1" dirty="0" err="1">
                <a:solidFill>
                  <a:srgbClr val="003399"/>
                </a:solidFill>
              </a:rPr>
              <a:t>Критерии </a:t>
            </a:r>
            <a:endParaRPr xmlns:a="http://schemas.openxmlformats.org/drawingml/2006/main" lang="tr-TR" sz="4400" b="1" spc="96" dirty="0">
              <a:solidFill>
                <a:srgbClr val="003399"/>
              </a:solidFill>
              <a:latin typeface="Calibri" panose="020F0502020204030204" pitchFamily="34" charset="0"/>
              <a:ea typeface="Open Sans Bold"/>
              <a:cs typeface="Calibri" panose="020F0502020204030204" pitchFamily="34" charset="0"/>
            </a:endParaRPr>
            <a:r xmlns:a="http://schemas.openxmlformats.org/drawingml/2006/main">
              <a:rPr lang="bg" sz="4400" b="1" dirty="0" err="1">
                <a:solidFill>
                  <a:srgbClr val="003399"/>
                </a:solidFill>
              </a:rPr>
              <a:t>за пасивна </a:t>
            </a:r>
            <a:r xmlns:a="http://schemas.openxmlformats.org/drawingml/2006/main">
              <a:rPr lang="bg" sz="4400" b="1" dirty="0">
                <a:solidFill>
                  <a:srgbClr val="003399"/>
                </a:solidFill>
              </a:rPr>
              <a:t>къща</a:t>
            </a:r>
          </a:p>
        </p:txBody>
      </p:sp>
      <p:grpSp>
        <p:nvGrpSpPr>
          <p:cNvPr id="6" name="Group 2">
            <a:extLst>
              <a:ext uri="{FF2B5EF4-FFF2-40B4-BE49-F238E27FC236}">
                <a16:creationId xmlns:a16="http://schemas.microsoft.com/office/drawing/2014/main" id="{879A6C1B-245E-6276-2E71-8695EBF321F4}"/>
              </a:ext>
            </a:extLst>
          </p:cNvPr>
          <p:cNvGrpSpPr>
            <a:grpSpLocks/>
          </p:cNvGrpSpPr>
          <p:nvPr/>
        </p:nvGrpSpPr>
        <p:grpSpPr bwMode="auto">
          <a:xfrm>
            <a:off x="6382789" y="4103885"/>
            <a:ext cx="8686800" cy="4657725"/>
            <a:chOff x="144" y="954"/>
            <a:chExt cx="5472" cy="2934"/>
          </a:xfrm>
        </p:grpSpPr>
        <p:graphicFrame>
          <p:nvGraphicFramePr>
            <p:cNvPr id="7" name="Object 3">
              <a:extLst>
                <a:ext uri="{FF2B5EF4-FFF2-40B4-BE49-F238E27FC236}">
                  <a16:creationId xmlns:a16="http://schemas.microsoft.com/office/drawing/2014/main" id="{8CE4B98B-6B9F-749F-8266-CFD5DBDD1E8B}"/>
                </a:ext>
              </a:extLst>
            </p:cNvPr>
            <p:cNvGraphicFramePr>
              <a:graphicFrameLocks noChangeAspect="1"/>
            </p:cNvGraphicFramePr>
            <p:nvPr/>
          </p:nvGraphicFramePr>
          <p:xfrm>
            <a:off x="144" y="954"/>
            <a:ext cx="5472" cy="2934"/>
          </p:xfrm>
          <a:graphic>
            <a:graphicData uri="http://schemas.openxmlformats.org/presentationml/2006/ole">
              <mc:AlternateContent xmlns:mc="http://schemas.openxmlformats.org/markup-compatibility/2006">
                <mc:Choice xmlns:v="urn:schemas-microsoft-com:vml" Requires="v">
                  <p:oleObj name="Dokument" r:id="rId5" imgW="5734800" imgH="3075480" progId="Word.Document.8">
                    <p:embed/>
                  </p:oleObj>
                </mc:Choice>
                <mc:Fallback>
                  <p:oleObj name="Dokument" r:id="rId5" imgW="5734800" imgH="3075480" progId="Word.Document.8">
                    <p:embed/>
                    <p:pic>
                      <p:nvPicPr>
                        <p:cNvPr id="2959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954"/>
                          <a:ext cx="5472" cy="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4">
              <a:extLst>
                <a:ext uri="{FF2B5EF4-FFF2-40B4-BE49-F238E27FC236}">
                  <a16:creationId xmlns:a16="http://schemas.microsoft.com/office/drawing/2014/main" id="{2E7A2579-F55D-525E-2289-56B367E43AFF}"/>
                </a:ext>
              </a:extLst>
            </p:cNvPr>
            <p:cNvSpPr>
              <a:spLocks noChangeArrowheads="1"/>
            </p:cNvSpPr>
            <p:nvPr/>
          </p:nvSpPr>
          <p:spPr bwMode="auto">
            <a:xfrm>
              <a:off x="1344" y="2208"/>
              <a:ext cx="62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Rectangle 5">
              <a:extLst>
                <a:ext uri="{FF2B5EF4-FFF2-40B4-BE49-F238E27FC236}">
                  <a16:creationId xmlns:a16="http://schemas.microsoft.com/office/drawing/2014/main" id="{EEFA3FF8-97D5-34D9-B24F-C21FB5EF4CC6}"/>
                </a:ext>
              </a:extLst>
            </p:cNvPr>
            <p:cNvSpPr>
              <a:spLocks noChangeArrowheads="1"/>
            </p:cNvSpPr>
            <p:nvPr/>
          </p:nvSpPr>
          <p:spPr bwMode="auto">
            <a:xfrm>
              <a:off x="2224" y="1584"/>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Rectangle 6">
              <a:extLst>
                <a:ext uri="{FF2B5EF4-FFF2-40B4-BE49-F238E27FC236}">
                  <a16:creationId xmlns:a16="http://schemas.microsoft.com/office/drawing/2014/main" id="{631DC313-15CF-D1C4-0DEA-937B37510EC2}"/>
                </a:ext>
              </a:extLst>
            </p:cNvPr>
            <p:cNvSpPr>
              <a:spLocks noChangeArrowheads="1"/>
            </p:cNvSpPr>
            <p:nvPr/>
          </p:nvSpPr>
          <p:spPr bwMode="auto">
            <a:xfrm>
              <a:off x="3552" y="2208"/>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Rectangle 7">
              <a:extLst>
                <a:ext uri="{FF2B5EF4-FFF2-40B4-BE49-F238E27FC236}">
                  <a16:creationId xmlns:a16="http://schemas.microsoft.com/office/drawing/2014/main" id="{26FCFDD9-0E17-FD7C-8C59-41A8F9EC8E52}"/>
                </a:ext>
              </a:extLst>
            </p:cNvPr>
            <p:cNvSpPr>
              <a:spLocks noChangeArrowheads="1"/>
            </p:cNvSpPr>
            <p:nvPr/>
          </p:nvSpPr>
          <p:spPr bwMode="auto">
            <a:xfrm>
              <a:off x="3456" y="3072"/>
              <a:ext cx="57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Rectangle 8">
              <a:extLst>
                <a:ext uri="{FF2B5EF4-FFF2-40B4-BE49-F238E27FC236}">
                  <a16:creationId xmlns:a16="http://schemas.microsoft.com/office/drawing/2014/main" id="{341DEDA2-2013-9063-2A79-6EBF21BA3438}"/>
                </a:ext>
              </a:extLst>
            </p:cNvPr>
            <p:cNvSpPr>
              <a:spLocks noChangeArrowheads="1"/>
            </p:cNvSpPr>
            <p:nvPr/>
          </p:nvSpPr>
          <p:spPr bwMode="auto">
            <a:xfrm>
              <a:off x="2592" y="2208"/>
              <a:ext cx="43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Rectangle 9">
              <a:extLst>
                <a:ext uri="{FF2B5EF4-FFF2-40B4-BE49-F238E27FC236}">
                  <a16:creationId xmlns:a16="http://schemas.microsoft.com/office/drawing/2014/main" id="{45832892-F1F5-36DA-00CC-5DA861EFB8AC}"/>
                </a:ext>
              </a:extLst>
            </p:cNvPr>
            <p:cNvSpPr>
              <a:spLocks noChangeArrowheads="1"/>
            </p:cNvSpPr>
            <p:nvPr/>
          </p:nvSpPr>
          <p:spPr bwMode="auto">
            <a:xfrm>
              <a:off x="2240" y="2208"/>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Rectangle 10">
              <a:extLst>
                <a:ext uri="{FF2B5EF4-FFF2-40B4-BE49-F238E27FC236}">
                  <a16:creationId xmlns:a16="http://schemas.microsoft.com/office/drawing/2014/main" id="{8F24B106-9F23-3389-3060-FBCFB6D35336}"/>
                </a:ext>
              </a:extLst>
            </p:cNvPr>
            <p:cNvSpPr>
              <a:spLocks noChangeArrowheads="1"/>
            </p:cNvSpPr>
            <p:nvPr/>
          </p:nvSpPr>
          <p:spPr bwMode="auto">
            <a:xfrm>
              <a:off x="2176" y="3072"/>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5" name="Group 12">
            <a:extLst>
              <a:ext uri="{FF2B5EF4-FFF2-40B4-BE49-F238E27FC236}">
                <a16:creationId xmlns:a16="http://schemas.microsoft.com/office/drawing/2014/main" id="{AE241502-69CD-756A-D339-288410BCD3B3}"/>
              </a:ext>
            </a:extLst>
          </p:cNvPr>
          <p:cNvGrpSpPr>
            <a:grpSpLocks/>
          </p:cNvGrpSpPr>
          <p:nvPr/>
        </p:nvGrpSpPr>
        <p:grpSpPr bwMode="auto">
          <a:xfrm>
            <a:off x="6306590" y="3884809"/>
            <a:ext cx="6937375" cy="4495800"/>
            <a:chOff x="96" y="816"/>
            <a:chExt cx="4370" cy="2832"/>
          </a:xfrm>
        </p:grpSpPr>
        <p:sp>
          <p:nvSpPr>
            <p:cNvPr id="16" name="Text Box 13">
              <a:extLst>
                <a:ext uri="{FF2B5EF4-FFF2-40B4-BE49-F238E27FC236}">
                  <a16:creationId xmlns:a16="http://schemas.microsoft.com/office/drawing/2014/main" id="{CE2CF04D-5DC2-70AA-045F-727612DFA1B8}"/>
                </a:ext>
              </a:extLst>
            </p:cNvPr>
            <p:cNvSpPr txBox="1">
              <a:spLocks noChangeArrowheads="1"/>
            </p:cNvSpPr>
            <p:nvPr/>
          </p:nvSpPr>
          <p:spPr bwMode="auto">
            <a:xfrm>
              <a:off x="96" y="816"/>
              <a:ext cx="1440" cy="558"/>
            </a:xfrm>
            <a:prstGeom prst="rect">
              <a:avLst/>
            </a:prstGeom>
            <a:solidFill>
              <a:schemeClr val="bg1">
                <a:alpha val="24001"/>
              </a:schemeClr>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2000" b="1" dirty="0">
                  <a:solidFill>
                    <a:srgbClr val="777777"/>
                  </a:solidFill>
                </a:rPr>
                <a:t>1 </a:t>
              </a:r>
              <a:r xmlns:a="http://schemas.openxmlformats.org/drawingml/2006/main">
                <a:rPr lang="bg" altLang="de-DE" sz="1600" b="1" dirty="0">
                  <a:solidFill>
                    <a:srgbClr val="777777"/>
                  </a:solidFill>
                </a:rPr>
                <a:t>Топлоизолация: </a:t>
              </a:r>
              <a:br xmlns:a="http://schemas.openxmlformats.org/drawingml/2006/main">
                <a:rPr lang="en-GB" altLang="de-DE" sz="1600" b="1" dirty="0">
                  <a:solidFill>
                    <a:srgbClr val="777777"/>
                  </a:solidFill>
                </a:rPr>
              </a:br>
              <a:r xmlns:a="http://schemas.openxmlformats.org/drawingml/2006/main">
                <a:rPr lang="bg" altLang="de-DE" sz="1600" b="1" dirty="0">
                  <a:solidFill>
                    <a:srgbClr val="777777"/>
                  </a:solidFill>
                </a:rPr>
                <a:t>U </a:t>
              </a:r>
              <a:r xmlns:a="http://schemas.openxmlformats.org/drawingml/2006/main">
                <a:rPr lang="bg" altLang="de-DE" sz="1600" b="1" dirty="0">
                  <a:solidFill>
                    <a:srgbClr val="777777"/>
                  </a:solidFill>
                  <a:sym typeface="Symbol" panose="05050102010706020507" pitchFamily="18" charset="2"/>
                </a:rPr>
                <a:t>≤ 0,15 W/(m²K) </a:t>
              </a:r>
              <a:br xmlns:a="http://schemas.openxmlformats.org/drawingml/2006/main">
                <a:rPr lang="en-GB" altLang="de-DE" sz="1600" b="1" dirty="0">
                  <a:solidFill>
                    <a:srgbClr val="777777"/>
                  </a:solidFill>
                  <a:sym typeface="Symbol" panose="05050102010706020507" pitchFamily="18" charset="2"/>
                </a:rPr>
              </a:br>
              <a:r xmlns:a="http://schemas.openxmlformats.org/drawingml/2006/main">
                <a:rPr lang="bg" altLang="de-DE" sz="1600" b="1" dirty="0" err="1">
                  <a:solidFill>
                    <a:srgbClr val="777777"/>
                  </a:solidFill>
                </a:rPr>
                <a:t>U </a:t>
              </a:r>
              <a:r xmlns:a="http://schemas.openxmlformats.org/drawingml/2006/main">
                <a:rPr lang="bg" altLang="de-DE" sz="1600" b="1" baseline="-25000" dirty="0" err="1">
                  <a:solidFill>
                    <a:srgbClr val="777777"/>
                  </a:solidFill>
                </a:rPr>
                <a:t>w</a:t>
              </a:r>
              <a:r xmlns:a="http://schemas.openxmlformats.org/drawingml/2006/main">
                <a:rPr lang="bg" altLang="de-DE" sz="1600" b="1" dirty="0">
                  <a:solidFill>
                    <a:srgbClr val="777777"/>
                  </a:solidFill>
                </a:rPr>
                <a:t> </a:t>
              </a:r>
              <a:r xmlns:a="http://schemas.openxmlformats.org/drawingml/2006/main">
                <a:rPr lang="bg" altLang="de-DE" sz="1600" b="1" dirty="0">
                  <a:solidFill>
                    <a:srgbClr val="777777"/>
                  </a:solidFill>
                  <a:sym typeface="Symbol" panose="05050102010706020507" pitchFamily="18" charset="2"/>
                </a:rPr>
                <a:t> 0,8 W/(m²K)</a:t>
              </a:r>
            </a:p>
          </p:txBody>
        </p:sp>
        <p:grpSp>
          <p:nvGrpSpPr>
            <p:cNvPr id="17" name="Group 14">
              <a:extLst>
                <a:ext uri="{FF2B5EF4-FFF2-40B4-BE49-F238E27FC236}">
                  <a16:creationId xmlns:a16="http://schemas.microsoft.com/office/drawing/2014/main" id="{A7360238-43F5-5386-F8C6-D5B14F21D4B3}"/>
                </a:ext>
              </a:extLst>
            </p:cNvPr>
            <p:cNvGrpSpPr>
              <a:grpSpLocks/>
            </p:cNvGrpSpPr>
            <p:nvPr/>
          </p:nvGrpSpPr>
          <p:grpSpPr bwMode="auto">
            <a:xfrm>
              <a:off x="1056" y="1528"/>
              <a:ext cx="3410" cy="2120"/>
              <a:chOff x="1056" y="1528"/>
              <a:chExt cx="3410" cy="2120"/>
            </a:xfrm>
          </p:grpSpPr>
          <p:sp>
            <p:nvSpPr>
              <p:cNvPr id="18" name="Rectangle 15">
                <a:extLst>
                  <a:ext uri="{FF2B5EF4-FFF2-40B4-BE49-F238E27FC236}">
                    <a16:creationId xmlns:a16="http://schemas.microsoft.com/office/drawing/2014/main" id="{FA89A307-1C27-207E-CFDC-0C67E99A07EC}"/>
                  </a:ext>
                </a:extLst>
              </p:cNvPr>
              <p:cNvSpPr>
                <a:spLocks noChangeArrowheads="1"/>
              </p:cNvSpPr>
              <p:nvPr/>
            </p:nvSpPr>
            <p:spPr bwMode="auto">
              <a:xfrm rot="1440000">
                <a:off x="2647" y="1528"/>
                <a:ext cx="1819" cy="127"/>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 name="Rectangle 16">
                <a:extLst>
                  <a:ext uri="{FF2B5EF4-FFF2-40B4-BE49-F238E27FC236}">
                    <a16:creationId xmlns:a16="http://schemas.microsoft.com/office/drawing/2014/main" id="{802CEDEB-AE27-C7CD-828C-B21ED2B1C7C9}"/>
                  </a:ext>
                </a:extLst>
              </p:cNvPr>
              <p:cNvSpPr>
                <a:spLocks noChangeArrowheads="1"/>
              </p:cNvSpPr>
              <p:nvPr/>
            </p:nvSpPr>
            <p:spPr bwMode="auto">
              <a:xfrm rot="20100000">
                <a:off x="1056" y="1536"/>
                <a:ext cx="1819" cy="127"/>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Rectangle 17">
                <a:extLst>
                  <a:ext uri="{FF2B5EF4-FFF2-40B4-BE49-F238E27FC236}">
                    <a16:creationId xmlns:a16="http://schemas.microsoft.com/office/drawing/2014/main" id="{378A33F3-87DC-6D52-A635-776AA028171C}"/>
                  </a:ext>
                </a:extLst>
              </p:cNvPr>
              <p:cNvSpPr>
                <a:spLocks noChangeArrowheads="1"/>
              </p:cNvSpPr>
              <p:nvPr/>
            </p:nvSpPr>
            <p:spPr bwMode="auto">
              <a:xfrm>
                <a:off x="1152" y="3552"/>
                <a:ext cx="3216" cy="96"/>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Rectangle 18">
                <a:extLst>
                  <a:ext uri="{FF2B5EF4-FFF2-40B4-BE49-F238E27FC236}">
                    <a16:creationId xmlns:a16="http://schemas.microsoft.com/office/drawing/2014/main" id="{43DDB45A-8A62-D6AC-8291-17745DE78594}"/>
                  </a:ext>
                </a:extLst>
              </p:cNvPr>
              <p:cNvSpPr>
                <a:spLocks noChangeArrowheads="1"/>
              </p:cNvSpPr>
              <p:nvPr/>
            </p:nvSpPr>
            <p:spPr bwMode="auto">
              <a:xfrm>
                <a:off x="1152" y="1968"/>
                <a:ext cx="96" cy="1584"/>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Rectangle 19">
                <a:extLst>
                  <a:ext uri="{FF2B5EF4-FFF2-40B4-BE49-F238E27FC236}">
                    <a16:creationId xmlns:a16="http://schemas.microsoft.com/office/drawing/2014/main" id="{F18C79F9-9FE4-5224-4B64-8BA2725EAC91}"/>
                  </a:ext>
                </a:extLst>
              </p:cNvPr>
              <p:cNvSpPr>
                <a:spLocks noChangeArrowheads="1"/>
              </p:cNvSpPr>
              <p:nvPr/>
            </p:nvSpPr>
            <p:spPr bwMode="auto">
              <a:xfrm>
                <a:off x="4272" y="1968"/>
                <a:ext cx="96" cy="1584"/>
              </a:xfrm>
              <a:prstGeom prst="rect">
                <a:avLst/>
              </a:prstGeom>
              <a:solidFill>
                <a:srgbClr val="FFFF00">
                  <a:alpha val="75999"/>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grpSp>
        <p:nvGrpSpPr>
          <p:cNvPr id="23" name="Group 20">
            <a:extLst>
              <a:ext uri="{FF2B5EF4-FFF2-40B4-BE49-F238E27FC236}">
                <a16:creationId xmlns:a16="http://schemas.microsoft.com/office/drawing/2014/main" id="{476F31BB-57A4-FDBA-2BC8-7A6AC6B5FA36}"/>
              </a:ext>
            </a:extLst>
          </p:cNvPr>
          <p:cNvGrpSpPr>
            <a:grpSpLocks/>
          </p:cNvGrpSpPr>
          <p:nvPr/>
        </p:nvGrpSpPr>
        <p:grpSpPr bwMode="auto">
          <a:xfrm>
            <a:off x="8005215" y="4875409"/>
            <a:ext cx="7292975" cy="3276600"/>
            <a:chOff x="1166" y="1440"/>
            <a:chExt cx="4594" cy="2064"/>
          </a:xfrm>
        </p:grpSpPr>
        <p:sp>
          <p:nvSpPr>
            <p:cNvPr id="24" name="AutoShape 21">
              <a:extLst>
                <a:ext uri="{FF2B5EF4-FFF2-40B4-BE49-F238E27FC236}">
                  <a16:creationId xmlns:a16="http://schemas.microsoft.com/office/drawing/2014/main" id="{80526563-AFC3-95F6-74FF-B5BCEC5D9657}"/>
                </a:ext>
              </a:extLst>
            </p:cNvPr>
            <p:cNvSpPr>
              <a:spLocks noChangeArrowheads="1"/>
            </p:cNvSpPr>
            <p:nvPr/>
          </p:nvSpPr>
          <p:spPr bwMode="auto">
            <a:xfrm flipH="1">
              <a:off x="2976" y="1440"/>
              <a:ext cx="2784" cy="1248"/>
            </a:xfrm>
            <a:prstGeom prst="rtTriangle">
              <a:avLst/>
            </a:prstGeom>
            <a:solidFill>
              <a:srgbClr val="FF3300">
                <a:alpha val="50000"/>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5" name="AutoShape 22">
              <a:extLst>
                <a:ext uri="{FF2B5EF4-FFF2-40B4-BE49-F238E27FC236}">
                  <a16:creationId xmlns:a16="http://schemas.microsoft.com/office/drawing/2014/main" id="{02EF6CE2-9224-2611-69E6-B64150023EEF}"/>
                </a:ext>
              </a:extLst>
            </p:cNvPr>
            <p:cNvSpPr>
              <a:spLocks noChangeArrowheads="1"/>
            </p:cNvSpPr>
            <p:nvPr/>
          </p:nvSpPr>
          <p:spPr bwMode="auto">
            <a:xfrm flipH="1">
              <a:off x="2976" y="2238"/>
              <a:ext cx="2784" cy="1248"/>
            </a:xfrm>
            <a:prstGeom prst="rtTriangle">
              <a:avLst/>
            </a:prstGeom>
            <a:solidFill>
              <a:srgbClr val="FF3300">
                <a:alpha val="50000"/>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6" name="Text Box 23">
              <a:extLst>
                <a:ext uri="{FF2B5EF4-FFF2-40B4-BE49-F238E27FC236}">
                  <a16:creationId xmlns:a16="http://schemas.microsoft.com/office/drawing/2014/main" id="{8BCB7C8E-C4EA-1145-3971-F84FD9CF6267}"/>
                </a:ext>
              </a:extLst>
            </p:cNvPr>
            <p:cNvSpPr txBox="1">
              <a:spLocks noChangeArrowheads="1"/>
            </p:cNvSpPr>
            <p:nvPr/>
          </p:nvSpPr>
          <p:spPr bwMode="auto">
            <a:xfrm>
              <a:off x="4512" y="2208"/>
              <a:ext cx="1152" cy="7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2000" b="1" dirty="0">
                  <a:solidFill>
                    <a:schemeClr val="bg1"/>
                  </a:solidFill>
                </a:rPr>
                <a:t>3 </a:t>
              </a:r>
              <a:r xmlns:a="http://schemas.openxmlformats.org/drawingml/2006/main">
                <a:rPr lang="bg" altLang="de-DE" sz="1600" b="1" dirty="0">
                  <a:solidFill>
                    <a:schemeClr val="bg1"/>
                  </a:solidFill>
                </a:rPr>
                <a:t>Тройно </a:t>
              </a:r>
              <a:r xmlns:a="http://schemas.openxmlformats.org/drawingml/2006/main">
                <a:rPr lang="bg" altLang="de-DE" sz="1600" b="1" dirty="0" err="1">
                  <a:solidFill>
                    <a:schemeClr val="bg1"/>
                  </a:solidFill>
                </a:rPr>
                <a:t>остъкляване </a:t>
              </a:r>
              <a:r xmlns:a="http://schemas.openxmlformats.org/drawingml/2006/main">
                <a:rPr lang="bg" altLang="de-DE" sz="1600" b="1" dirty="0">
                  <a:solidFill>
                    <a:schemeClr val="bg1"/>
                  </a:solidFill>
                </a:rPr>
                <a:t>: </a:t>
              </a:r>
              <a:br xmlns:a="http://schemas.openxmlformats.org/drawingml/2006/main">
                <a:rPr lang="en-GB" altLang="de-DE" sz="1600" b="1" dirty="0">
                  <a:solidFill>
                    <a:schemeClr val="bg1"/>
                  </a:solidFill>
                </a:rPr>
              </a:br>
              <a:r xmlns:a="http://schemas.openxmlformats.org/drawingml/2006/main">
                <a:rPr lang="bg" altLang="de-DE" sz="1600" b="1" dirty="0" err="1">
                  <a:solidFill>
                    <a:schemeClr val="bg1"/>
                  </a:solidFill>
                </a:rPr>
                <a:t>U </a:t>
              </a:r>
              <a:r xmlns:a="http://schemas.openxmlformats.org/drawingml/2006/main">
                <a:rPr lang="bg" altLang="de-DE" sz="1600" b="1" baseline="-25000" dirty="0" err="1">
                  <a:solidFill>
                    <a:schemeClr val="bg1"/>
                  </a:solidFill>
                </a:rPr>
                <a:t>g</a:t>
              </a:r>
              <a:r xmlns:a="http://schemas.openxmlformats.org/drawingml/2006/main">
                <a:rPr lang="bg" altLang="de-DE" sz="1600" b="1" dirty="0">
                  <a:solidFill>
                    <a:schemeClr val="bg1"/>
                  </a:solidFill>
                </a:rPr>
                <a:t> </a:t>
              </a:r>
              <a:r xmlns:a="http://schemas.openxmlformats.org/drawingml/2006/main">
                <a:rPr lang="bg" altLang="de-DE" sz="1600" b="1" dirty="0">
                  <a:solidFill>
                    <a:schemeClr val="bg1"/>
                  </a:solidFill>
                  <a:sym typeface="Symbol" panose="05050102010706020507" pitchFamily="18" charset="2"/>
                </a:rPr>
                <a:t> 0,8 W/(m²K) </a:t>
              </a:r>
              <a:br xmlns:a="http://schemas.openxmlformats.org/drawingml/2006/main">
                <a:rPr lang="en-GB" altLang="de-DE" sz="1600" b="1" dirty="0">
                  <a:solidFill>
                    <a:schemeClr val="bg1"/>
                  </a:solidFill>
                  <a:sym typeface="Symbol" panose="05050102010706020507" pitchFamily="18" charset="2"/>
                </a:rPr>
              </a:br>
              <a:r xmlns:a="http://schemas.openxmlformats.org/drawingml/2006/main">
                <a:rPr lang="bg" altLang="de-DE" sz="1600" b="1" dirty="0">
                  <a:solidFill>
                    <a:schemeClr val="bg1"/>
                  </a:solidFill>
                  <a:sym typeface="Symbol" panose="05050102010706020507" pitchFamily="18" charset="2"/>
                </a:rPr>
                <a:t>g = 0,50…0,55</a:t>
              </a:r>
              <a:endParaRPr xmlns:a="http://schemas.openxmlformats.org/drawingml/2006/main" lang="en-GB" altLang="de-DE" sz="1600" b="1" dirty="0">
                <a:solidFill>
                  <a:schemeClr val="bg1"/>
                </a:solidFill>
              </a:endParaRPr>
            </a:p>
          </p:txBody>
        </p:sp>
        <p:grpSp>
          <p:nvGrpSpPr>
            <p:cNvPr id="27" name="Group 24">
              <a:extLst>
                <a:ext uri="{FF2B5EF4-FFF2-40B4-BE49-F238E27FC236}">
                  <a16:creationId xmlns:a16="http://schemas.microsoft.com/office/drawing/2014/main" id="{20616587-7785-4218-5EA7-8FAE5820F0DE}"/>
                </a:ext>
              </a:extLst>
            </p:cNvPr>
            <p:cNvGrpSpPr>
              <a:grpSpLocks/>
            </p:cNvGrpSpPr>
            <p:nvPr/>
          </p:nvGrpSpPr>
          <p:grpSpPr bwMode="auto">
            <a:xfrm>
              <a:off x="1166" y="2064"/>
              <a:ext cx="3184" cy="1440"/>
              <a:chOff x="1166" y="2064"/>
              <a:chExt cx="3184" cy="1440"/>
            </a:xfrm>
          </p:grpSpPr>
          <p:sp>
            <p:nvSpPr>
              <p:cNvPr id="28" name="Line 25">
                <a:extLst>
                  <a:ext uri="{FF2B5EF4-FFF2-40B4-BE49-F238E27FC236}">
                    <a16:creationId xmlns:a16="http://schemas.microsoft.com/office/drawing/2014/main" id="{FEEE3765-5A1F-FEF0-8C5B-DE2BBF485144}"/>
                  </a:ext>
                </a:extLst>
              </p:cNvPr>
              <p:cNvSpPr>
                <a:spLocks noChangeShapeType="1"/>
              </p:cNvSpPr>
              <p:nvPr/>
            </p:nvSpPr>
            <p:spPr bwMode="auto">
              <a:xfrm flipH="1" flipV="1">
                <a:off x="4350" y="2880"/>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9" name="Line 26">
                <a:extLst>
                  <a:ext uri="{FF2B5EF4-FFF2-40B4-BE49-F238E27FC236}">
                    <a16:creationId xmlns:a16="http://schemas.microsoft.com/office/drawing/2014/main" id="{D3663DA6-20AA-3A2B-5D29-61BE97B82D2F}"/>
                  </a:ext>
                </a:extLst>
              </p:cNvPr>
              <p:cNvSpPr>
                <a:spLocks noChangeShapeType="1"/>
              </p:cNvSpPr>
              <p:nvPr/>
            </p:nvSpPr>
            <p:spPr bwMode="auto">
              <a:xfrm flipH="1" flipV="1">
                <a:off x="4350" y="2064"/>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0" name="Line 27">
                <a:extLst>
                  <a:ext uri="{FF2B5EF4-FFF2-40B4-BE49-F238E27FC236}">
                    <a16:creationId xmlns:a16="http://schemas.microsoft.com/office/drawing/2014/main" id="{E3C729DF-D24C-C67D-EE48-C66135F6EEE2}"/>
                  </a:ext>
                </a:extLst>
              </p:cNvPr>
              <p:cNvSpPr>
                <a:spLocks noChangeShapeType="1"/>
              </p:cNvSpPr>
              <p:nvPr/>
            </p:nvSpPr>
            <p:spPr bwMode="auto">
              <a:xfrm flipH="1" flipV="1">
                <a:off x="1166" y="2880"/>
                <a:ext cx="0" cy="62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 name="Line 28">
                <a:extLst>
                  <a:ext uri="{FF2B5EF4-FFF2-40B4-BE49-F238E27FC236}">
                    <a16:creationId xmlns:a16="http://schemas.microsoft.com/office/drawing/2014/main" id="{1BD742DC-C8EE-F3EA-2C50-85D5C36E3ACA}"/>
                  </a:ext>
                </a:extLst>
              </p:cNvPr>
              <p:cNvSpPr>
                <a:spLocks noChangeShapeType="1"/>
              </p:cNvSpPr>
              <p:nvPr/>
            </p:nvSpPr>
            <p:spPr bwMode="auto">
              <a:xfrm flipH="1" flipV="1">
                <a:off x="1166" y="2064"/>
                <a:ext cx="0" cy="38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grpSp>
        <p:nvGrpSpPr>
          <p:cNvPr id="32" name="Group 30">
            <a:extLst>
              <a:ext uri="{FF2B5EF4-FFF2-40B4-BE49-F238E27FC236}">
                <a16:creationId xmlns:a16="http://schemas.microsoft.com/office/drawing/2014/main" id="{3EB6BF9E-EDD3-6DB5-A7F3-9A850443D7BE}"/>
              </a:ext>
            </a:extLst>
          </p:cNvPr>
          <p:cNvGrpSpPr>
            <a:grpSpLocks/>
          </p:cNvGrpSpPr>
          <p:nvPr/>
        </p:nvGrpSpPr>
        <p:grpSpPr bwMode="auto">
          <a:xfrm>
            <a:off x="7684539" y="4189610"/>
            <a:ext cx="7481888" cy="4438651"/>
            <a:chOff x="964" y="1008"/>
            <a:chExt cx="4713" cy="2796"/>
          </a:xfrm>
        </p:grpSpPr>
        <p:grpSp>
          <p:nvGrpSpPr>
            <p:cNvPr id="33" name="Group 31">
              <a:extLst>
                <a:ext uri="{FF2B5EF4-FFF2-40B4-BE49-F238E27FC236}">
                  <a16:creationId xmlns:a16="http://schemas.microsoft.com/office/drawing/2014/main" id="{CE489C9F-2DE9-8277-D7EA-A834B51F001B}"/>
                </a:ext>
              </a:extLst>
            </p:cNvPr>
            <p:cNvGrpSpPr>
              <a:grpSpLocks/>
            </p:cNvGrpSpPr>
            <p:nvPr/>
          </p:nvGrpSpPr>
          <p:grpSpPr bwMode="auto">
            <a:xfrm>
              <a:off x="964" y="1767"/>
              <a:ext cx="3548" cy="2037"/>
              <a:chOff x="641" y="1786"/>
              <a:chExt cx="4003" cy="2249"/>
            </a:xfrm>
          </p:grpSpPr>
          <p:sp>
            <p:nvSpPr>
              <p:cNvPr id="35" name="Oval 32">
                <a:extLst>
                  <a:ext uri="{FF2B5EF4-FFF2-40B4-BE49-F238E27FC236}">
                    <a16:creationId xmlns:a16="http://schemas.microsoft.com/office/drawing/2014/main" id="{F7E97FA3-7115-CB73-5274-C442FCA81725}"/>
                  </a:ext>
                </a:extLst>
              </p:cNvPr>
              <p:cNvSpPr>
                <a:spLocks noChangeArrowheads="1"/>
              </p:cNvSpPr>
              <p:nvPr/>
            </p:nvSpPr>
            <p:spPr bwMode="auto">
              <a:xfrm>
                <a:off x="4193" y="3706"/>
                <a:ext cx="443"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6" name="Oval 33">
                <a:extLst>
                  <a:ext uri="{FF2B5EF4-FFF2-40B4-BE49-F238E27FC236}">
                    <a16:creationId xmlns:a16="http://schemas.microsoft.com/office/drawing/2014/main" id="{E1834E31-4CFF-27A5-E78A-E01A9BDC954B}"/>
                  </a:ext>
                </a:extLst>
              </p:cNvPr>
              <p:cNvSpPr>
                <a:spLocks noChangeArrowheads="1"/>
              </p:cNvSpPr>
              <p:nvPr/>
            </p:nvSpPr>
            <p:spPr bwMode="auto">
              <a:xfrm>
                <a:off x="2798" y="3689"/>
                <a:ext cx="414"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7" name="Oval 34">
                <a:extLst>
                  <a:ext uri="{FF2B5EF4-FFF2-40B4-BE49-F238E27FC236}">
                    <a16:creationId xmlns:a16="http://schemas.microsoft.com/office/drawing/2014/main" id="{52D279A4-3EA5-9792-6153-6F75F7D85F43}"/>
                  </a:ext>
                </a:extLst>
              </p:cNvPr>
              <p:cNvSpPr>
                <a:spLocks noChangeArrowheads="1"/>
              </p:cNvSpPr>
              <p:nvPr/>
            </p:nvSpPr>
            <p:spPr bwMode="auto">
              <a:xfrm>
                <a:off x="641" y="1817"/>
                <a:ext cx="433"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8" name="Oval 35">
                <a:extLst>
                  <a:ext uri="{FF2B5EF4-FFF2-40B4-BE49-F238E27FC236}">
                    <a16:creationId xmlns:a16="http://schemas.microsoft.com/office/drawing/2014/main" id="{49AA76F0-40CD-FF63-451D-97C0F626D9C6}"/>
                  </a:ext>
                </a:extLst>
              </p:cNvPr>
              <p:cNvSpPr>
                <a:spLocks noChangeArrowheads="1"/>
              </p:cNvSpPr>
              <p:nvPr/>
            </p:nvSpPr>
            <p:spPr bwMode="auto">
              <a:xfrm>
                <a:off x="4189" y="1786"/>
                <a:ext cx="455"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39" name="Oval 36">
                <a:extLst>
                  <a:ext uri="{FF2B5EF4-FFF2-40B4-BE49-F238E27FC236}">
                    <a16:creationId xmlns:a16="http://schemas.microsoft.com/office/drawing/2014/main" id="{DA56AE8A-4C12-FB54-6D48-391F1BE60A9E}"/>
                  </a:ext>
                </a:extLst>
              </p:cNvPr>
              <p:cNvSpPr>
                <a:spLocks noChangeArrowheads="1"/>
              </p:cNvSpPr>
              <p:nvPr/>
            </p:nvSpPr>
            <p:spPr bwMode="auto">
              <a:xfrm>
                <a:off x="2008" y="3689"/>
                <a:ext cx="411"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sp>
            <p:nvSpPr>
              <p:cNvPr id="40" name="Oval 37">
                <a:extLst>
                  <a:ext uri="{FF2B5EF4-FFF2-40B4-BE49-F238E27FC236}">
                    <a16:creationId xmlns:a16="http://schemas.microsoft.com/office/drawing/2014/main" id="{7973EF97-1119-28F2-3C4A-B93B35B6D994}"/>
                  </a:ext>
                </a:extLst>
              </p:cNvPr>
              <p:cNvSpPr>
                <a:spLocks noChangeArrowheads="1"/>
              </p:cNvSpPr>
              <p:nvPr/>
            </p:nvSpPr>
            <p:spPr bwMode="auto">
              <a:xfrm>
                <a:off x="649" y="3734"/>
                <a:ext cx="407" cy="30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p>
            </p:txBody>
          </p:sp>
        </p:grpSp>
        <p:sp>
          <p:nvSpPr>
            <p:cNvPr id="34" name="Rectangle 38">
              <a:extLst>
                <a:ext uri="{FF2B5EF4-FFF2-40B4-BE49-F238E27FC236}">
                  <a16:creationId xmlns:a16="http://schemas.microsoft.com/office/drawing/2014/main" id="{743E0EB8-57C6-C18B-D3CE-143B6EAA2489}"/>
                </a:ext>
              </a:extLst>
            </p:cNvPr>
            <p:cNvSpPr>
              <a:spLocks noChangeArrowheads="1"/>
            </p:cNvSpPr>
            <p:nvPr/>
          </p:nvSpPr>
          <p:spPr bwMode="auto">
            <a:xfrm>
              <a:off x="4429" y="1008"/>
              <a:ext cx="1248" cy="558"/>
            </a:xfrm>
            <a:prstGeom prst="rect">
              <a:avLst/>
            </a:prstGeom>
            <a:solidFill>
              <a:schemeClr val="bg1">
                <a:alpha val="28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eaLnBrk="0" hangingPunct="0"/>
              <a:r xmlns:a="http://schemas.openxmlformats.org/drawingml/2006/main">
                <a:rPr lang="bg" altLang="de-DE" sz="2000" b="1" dirty="0">
                  <a:solidFill>
                    <a:srgbClr val="FF0000"/>
                  </a:solidFill>
                </a:rPr>
                <a:t>2 </a:t>
              </a:r>
              <a:r xmlns:a="http://schemas.openxmlformats.org/drawingml/2006/main">
                <a:rPr lang="bg" altLang="de-DE" sz="1600" b="1" dirty="0">
                  <a:solidFill>
                    <a:srgbClr val="FF0000"/>
                  </a:solidFill>
                </a:rPr>
                <a:t>Избягвайте </a:t>
              </a:r>
              <a:br xmlns:a="http://schemas.openxmlformats.org/drawingml/2006/main">
                <a:rPr lang="en-GB" altLang="de-DE" sz="1600" b="1" dirty="0">
                  <a:solidFill>
                    <a:srgbClr val="FF0000"/>
                  </a:solidFill>
                </a:rPr>
              </a:br>
              <a:r xmlns:a="http://schemas.openxmlformats.org/drawingml/2006/main">
                <a:rPr lang="bg" altLang="de-DE" sz="1600" b="1" dirty="0">
                  <a:solidFill>
                    <a:srgbClr val="FF0000"/>
                  </a:solidFill>
                </a:rPr>
                <a:t>ефектите на термомостовете</a:t>
              </a:r>
            </a:p>
            <a:p>
              <a:pPr xmlns:a="http://schemas.openxmlformats.org/drawingml/2006/main" eaLnBrk="0" hangingPunct="0"/>
              <a:r xmlns:a="http://schemas.openxmlformats.org/drawingml/2006/main">
                <a:rPr lang="bg" altLang="de-DE" sz="1600" b="1" dirty="0">
                  <a:solidFill>
                    <a:srgbClr val="FF0000"/>
                  </a:solidFill>
                  <a:sym typeface="Symbol" panose="05050102010706020507" pitchFamily="18" charset="2"/>
                </a:rPr>
                <a:t> </a:t>
              </a:r>
              <a:r xmlns:a="http://schemas.openxmlformats.org/drawingml/2006/main">
                <a:rPr lang="bg" altLang="de-DE" sz="1600" b="1" baseline="-25000" dirty="0">
                  <a:solidFill>
                    <a:srgbClr val="FF0000"/>
                  </a:solidFill>
                  <a:sym typeface="Symbol" panose="05050102010706020507" pitchFamily="18" charset="2"/>
                </a:rPr>
                <a:t>a </a:t>
              </a:r>
              <a:r xmlns:a="http://schemas.openxmlformats.org/drawingml/2006/main">
                <a:rPr lang="bg" altLang="de-DE" sz="1600" b="1" dirty="0">
                  <a:solidFill>
                    <a:srgbClr val="FF0000"/>
                  </a:solidFill>
                  <a:sym typeface="Symbol" panose="05050102010706020507" pitchFamily="18" charset="2"/>
                </a:rPr>
                <a:t>≤ 0,01 W/( </a:t>
              </a:r>
              <a:r xmlns:a="http://schemas.openxmlformats.org/drawingml/2006/main">
                <a:rPr lang="bg" altLang="de-DE" sz="1600" b="1" dirty="0" err="1">
                  <a:solidFill>
                    <a:srgbClr val="FF0000"/>
                  </a:solidFill>
                  <a:sym typeface="Symbol" panose="05050102010706020507" pitchFamily="18" charset="2"/>
                </a:rPr>
                <a:t>mK </a:t>
              </a:r>
              <a:r xmlns:a="http://schemas.openxmlformats.org/drawingml/2006/main">
                <a:rPr lang="bg" altLang="de-DE" sz="1600" b="1" dirty="0">
                  <a:solidFill>
                    <a:srgbClr val="FF0000"/>
                  </a:solidFill>
                  <a:sym typeface="Symbol" panose="05050102010706020507" pitchFamily="18" charset="2"/>
                </a:rPr>
                <a:t>)</a:t>
              </a:r>
            </a:p>
          </p:txBody>
        </p:sp>
      </p:grpSp>
      <p:grpSp>
        <p:nvGrpSpPr>
          <p:cNvPr id="41" name="Group 39">
            <a:extLst>
              <a:ext uri="{FF2B5EF4-FFF2-40B4-BE49-F238E27FC236}">
                <a16:creationId xmlns:a16="http://schemas.microsoft.com/office/drawing/2014/main" id="{1852B4C5-1C1A-9B44-0105-DAB769897913}"/>
              </a:ext>
            </a:extLst>
          </p:cNvPr>
          <p:cNvGrpSpPr>
            <a:grpSpLocks/>
          </p:cNvGrpSpPr>
          <p:nvPr/>
        </p:nvGrpSpPr>
        <p:grpSpPr bwMode="auto">
          <a:xfrm>
            <a:off x="6354214" y="4637284"/>
            <a:ext cx="6657975" cy="3505200"/>
            <a:chOff x="126" y="1296"/>
            <a:chExt cx="4194" cy="2208"/>
          </a:xfrm>
        </p:grpSpPr>
        <p:grpSp>
          <p:nvGrpSpPr>
            <p:cNvPr id="42" name="Group 40">
              <a:extLst>
                <a:ext uri="{FF2B5EF4-FFF2-40B4-BE49-F238E27FC236}">
                  <a16:creationId xmlns:a16="http://schemas.microsoft.com/office/drawing/2014/main" id="{FEACC90C-7AFF-E6D9-795B-DEDEE175C670}"/>
                </a:ext>
              </a:extLst>
            </p:cNvPr>
            <p:cNvGrpSpPr>
              <a:grpSpLocks/>
            </p:cNvGrpSpPr>
            <p:nvPr/>
          </p:nvGrpSpPr>
          <p:grpSpPr bwMode="auto">
            <a:xfrm>
              <a:off x="1200" y="1296"/>
              <a:ext cx="3120" cy="2208"/>
              <a:chOff x="1200" y="1296"/>
              <a:chExt cx="3120" cy="2208"/>
            </a:xfrm>
          </p:grpSpPr>
          <p:sp>
            <p:nvSpPr>
              <p:cNvPr id="44" name="Line 41">
                <a:extLst>
                  <a:ext uri="{FF2B5EF4-FFF2-40B4-BE49-F238E27FC236}">
                    <a16:creationId xmlns:a16="http://schemas.microsoft.com/office/drawing/2014/main" id="{734DA536-25F3-0A8A-2638-787735F2F75B}"/>
                  </a:ext>
                </a:extLst>
              </p:cNvPr>
              <p:cNvSpPr>
                <a:spLocks noChangeShapeType="1"/>
              </p:cNvSpPr>
              <p:nvPr/>
            </p:nvSpPr>
            <p:spPr bwMode="auto">
              <a:xfrm flipV="1">
                <a:off x="1248" y="1296"/>
                <a:ext cx="1536" cy="72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 name="Line 42">
                <a:extLst>
                  <a:ext uri="{FF2B5EF4-FFF2-40B4-BE49-F238E27FC236}">
                    <a16:creationId xmlns:a16="http://schemas.microsoft.com/office/drawing/2014/main" id="{32816947-FC1D-52E7-B3F2-D024A23EABC2}"/>
                  </a:ext>
                </a:extLst>
              </p:cNvPr>
              <p:cNvSpPr>
                <a:spLocks noChangeShapeType="1"/>
              </p:cNvSpPr>
              <p:nvPr/>
            </p:nvSpPr>
            <p:spPr bwMode="auto">
              <a:xfrm flipH="1" flipV="1">
                <a:off x="2784" y="1296"/>
                <a:ext cx="1488" cy="67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6" name="Line 43">
                <a:extLst>
                  <a:ext uri="{FF2B5EF4-FFF2-40B4-BE49-F238E27FC236}">
                    <a16:creationId xmlns:a16="http://schemas.microsoft.com/office/drawing/2014/main" id="{5A15B932-F745-B3C2-966F-9561D68E11D6}"/>
                  </a:ext>
                </a:extLst>
              </p:cNvPr>
              <p:cNvSpPr>
                <a:spLocks noChangeShapeType="1"/>
              </p:cNvSpPr>
              <p:nvPr/>
            </p:nvSpPr>
            <p:spPr bwMode="auto">
              <a:xfrm flipH="1">
                <a:off x="4272" y="1968"/>
                <a:ext cx="0" cy="96"/>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7" name="Line 44">
                <a:extLst>
                  <a:ext uri="{FF2B5EF4-FFF2-40B4-BE49-F238E27FC236}">
                    <a16:creationId xmlns:a16="http://schemas.microsoft.com/office/drawing/2014/main" id="{BCE1ACBC-A2A9-0E29-9689-5DE84DA3DD47}"/>
                  </a:ext>
                </a:extLst>
              </p:cNvPr>
              <p:cNvSpPr>
                <a:spLocks noChangeShapeType="1"/>
              </p:cNvSpPr>
              <p:nvPr/>
            </p:nvSpPr>
            <p:spPr bwMode="auto">
              <a:xfrm>
                <a:off x="4272" y="2064"/>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 name="Line 45">
                <a:extLst>
                  <a:ext uri="{FF2B5EF4-FFF2-40B4-BE49-F238E27FC236}">
                    <a16:creationId xmlns:a16="http://schemas.microsoft.com/office/drawing/2014/main" id="{9D53E82A-B626-5FED-CD64-52F6AF3C6C54}"/>
                  </a:ext>
                </a:extLst>
              </p:cNvPr>
              <p:cNvSpPr>
                <a:spLocks noChangeShapeType="1"/>
              </p:cNvSpPr>
              <p:nvPr/>
            </p:nvSpPr>
            <p:spPr bwMode="auto">
              <a:xfrm flipH="1">
                <a:off x="4320" y="2064"/>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9" name="Line 46">
                <a:extLst>
                  <a:ext uri="{FF2B5EF4-FFF2-40B4-BE49-F238E27FC236}">
                    <a16:creationId xmlns:a16="http://schemas.microsoft.com/office/drawing/2014/main" id="{E941ADC6-63AA-C1CF-EFD3-BA2F92E0F561}"/>
                  </a:ext>
                </a:extLst>
              </p:cNvPr>
              <p:cNvSpPr>
                <a:spLocks noChangeShapeType="1"/>
              </p:cNvSpPr>
              <p:nvPr/>
            </p:nvSpPr>
            <p:spPr bwMode="auto">
              <a:xfrm flipH="1">
                <a:off x="4320" y="2880"/>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0" name="Line 47">
                <a:extLst>
                  <a:ext uri="{FF2B5EF4-FFF2-40B4-BE49-F238E27FC236}">
                    <a16:creationId xmlns:a16="http://schemas.microsoft.com/office/drawing/2014/main" id="{03E72A44-7375-99C1-6BDF-4EA645C1E9F9}"/>
                  </a:ext>
                </a:extLst>
              </p:cNvPr>
              <p:cNvSpPr>
                <a:spLocks noChangeShapeType="1"/>
              </p:cNvSpPr>
              <p:nvPr/>
            </p:nvSpPr>
            <p:spPr bwMode="auto">
              <a:xfrm flipH="1">
                <a:off x="4272" y="2688"/>
                <a:ext cx="0" cy="19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 name="Line 48">
                <a:extLst>
                  <a:ext uri="{FF2B5EF4-FFF2-40B4-BE49-F238E27FC236}">
                    <a16:creationId xmlns:a16="http://schemas.microsoft.com/office/drawing/2014/main" id="{C6491631-EDA8-16E4-699D-3F1C8C6E6F70}"/>
                  </a:ext>
                </a:extLst>
              </p:cNvPr>
              <p:cNvSpPr>
                <a:spLocks noChangeShapeType="1"/>
              </p:cNvSpPr>
              <p:nvPr/>
            </p:nvSpPr>
            <p:spPr bwMode="auto">
              <a:xfrm>
                <a:off x="4272" y="2688"/>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2" name="Line 49">
                <a:extLst>
                  <a:ext uri="{FF2B5EF4-FFF2-40B4-BE49-F238E27FC236}">
                    <a16:creationId xmlns:a16="http://schemas.microsoft.com/office/drawing/2014/main" id="{7F4FFA23-B60D-45E4-BF70-58489D2F1B63}"/>
                  </a:ext>
                </a:extLst>
              </p:cNvPr>
              <p:cNvSpPr>
                <a:spLocks noChangeShapeType="1"/>
              </p:cNvSpPr>
              <p:nvPr/>
            </p:nvSpPr>
            <p:spPr bwMode="auto">
              <a:xfrm>
                <a:off x="4272" y="2880"/>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3" name="Line 50">
                <a:extLst>
                  <a:ext uri="{FF2B5EF4-FFF2-40B4-BE49-F238E27FC236}">
                    <a16:creationId xmlns:a16="http://schemas.microsoft.com/office/drawing/2014/main" id="{FDBB9475-483D-D848-A4EF-C5D4126C34F3}"/>
                  </a:ext>
                </a:extLst>
              </p:cNvPr>
              <p:cNvSpPr>
                <a:spLocks noChangeShapeType="1"/>
              </p:cNvSpPr>
              <p:nvPr/>
            </p:nvSpPr>
            <p:spPr bwMode="auto">
              <a:xfrm>
                <a:off x="1200" y="3504"/>
                <a:ext cx="3120"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4" name="Line 51">
                <a:extLst>
                  <a:ext uri="{FF2B5EF4-FFF2-40B4-BE49-F238E27FC236}">
                    <a16:creationId xmlns:a16="http://schemas.microsoft.com/office/drawing/2014/main" id="{085F65A5-22DD-D47C-3E64-24CFA0366C59}"/>
                  </a:ext>
                </a:extLst>
              </p:cNvPr>
              <p:cNvSpPr>
                <a:spLocks noChangeShapeType="1"/>
              </p:cNvSpPr>
              <p:nvPr/>
            </p:nvSpPr>
            <p:spPr bwMode="auto">
              <a:xfrm flipH="1">
                <a:off x="1200" y="2880"/>
                <a:ext cx="0" cy="62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5" name="Line 52">
                <a:extLst>
                  <a:ext uri="{FF2B5EF4-FFF2-40B4-BE49-F238E27FC236}">
                    <a16:creationId xmlns:a16="http://schemas.microsoft.com/office/drawing/2014/main" id="{26A4CE35-2056-220D-DD96-0FCF3032CDB5}"/>
                  </a:ext>
                </a:extLst>
              </p:cNvPr>
              <p:cNvSpPr>
                <a:spLocks noChangeShapeType="1"/>
              </p:cNvSpPr>
              <p:nvPr/>
            </p:nvSpPr>
            <p:spPr bwMode="auto">
              <a:xfrm flipH="1">
                <a:off x="1248" y="2016"/>
                <a:ext cx="0" cy="48"/>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6" name="Line 53">
                <a:extLst>
                  <a:ext uri="{FF2B5EF4-FFF2-40B4-BE49-F238E27FC236}">
                    <a16:creationId xmlns:a16="http://schemas.microsoft.com/office/drawing/2014/main" id="{4A85ED8F-DFFB-A898-6EFA-A828E55179A7}"/>
                  </a:ext>
                </a:extLst>
              </p:cNvPr>
              <p:cNvSpPr>
                <a:spLocks noChangeShapeType="1"/>
              </p:cNvSpPr>
              <p:nvPr/>
            </p:nvSpPr>
            <p:spPr bwMode="auto">
              <a:xfrm>
                <a:off x="1200" y="2064"/>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7" name="Line 54">
                <a:extLst>
                  <a:ext uri="{FF2B5EF4-FFF2-40B4-BE49-F238E27FC236}">
                    <a16:creationId xmlns:a16="http://schemas.microsoft.com/office/drawing/2014/main" id="{76265129-ECD1-CEF5-3C15-2600B5ECB893}"/>
                  </a:ext>
                </a:extLst>
              </p:cNvPr>
              <p:cNvSpPr>
                <a:spLocks noChangeShapeType="1"/>
              </p:cNvSpPr>
              <p:nvPr/>
            </p:nvSpPr>
            <p:spPr bwMode="auto">
              <a:xfrm flipH="1">
                <a:off x="1200" y="2064"/>
                <a:ext cx="0" cy="384"/>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8" name="Line 55">
                <a:extLst>
                  <a:ext uri="{FF2B5EF4-FFF2-40B4-BE49-F238E27FC236}">
                    <a16:creationId xmlns:a16="http://schemas.microsoft.com/office/drawing/2014/main" id="{24FC16FA-185D-2370-C26E-03D6B2E2B8F2}"/>
                  </a:ext>
                </a:extLst>
              </p:cNvPr>
              <p:cNvSpPr>
                <a:spLocks noChangeShapeType="1"/>
              </p:cNvSpPr>
              <p:nvPr/>
            </p:nvSpPr>
            <p:spPr bwMode="auto">
              <a:xfrm flipH="1">
                <a:off x="1248" y="2448"/>
                <a:ext cx="0" cy="43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9" name="Line 56">
                <a:extLst>
                  <a:ext uri="{FF2B5EF4-FFF2-40B4-BE49-F238E27FC236}">
                    <a16:creationId xmlns:a16="http://schemas.microsoft.com/office/drawing/2014/main" id="{2CDDDF51-4D8D-AD68-6D8B-0B57FC99B09E}"/>
                  </a:ext>
                </a:extLst>
              </p:cNvPr>
              <p:cNvSpPr>
                <a:spLocks noChangeShapeType="1"/>
              </p:cNvSpPr>
              <p:nvPr/>
            </p:nvSpPr>
            <p:spPr bwMode="auto">
              <a:xfrm>
                <a:off x="1200" y="2448"/>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0" name="Line 57">
                <a:extLst>
                  <a:ext uri="{FF2B5EF4-FFF2-40B4-BE49-F238E27FC236}">
                    <a16:creationId xmlns:a16="http://schemas.microsoft.com/office/drawing/2014/main" id="{99FB60C0-FC6A-C3C6-8F0B-1522A3AC8542}"/>
                  </a:ext>
                </a:extLst>
              </p:cNvPr>
              <p:cNvSpPr>
                <a:spLocks noChangeShapeType="1"/>
              </p:cNvSpPr>
              <p:nvPr/>
            </p:nvSpPr>
            <p:spPr bwMode="auto">
              <a:xfrm>
                <a:off x="1200" y="2880"/>
                <a:ext cx="48"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43" name="Text Box 58">
              <a:extLst>
                <a:ext uri="{FF2B5EF4-FFF2-40B4-BE49-F238E27FC236}">
                  <a16:creationId xmlns:a16="http://schemas.microsoft.com/office/drawing/2014/main" id="{F767EB34-1C9B-3521-9AF4-297B4F8414E2}"/>
                </a:ext>
              </a:extLst>
            </p:cNvPr>
            <p:cNvSpPr txBox="1">
              <a:spLocks noChangeArrowheads="1"/>
            </p:cNvSpPr>
            <p:nvPr/>
          </p:nvSpPr>
          <p:spPr bwMode="auto">
            <a:xfrm>
              <a:off x="126" y="1502"/>
              <a:ext cx="1138"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eaLnBrk="0" hangingPunct="0">
                <a:spcBef>
                  <a:spcPct val="50000"/>
                </a:spcBef>
              </a:pPr>
              <a:r xmlns:a="http://schemas.openxmlformats.org/drawingml/2006/main">
                <a:rPr lang="bg" altLang="de-DE" sz="2000" b="1" dirty="0"/>
                <a:t>4 </a:t>
              </a:r>
              <a:r xmlns:a="http://schemas.openxmlformats.org/drawingml/2006/main">
                <a:rPr lang="bg" altLang="de-DE" sz="1600" b="1" dirty="0"/>
                <a:t>Херметична </a:t>
              </a:r>
              <a:br xmlns:a="http://schemas.openxmlformats.org/drawingml/2006/main">
                <a:rPr lang="en-GB" altLang="de-DE" sz="1600" b="1" dirty="0"/>
              </a:br>
              <a:r xmlns:a="http://schemas.openxmlformats.org/drawingml/2006/main">
                <a:rPr lang="bg" altLang="de-DE" sz="1600" b="1" dirty="0"/>
                <a:t>обвивка: </a:t>
              </a:r>
              <a:br xmlns:a="http://schemas.openxmlformats.org/drawingml/2006/main">
                <a:rPr lang="en-GB" altLang="de-DE" sz="1600" b="1" dirty="0"/>
              </a:br>
              <a:r xmlns:a="http://schemas.openxmlformats.org/drawingml/2006/main">
                <a:rPr lang="bg" altLang="de-DE" sz="1600" b="1" dirty="0"/>
                <a:t>n </a:t>
              </a:r>
              <a:r xmlns:a="http://schemas.openxmlformats.org/drawingml/2006/main">
                <a:rPr lang="bg" altLang="de-DE" sz="1600" b="1" baseline="-25000" dirty="0"/>
                <a:t>50</a:t>
              </a:r>
              <a:r xmlns:a="http://schemas.openxmlformats.org/drawingml/2006/main">
                <a:rPr lang="bg" altLang="de-DE" sz="1600" b="1" dirty="0"/>
                <a:t> </a:t>
              </a:r>
              <a:r xmlns:a="http://schemas.openxmlformats.org/drawingml/2006/main">
                <a:rPr lang="bg" altLang="de-DE" sz="1600" b="1" dirty="0">
                  <a:sym typeface="Symbol" panose="05050102010706020507" pitchFamily="18" charset="2"/>
                </a:rPr>
                <a:t> 0,6 /ч</a:t>
              </a:r>
              <a:endParaRPr xmlns:a="http://schemas.openxmlformats.org/drawingml/2006/main" lang="en-GB" altLang="de-DE" sz="1600" b="1" dirty="0"/>
            </a:p>
          </p:txBody>
        </p:sp>
      </p:grpSp>
      <p:grpSp>
        <p:nvGrpSpPr>
          <p:cNvPr id="61" name="Group 59">
            <a:extLst>
              <a:ext uri="{FF2B5EF4-FFF2-40B4-BE49-F238E27FC236}">
                <a16:creationId xmlns:a16="http://schemas.microsoft.com/office/drawing/2014/main" id="{69376648-0F3D-DC8C-4DF5-83FFF898087C}"/>
              </a:ext>
            </a:extLst>
          </p:cNvPr>
          <p:cNvGrpSpPr>
            <a:grpSpLocks/>
          </p:cNvGrpSpPr>
          <p:nvPr/>
        </p:nvGrpSpPr>
        <p:grpSpPr bwMode="auto">
          <a:xfrm>
            <a:off x="8744989" y="3580009"/>
            <a:ext cx="3657600" cy="2622550"/>
            <a:chOff x="1632" y="624"/>
            <a:chExt cx="2304" cy="1652"/>
          </a:xfrm>
        </p:grpSpPr>
        <p:grpSp>
          <p:nvGrpSpPr>
            <p:cNvPr id="62" name="Group 60">
              <a:extLst>
                <a:ext uri="{FF2B5EF4-FFF2-40B4-BE49-F238E27FC236}">
                  <a16:creationId xmlns:a16="http://schemas.microsoft.com/office/drawing/2014/main" id="{1C474515-B76D-E1DE-E409-99DF2686A314}"/>
                </a:ext>
              </a:extLst>
            </p:cNvPr>
            <p:cNvGrpSpPr>
              <a:grpSpLocks/>
            </p:cNvGrpSpPr>
            <p:nvPr/>
          </p:nvGrpSpPr>
          <p:grpSpPr bwMode="auto">
            <a:xfrm>
              <a:off x="1632" y="624"/>
              <a:ext cx="2304" cy="1652"/>
              <a:chOff x="1632" y="624"/>
              <a:chExt cx="2304" cy="1652"/>
            </a:xfrm>
          </p:grpSpPr>
          <p:sp>
            <p:nvSpPr>
              <p:cNvPr id="71" name="Text Box 61">
                <a:extLst>
                  <a:ext uri="{FF2B5EF4-FFF2-40B4-BE49-F238E27FC236}">
                    <a16:creationId xmlns:a16="http://schemas.microsoft.com/office/drawing/2014/main" id="{C5EC5447-A6CA-4B73-AFE8-C912134087B6}"/>
                  </a:ext>
                </a:extLst>
              </p:cNvPr>
              <p:cNvSpPr txBox="1">
                <a:spLocks noChangeArrowheads="1"/>
              </p:cNvSpPr>
              <p:nvPr/>
            </p:nvSpPr>
            <p:spPr bwMode="auto">
              <a:xfrm>
                <a:off x="1728" y="624"/>
                <a:ext cx="2125" cy="407"/>
              </a:xfrm>
              <a:prstGeom prst="rect">
                <a:avLst/>
              </a:prstGeom>
              <a:solidFill>
                <a:schemeClr val="bg1">
                  <a:alpha val="22000"/>
                </a:schemeClr>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a:spcBef>
                    <a:spcPct val="50000"/>
                  </a:spcBef>
                </a:pPr>
                <a:r xmlns:a="http://schemas.openxmlformats.org/drawingml/2006/main">
                  <a:rPr lang="bg" altLang="de-DE" sz="2000" b="1" dirty="0">
                    <a:solidFill>
                      <a:schemeClr val="tx2"/>
                    </a:solidFill>
                  </a:rPr>
                  <a:t>5 </a:t>
                </a:r>
                <a:r xmlns:a="http://schemas.openxmlformats.org/drawingml/2006/main">
                  <a:rPr lang="bg" altLang="de-DE" sz="1600" b="1" dirty="0">
                    <a:solidFill>
                      <a:schemeClr val="tx2"/>
                    </a:solidFill>
                  </a:rPr>
                  <a:t>Механична вентилационна система </a:t>
                </a:r>
                <a:br xmlns:a="http://schemas.openxmlformats.org/drawingml/2006/main">
                  <a:rPr lang="en-GB" altLang="de-DE" sz="1600" b="1" dirty="0">
                    <a:solidFill>
                      <a:schemeClr val="tx2"/>
                    </a:solidFill>
                  </a:rPr>
                </a:br>
                <a:r xmlns:a="http://schemas.openxmlformats.org/drawingml/2006/main">
                  <a:rPr lang="bg" altLang="de-DE" sz="1600" b="1" dirty="0">
                    <a:solidFill>
                      <a:schemeClr val="tx2"/>
                    </a:solidFill>
                  </a:rPr>
                  <a:t>с рекуперация на топлина </a:t>
                </a:r>
                <a:r xmlns:a="http://schemas.openxmlformats.org/drawingml/2006/main">
                  <a:rPr lang="bg" altLang="de-DE" sz="1600" b="1" dirty="0">
                    <a:solidFill>
                      <a:schemeClr val="tx2"/>
                    </a:solidFill>
                    <a:sym typeface="Symbol" panose="05050102010706020507" pitchFamily="18" charset="2"/>
                  </a:rPr>
                  <a:t></a:t>
                </a:r>
                <a:r xmlns:a="http://schemas.openxmlformats.org/drawingml/2006/main">
                  <a:rPr lang="bg" altLang="de-DE" sz="1600" b="1" dirty="0">
                    <a:solidFill>
                      <a:schemeClr val="tx2"/>
                    </a:solidFill>
                  </a:rPr>
                  <a:t> </a:t>
                </a:r>
                <a:r xmlns:a="http://schemas.openxmlformats.org/drawingml/2006/main">
                  <a:rPr lang="bg" altLang="de-DE" sz="1600" b="1" dirty="0">
                    <a:solidFill>
                      <a:schemeClr val="tx2"/>
                    </a:solidFill>
                    <a:sym typeface="Symbol" panose="05050102010706020507" pitchFamily="18" charset="2"/>
                  </a:rPr>
                  <a:t> 75%</a:t>
                </a:r>
                <a:endParaRPr xmlns:a="http://schemas.openxmlformats.org/drawingml/2006/main" lang="en-GB" altLang="de-DE" sz="1600" b="1" dirty="0">
                  <a:solidFill>
                    <a:schemeClr val="tx2"/>
                  </a:solidFill>
                </a:endParaRPr>
              </a:p>
            </p:txBody>
          </p:sp>
          <p:sp>
            <p:nvSpPr>
              <p:cNvPr id="72" name="AutoShape 62">
                <a:extLst>
                  <a:ext uri="{FF2B5EF4-FFF2-40B4-BE49-F238E27FC236}">
                    <a16:creationId xmlns:a16="http://schemas.microsoft.com/office/drawing/2014/main" id="{5AAB9360-5764-145B-2F50-D74A33D6B487}"/>
                  </a:ext>
                </a:extLst>
              </p:cNvPr>
              <p:cNvSpPr>
                <a:spLocks noChangeArrowheads="1"/>
              </p:cNvSpPr>
              <p:nvPr/>
            </p:nvSpPr>
            <p:spPr bwMode="auto">
              <a:xfrm>
                <a:off x="2832" y="1008"/>
                <a:ext cx="240" cy="43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66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3" name="AutoShape 63">
                <a:extLst>
                  <a:ext uri="{FF2B5EF4-FFF2-40B4-BE49-F238E27FC236}">
                    <a16:creationId xmlns:a16="http://schemas.microsoft.com/office/drawing/2014/main" id="{70554412-F97F-A519-8948-F21E4E2B427C}"/>
                  </a:ext>
                </a:extLst>
              </p:cNvPr>
              <p:cNvSpPr>
                <a:spLocks noChangeArrowheads="1"/>
              </p:cNvSpPr>
              <p:nvPr/>
            </p:nvSpPr>
            <p:spPr bwMode="auto">
              <a:xfrm rot="16200000" flipV="1">
                <a:off x="2412" y="1908"/>
                <a:ext cx="384" cy="3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4" name="AutoShape 64">
                <a:extLst>
                  <a:ext uri="{FF2B5EF4-FFF2-40B4-BE49-F238E27FC236}">
                    <a16:creationId xmlns:a16="http://schemas.microsoft.com/office/drawing/2014/main" id="{CEF8A285-D315-1599-AC78-7B6234AD52D7}"/>
                  </a:ext>
                </a:extLst>
              </p:cNvPr>
              <p:cNvSpPr>
                <a:spLocks noChangeArrowheads="1"/>
              </p:cNvSpPr>
              <p:nvPr/>
            </p:nvSpPr>
            <p:spPr bwMode="auto">
              <a:xfrm rot="5400000">
                <a:off x="2460" y="1092"/>
                <a:ext cx="384" cy="3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5" name="AutoShape 65">
                <a:extLst>
                  <a:ext uri="{FF2B5EF4-FFF2-40B4-BE49-F238E27FC236}">
                    <a16:creationId xmlns:a16="http://schemas.microsoft.com/office/drawing/2014/main" id="{9990CF1E-B49C-08F8-0D6A-90742BD8ACCE}"/>
                  </a:ext>
                </a:extLst>
              </p:cNvPr>
              <p:cNvSpPr>
                <a:spLocks noChangeArrowheads="1"/>
              </p:cNvSpPr>
              <p:nvPr/>
            </p:nvSpPr>
            <p:spPr bwMode="auto">
              <a:xfrm flipV="1">
                <a:off x="2832" y="1872"/>
                <a:ext cx="288" cy="38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76" name="Group 66">
                <a:extLst>
                  <a:ext uri="{FF2B5EF4-FFF2-40B4-BE49-F238E27FC236}">
                    <a16:creationId xmlns:a16="http://schemas.microsoft.com/office/drawing/2014/main" id="{FE422298-D86F-B624-A85F-6BFEE8A8CECD}"/>
                  </a:ext>
                </a:extLst>
              </p:cNvPr>
              <p:cNvGrpSpPr>
                <a:grpSpLocks/>
              </p:cNvGrpSpPr>
              <p:nvPr/>
            </p:nvGrpSpPr>
            <p:grpSpPr bwMode="auto">
              <a:xfrm>
                <a:off x="2640" y="1440"/>
                <a:ext cx="288" cy="432"/>
                <a:chOff x="3888" y="1152"/>
                <a:chExt cx="672" cy="1008"/>
              </a:xfrm>
            </p:grpSpPr>
            <p:sp>
              <p:nvSpPr>
                <p:cNvPr id="81" name="Rectangle 67">
                  <a:extLst>
                    <a:ext uri="{FF2B5EF4-FFF2-40B4-BE49-F238E27FC236}">
                      <a16:creationId xmlns:a16="http://schemas.microsoft.com/office/drawing/2014/main" id="{2FB4E61A-9D12-D3ED-FE4E-C9C2DFB2B4C5}"/>
                    </a:ext>
                  </a:extLst>
                </p:cNvPr>
                <p:cNvSpPr>
                  <a:spLocks noChangeArrowheads="1"/>
                </p:cNvSpPr>
                <p:nvPr/>
              </p:nvSpPr>
              <p:spPr bwMode="auto">
                <a:xfrm>
                  <a:off x="3888" y="1152"/>
                  <a:ext cx="672" cy="1008"/>
                </a:xfrm>
                <a:prstGeom prst="rect">
                  <a:avLst/>
                </a:prstGeom>
                <a:gradFill rotWithShape="0">
                  <a:gsLst>
                    <a:gs pos="0">
                      <a:srgbClr val="6666FF"/>
                    </a:gs>
                    <a:gs pos="100000">
                      <a:srgbClr val="FFCC00"/>
                    </a:gs>
                  </a:gsLst>
                  <a:lin ang="5400000" scaled="1"/>
                </a:gra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2" name="Line 68">
                  <a:extLst>
                    <a:ext uri="{FF2B5EF4-FFF2-40B4-BE49-F238E27FC236}">
                      <a16:creationId xmlns:a16="http://schemas.microsoft.com/office/drawing/2014/main" id="{79D487CC-54D5-70A5-582A-34D4CA1756D4}"/>
                    </a:ext>
                  </a:extLst>
                </p:cNvPr>
                <p:cNvSpPr>
                  <a:spLocks noChangeShapeType="1"/>
                </p:cNvSpPr>
                <p:nvPr/>
              </p:nvSpPr>
              <p:spPr bwMode="auto">
                <a:xfrm flipH="1">
                  <a:off x="3936" y="115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3" name="Line 69">
                  <a:extLst>
                    <a:ext uri="{FF2B5EF4-FFF2-40B4-BE49-F238E27FC236}">
                      <a16:creationId xmlns:a16="http://schemas.microsoft.com/office/drawing/2014/main" id="{3E298E44-8FD9-D95E-9202-2B612C005B3E}"/>
                    </a:ext>
                  </a:extLst>
                </p:cNvPr>
                <p:cNvSpPr>
                  <a:spLocks noChangeShapeType="1"/>
                </p:cNvSpPr>
                <p:nvPr/>
              </p:nvSpPr>
              <p:spPr bwMode="auto">
                <a:xfrm flipH="1">
                  <a:off x="4224" y="187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4" name="Line 70">
                  <a:extLst>
                    <a:ext uri="{FF2B5EF4-FFF2-40B4-BE49-F238E27FC236}">
                      <a16:creationId xmlns:a16="http://schemas.microsoft.com/office/drawing/2014/main" id="{E4E106A8-6DF6-6FC0-53DF-4E57A6026ABA}"/>
                    </a:ext>
                  </a:extLst>
                </p:cNvPr>
                <p:cNvSpPr>
                  <a:spLocks noChangeShapeType="1"/>
                </p:cNvSpPr>
                <p:nvPr/>
              </p:nvSpPr>
              <p:spPr bwMode="auto">
                <a:xfrm flipH="1">
                  <a:off x="4512" y="1440"/>
                  <a:ext cx="0" cy="432"/>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5" name="Line 71">
                  <a:extLst>
                    <a:ext uri="{FF2B5EF4-FFF2-40B4-BE49-F238E27FC236}">
                      <a16:creationId xmlns:a16="http://schemas.microsoft.com/office/drawing/2014/main" id="{87AEA2F0-0FAC-299C-6FAF-C3A9003D8DB8}"/>
                    </a:ext>
                  </a:extLst>
                </p:cNvPr>
                <p:cNvSpPr>
                  <a:spLocks noChangeShapeType="1"/>
                </p:cNvSpPr>
                <p:nvPr/>
              </p:nvSpPr>
              <p:spPr bwMode="auto">
                <a:xfrm flipH="1">
                  <a:off x="3936" y="1440"/>
                  <a:ext cx="0" cy="432"/>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6" name="Line 72">
                  <a:extLst>
                    <a:ext uri="{FF2B5EF4-FFF2-40B4-BE49-F238E27FC236}">
                      <a16:creationId xmlns:a16="http://schemas.microsoft.com/office/drawing/2014/main" id="{604A330B-9060-6631-A67F-A5F0D4F33090}"/>
                    </a:ext>
                  </a:extLst>
                </p:cNvPr>
                <p:cNvSpPr>
                  <a:spLocks noChangeShapeType="1"/>
                </p:cNvSpPr>
                <p:nvPr/>
              </p:nvSpPr>
              <p:spPr bwMode="auto">
                <a:xfrm>
                  <a:off x="3936" y="187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7" name="Line 73">
                  <a:extLst>
                    <a:ext uri="{FF2B5EF4-FFF2-40B4-BE49-F238E27FC236}">
                      <a16:creationId xmlns:a16="http://schemas.microsoft.com/office/drawing/2014/main" id="{28CC1185-19AE-F773-F2CB-198EEBF8FE8E}"/>
                    </a:ext>
                  </a:extLst>
                </p:cNvPr>
                <p:cNvSpPr>
                  <a:spLocks noChangeShapeType="1"/>
                </p:cNvSpPr>
                <p:nvPr/>
              </p:nvSpPr>
              <p:spPr bwMode="auto">
                <a:xfrm>
                  <a:off x="4224" y="1152"/>
                  <a:ext cx="288" cy="288"/>
                </a:xfrm>
                <a:prstGeom prst="line">
                  <a:avLst/>
                </a:prstGeom>
                <a:no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77" name="Text Box 74">
                <a:extLst>
                  <a:ext uri="{FF2B5EF4-FFF2-40B4-BE49-F238E27FC236}">
                    <a16:creationId xmlns:a16="http://schemas.microsoft.com/office/drawing/2014/main" id="{7C6FE21A-1E91-9B97-34E2-56EC42CCBD82}"/>
                  </a:ext>
                </a:extLst>
              </p:cNvPr>
              <p:cNvSpPr txBox="1">
                <a:spLocks noChangeArrowheads="1"/>
              </p:cNvSpPr>
              <p:nvPr/>
            </p:nvSpPr>
            <p:spPr bwMode="auto">
              <a:xfrm>
                <a:off x="1680" y="1008"/>
                <a:ext cx="816" cy="213"/>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r">
                  <a:spcBef>
                    <a:spcPct val="50000"/>
                  </a:spcBef>
                </a:pPr>
                <a:r xmlns:a="http://schemas.openxmlformats.org/drawingml/2006/main">
                  <a:rPr lang="bg" altLang="de-DE" sz="1600" b="1" dirty="0">
                    <a:solidFill>
                      <a:schemeClr val="accent2"/>
                    </a:solidFill>
                  </a:rPr>
                  <a:t>външен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78" name="Text Box 75">
                <a:extLst>
                  <a:ext uri="{FF2B5EF4-FFF2-40B4-BE49-F238E27FC236}">
                    <a16:creationId xmlns:a16="http://schemas.microsoft.com/office/drawing/2014/main" id="{25122F20-B4AB-2F01-9891-FDF64B3D6AD1}"/>
                  </a:ext>
                </a:extLst>
              </p:cNvPr>
              <p:cNvSpPr txBox="1">
                <a:spLocks noChangeArrowheads="1"/>
              </p:cNvSpPr>
              <p:nvPr/>
            </p:nvSpPr>
            <p:spPr bwMode="auto">
              <a:xfrm>
                <a:off x="3024" y="1008"/>
                <a:ext cx="829" cy="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xmlns:a="http://schemas.openxmlformats.org/drawingml/2006/main">
                  <a:spcBef>
                    <a:spcPct val="50000"/>
                  </a:spcBef>
                </a:pPr>
                <a:r xmlns:a="http://schemas.openxmlformats.org/drawingml/2006/main">
                  <a:rPr lang="bg" altLang="de-DE" sz="1600" b="1" dirty="0">
                    <a:solidFill>
                      <a:schemeClr val="accent2"/>
                    </a:solidFill>
                  </a:rPr>
                  <a:t>отработен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79" name="Text Box 76">
                <a:extLst>
                  <a:ext uri="{FF2B5EF4-FFF2-40B4-BE49-F238E27FC236}">
                    <a16:creationId xmlns:a16="http://schemas.microsoft.com/office/drawing/2014/main" id="{FB45933A-4B51-D6E4-2C36-AE2DB854EFA2}"/>
                  </a:ext>
                </a:extLst>
              </p:cNvPr>
              <p:cNvSpPr txBox="1">
                <a:spLocks noChangeArrowheads="1"/>
              </p:cNvSpPr>
              <p:nvPr/>
            </p:nvSpPr>
            <p:spPr bwMode="auto">
              <a:xfrm>
                <a:off x="3120" y="2016"/>
                <a:ext cx="816" cy="21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spcBef>
                    <a:spcPct val="50000"/>
                  </a:spcBef>
                </a:pPr>
                <a:r xmlns:a="http://schemas.openxmlformats.org/drawingml/2006/main">
                  <a:rPr lang="bg" altLang="de-DE" sz="1600" b="1" dirty="0">
                    <a:solidFill>
                      <a:schemeClr val="accent2"/>
                    </a:solidFill>
                  </a:rPr>
                  <a:t>подаван въздух</a:t>
                </a:r>
                <a:endParaRPr xmlns:a="http://schemas.openxmlformats.org/drawingml/2006/main" lang="en-GB" altLang="de-DE" sz="1600" b="1" dirty="0">
                  <a:solidFill>
                    <a:schemeClr val="accent2"/>
                  </a:solidFill>
                  <a:sym typeface="Symbol" panose="05050102010706020507" pitchFamily="18" charset="2"/>
                </a:endParaRPr>
              </a:p>
            </p:txBody>
          </p:sp>
          <p:sp>
            <p:nvSpPr>
              <p:cNvPr id="80" name="Text Box 77">
                <a:extLst>
                  <a:ext uri="{FF2B5EF4-FFF2-40B4-BE49-F238E27FC236}">
                    <a16:creationId xmlns:a16="http://schemas.microsoft.com/office/drawing/2014/main" id="{E7B62023-56D6-7EEA-1304-45B028604796}"/>
                  </a:ext>
                </a:extLst>
              </p:cNvPr>
              <p:cNvSpPr txBox="1">
                <a:spLocks noChangeArrowheads="1"/>
              </p:cNvSpPr>
              <p:nvPr/>
            </p:nvSpPr>
            <p:spPr bwMode="auto">
              <a:xfrm>
                <a:off x="1632" y="2064"/>
                <a:ext cx="816" cy="212"/>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r">
                  <a:spcBef>
                    <a:spcPct val="50000"/>
                  </a:spcBef>
                </a:pPr>
                <a:r xmlns:a="http://schemas.openxmlformats.org/drawingml/2006/main">
                  <a:rPr lang="bg" altLang="de-DE" sz="1600" b="1" dirty="0">
                    <a:solidFill>
                      <a:schemeClr val="accent2"/>
                    </a:solidFill>
                  </a:rPr>
                  <a:t>отработен въздух</a:t>
                </a:r>
                <a:endParaRPr xmlns:a="http://schemas.openxmlformats.org/drawingml/2006/main" lang="en-GB" altLang="de-DE" sz="1600" b="1" dirty="0">
                  <a:solidFill>
                    <a:schemeClr val="accent2"/>
                  </a:solidFill>
                  <a:sym typeface="Symbol" panose="05050102010706020507" pitchFamily="18" charset="2"/>
                </a:endParaRPr>
              </a:p>
            </p:txBody>
          </p:sp>
        </p:grpSp>
        <p:grpSp>
          <p:nvGrpSpPr>
            <p:cNvPr id="63" name="Group 78">
              <a:extLst>
                <a:ext uri="{FF2B5EF4-FFF2-40B4-BE49-F238E27FC236}">
                  <a16:creationId xmlns:a16="http://schemas.microsoft.com/office/drawing/2014/main" id="{006BB139-A387-1F2A-7C32-F2C748B9929C}"/>
                </a:ext>
              </a:extLst>
            </p:cNvPr>
            <p:cNvGrpSpPr>
              <a:grpSpLocks/>
            </p:cNvGrpSpPr>
            <p:nvPr/>
          </p:nvGrpSpPr>
          <p:grpSpPr bwMode="auto">
            <a:xfrm rot="10800000">
              <a:off x="2832" y="1872"/>
              <a:ext cx="96" cy="96"/>
              <a:chOff x="2592" y="1584"/>
              <a:chExt cx="432" cy="432"/>
            </a:xfrm>
          </p:grpSpPr>
          <p:sp>
            <p:nvSpPr>
              <p:cNvPr id="68" name="Oval 79">
                <a:extLst>
                  <a:ext uri="{FF2B5EF4-FFF2-40B4-BE49-F238E27FC236}">
                    <a16:creationId xmlns:a16="http://schemas.microsoft.com/office/drawing/2014/main" id="{C5A82590-C7D8-DEE5-C748-37788FDBC54E}"/>
                  </a:ext>
                </a:extLst>
              </p:cNvPr>
              <p:cNvSpPr>
                <a:spLocks noChangeArrowheads="1"/>
              </p:cNvSpPr>
              <p:nvPr/>
            </p:nvSpPr>
            <p:spPr bwMode="auto">
              <a:xfrm>
                <a:off x="2592" y="1584"/>
                <a:ext cx="432"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9" name="Line 80">
                <a:extLst>
                  <a:ext uri="{FF2B5EF4-FFF2-40B4-BE49-F238E27FC236}">
                    <a16:creationId xmlns:a16="http://schemas.microsoft.com/office/drawing/2014/main" id="{D7301643-A94B-1A23-D29B-422F305174B6}"/>
                  </a:ext>
                </a:extLst>
              </p:cNvPr>
              <p:cNvSpPr>
                <a:spLocks noChangeShapeType="1"/>
              </p:cNvSpPr>
              <p:nvPr/>
            </p:nvSpPr>
            <p:spPr bwMode="auto">
              <a:xfrm flipV="1">
                <a:off x="264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0" name="Line 81">
                <a:extLst>
                  <a:ext uri="{FF2B5EF4-FFF2-40B4-BE49-F238E27FC236}">
                    <a16:creationId xmlns:a16="http://schemas.microsoft.com/office/drawing/2014/main" id="{B9E278E8-241D-BCA7-4779-4639F3970945}"/>
                  </a:ext>
                </a:extLst>
              </p:cNvPr>
              <p:cNvSpPr>
                <a:spLocks noChangeShapeType="1"/>
              </p:cNvSpPr>
              <p:nvPr/>
            </p:nvSpPr>
            <p:spPr bwMode="auto">
              <a:xfrm>
                <a:off x="288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64" name="Group 82">
              <a:extLst>
                <a:ext uri="{FF2B5EF4-FFF2-40B4-BE49-F238E27FC236}">
                  <a16:creationId xmlns:a16="http://schemas.microsoft.com/office/drawing/2014/main" id="{9BE2FD24-34CF-9D39-61A6-1220973267FA}"/>
                </a:ext>
              </a:extLst>
            </p:cNvPr>
            <p:cNvGrpSpPr>
              <a:grpSpLocks/>
            </p:cNvGrpSpPr>
            <p:nvPr/>
          </p:nvGrpSpPr>
          <p:grpSpPr bwMode="auto">
            <a:xfrm>
              <a:off x="2832" y="1296"/>
              <a:ext cx="96" cy="96"/>
              <a:chOff x="2592" y="1584"/>
              <a:chExt cx="432" cy="432"/>
            </a:xfrm>
          </p:grpSpPr>
          <p:sp>
            <p:nvSpPr>
              <p:cNvPr id="65" name="Oval 83">
                <a:extLst>
                  <a:ext uri="{FF2B5EF4-FFF2-40B4-BE49-F238E27FC236}">
                    <a16:creationId xmlns:a16="http://schemas.microsoft.com/office/drawing/2014/main" id="{C15D7281-E4B3-18DA-27B2-A129E6512B10}"/>
                  </a:ext>
                </a:extLst>
              </p:cNvPr>
              <p:cNvSpPr>
                <a:spLocks noChangeArrowheads="1"/>
              </p:cNvSpPr>
              <p:nvPr/>
            </p:nvSpPr>
            <p:spPr bwMode="auto">
              <a:xfrm>
                <a:off x="2592" y="1584"/>
                <a:ext cx="432"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6" name="Line 84">
                <a:extLst>
                  <a:ext uri="{FF2B5EF4-FFF2-40B4-BE49-F238E27FC236}">
                    <a16:creationId xmlns:a16="http://schemas.microsoft.com/office/drawing/2014/main" id="{9A179971-499E-BD61-9724-C61DFC1280EC}"/>
                  </a:ext>
                </a:extLst>
              </p:cNvPr>
              <p:cNvSpPr>
                <a:spLocks noChangeShapeType="1"/>
              </p:cNvSpPr>
              <p:nvPr/>
            </p:nvSpPr>
            <p:spPr bwMode="auto">
              <a:xfrm flipV="1">
                <a:off x="264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7" name="Line 85">
                <a:extLst>
                  <a:ext uri="{FF2B5EF4-FFF2-40B4-BE49-F238E27FC236}">
                    <a16:creationId xmlns:a16="http://schemas.microsoft.com/office/drawing/2014/main" id="{0B2BC074-1489-A485-31B9-3F90389ABD79}"/>
                  </a:ext>
                </a:extLst>
              </p:cNvPr>
              <p:cNvSpPr>
                <a:spLocks noChangeShapeType="1"/>
              </p:cNvSpPr>
              <p:nvPr/>
            </p:nvSpPr>
            <p:spPr bwMode="auto">
              <a:xfrm>
                <a:off x="2880" y="1584"/>
                <a:ext cx="96"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sp>
        <p:nvSpPr>
          <p:cNvPr id="88" name="Text Box 86">
            <a:extLst>
              <a:ext uri="{FF2B5EF4-FFF2-40B4-BE49-F238E27FC236}">
                <a16:creationId xmlns:a16="http://schemas.microsoft.com/office/drawing/2014/main" id="{8E3CD130-BC08-A20A-7C26-A1AD8EE0CEEC}"/>
              </a:ext>
            </a:extLst>
          </p:cNvPr>
          <p:cNvSpPr txBox="1">
            <a:spLocks noChangeArrowheads="1"/>
          </p:cNvSpPr>
          <p:nvPr/>
        </p:nvSpPr>
        <p:spPr bwMode="auto">
          <a:xfrm>
            <a:off x="8205239" y="5934272"/>
            <a:ext cx="4648200" cy="2170112"/>
          </a:xfrm>
          <a:prstGeom prst="rect">
            <a:avLst/>
          </a:prstGeom>
          <a:gradFill rotWithShape="1">
            <a:gsLst>
              <a:gs pos="0">
                <a:srgbClr val="FFFFFF"/>
              </a:gs>
              <a:gs pos="100000">
                <a:srgbClr val="C6E02C"/>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xmlns:a="http://schemas.openxmlformats.org/drawingml/2006/main" algn="ctr">
              <a:spcBef>
                <a:spcPct val="50000"/>
              </a:spcBef>
            </a:pPr>
            <a:r xmlns:a="http://schemas.openxmlformats.org/drawingml/2006/main">
              <a:rPr lang="bg" altLang="de-DE" sz="1600" b="1" dirty="0">
                <a:solidFill>
                  <a:srgbClr val="FF0000"/>
                </a:solidFill>
              </a:rPr>
              <a:t>Нужда от топлинна енергия </a:t>
            </a:r>
            <a:r xmlns:a="http://schemas.openxmlformats.org/drawingml/2006/main">
              <a:rPr lang="bg" altLang="de-DE" sz="1600" b="1" dirty="0">
                <a:solidFill>
                  <a:srgbClr val="FF0000"/>
                </a:solidFill>
                <a:sym typeface="Symbol" panose="05050102010706020507" pitchFamily="18" charset="2"/>
              </a:rPr>
              <a:t> 15 kWh/(m²a)</a:t>
            </a:r>
          </a:p>
          <a:p>
            <a:pPr xmlns:a="http://schemas.openxmlformats.org/drawingml/2006/main" algn="ctr">
              <a:spcBef>
                <a:spcPct val="50000"/>
              </a:spcBef>
            </a:pPr>
            <a:r xmlns:a="http://schemas.openxmlformats.org/drawingml/2006/main">
              <a:rPr lang="bg" altLang="de-DE" sz="1600" b="1" dirty="0">
                <a:solidFill>
                  <a:schemeClr val="accent6"/>
                </a:solidFill>
                <a:sym typeface="Symbol" panose="05050102010706020507" pitchFamily="18" charset="2"/>
              </a:rPr>
              <a:t>Нужда от охлаждаща енергия  15 kWh/(m²a)</a:t>
            </a:r>
            <a:r xmlns:a="http://schemas.openxmlformats.org/drawingml/2006/main">
              <a:rPr lang="bg" altLang="de-DE" sz="1600" dirty="0">
                <a:solidFill>
                  <a:schemeClr val="accent6"/>
                </a:solidFill>
                <a:sym typeface="Symbol" panose="05050102010706020507" pitchFamily="18" charset="2"/>
              </a:rPr>
              <a:t> </a:t>
            </a:r>
            <a:endParaRPr xmlns:a="http://schemas.openxmlformats.org/drawingml/2006/main" lang="en-GB" altLang="de-DE" sz="1600" b="1" dirty="0">
              <a:solidFill>
                <a:schemeClr val="accent6"/>
              </a:solidFill>
              <a:sym typeface="Symbol" panose="05050102010706020507" pitchFamily="18" charset="2"/>
            </a:endParaRPr>
          </a:p>
          <a:p>
            <a:pPr xmlns:a="http://schemas.openxmlformats.org/drawingml/2006/main" algn="ctr">
              <a:spcBef>
                <a:spcPct val="50000"/>
              </a:spcBef>
            </a:pPr>
            <a:r xmlns:a="http://schemas.openxmlformats.org/drawingml/2006/main">
              <a:rPr lang="bg" altLang="de-DE" sz="1600" b="1" dirty="0">
                <a:solidFill>
                  <a:srgbClr val="FF0000"/>
                </a:solidFill>
                <a:sym typeface="Symbol" panose="05050102010706020507" pitchFamily="18" charset="2"/>
              </a:rPr>
              <a:t>или максимално отоплително/охладително натоварване  10 W/m²</a:t>
            </a:r>
          </a:p>
          <a:p>
            <a:pPr xmlns:a="http://schemas.openxmlformats.org/drawingml/2006/main" algn="ctr">
              <a:spcBef>
                <a:spcPct val="50000"/>
              </a:spcBef>
            </a:pPr>
            <a:r xmlns:a="http://schemas.openxmlformats.org/drawingml/2006/main">
              <a:rPr lang="bg" altLang="de-DE" sz="1600" b="1" dirty="0">
                <a:sym typeface="Symbol" panose="05050102010706020507" pitchFamily="18" charset="2"/>
              </a:rPr>
              <a:t>Херметичност  0,6 /ч</a:t>
            </a:r>
          </a:p>
          <a:p>
            <a:pPr xmlns:a="http://schemas.openxmlformats.org/drawingml/2006/main" algn="ctr">
              <a:spcBef>
                <a:spcPct val="50000"/>
              </a:spcBef>
            </a:pPr>
            <a:r xmlns:a="http://schemas.openxmlformats.org/drawingml/2006/main">
              <a:rPr lang="bg" altLang="de-DE" sz="1600" b="1" dirty="0">
                <a:solidFill>
                  <a:schemeClr val="accent1">
                    <a:lumMod val="50000"/>
                  </a:schemeClr>
                </a:solidFill>
                <a:sym typeface="Symbol" panose="05050102010706020507" pitchFamily="18" charset="2"/>
              </a:rPr>
              <a:t>Първично енергийно потребление (общо)  </a:t>
            </a:r>
            <a:r xmlns:a="http://schemas.openxmlformats.org/drawingml/2006/main">
              <a:rPr lang="bg" altLang="de-DE" sz="1600" b="1" dirty="0">
                <a:solidFill>
                  <a:schemeClr val="accent1">
                    <a:lumMod val="50000"/>
                  </a:schemeClr>
                </a:solidFill>
                <a:sym typeface="Symbol" panose="05050102010706020507" pitchFamily="18" charset="2"/>
              </a:rPr>
              <a:t>95 </a:t>
            </a:r>
            <a:r xmlns:a="http://schemas.openxmlformats.org/drawingml/2006/main">
              <a:rPr lang="bg" altLang="de-DE" sz="1600" b="1" dirty="0">
                <a:solidFill>
                  <a:schemeClr val="accent1">
                    <a:lumMod val="50000"/>
                  </a:schemeClr>
                </a:solidFill>
                <a:sym typeface="Symbol" panose="05050102010706020507" pitchFamily="18" charset="2"/>
              </a:rPr>
              <a:t>kWh/ </a:t>
            </a:r>
            <a:r xmlns:a="http://schemas.openxmlformats.org/drawingml/2006/main">
              <a:rPr lang="bg" altLang="de-DE" sz="1600" b="1" dirty="0">
                <a:solidFill>
                  <a:schemeClr val="accent1">
                    <a:lumMod val="50000"/>
                  </a:schemeClr>
                </a:solidFill>
                <a:sym typeface="Symbol" panose="05050102010706020507" pitchFamily="18" charset="2"/>
              </a:rPr>
              <a:t>( </a:t>
            </a:r>
            <a:r xmlns:a="http://schemas.openxmlformats.org/drawingml/2006/main">
              <a:rPr lang="bg" altLang="de-DE" sz="1600" b="1" dirty="0">
                <a:solidFill>
                  <a:schemeClr val="accent1">
                    <a:lumMod val="50000"/>
                  </a:schemeClr>
                </a:solidFill>
                <a:sym typeface="Symbol" panose="05050102010706020507" pitchFamily="18" charset="2"/>
              </a:rPr>
              <a:t>m² </a:t>
            </a:r>
            <a:r xmlns:a="http://schemas.openxmlformats.org/drawingml/2006/main">
              <a:rPr lang="bg" altLang="de-DE" sz="1600" b="1" dirty="0">
                <a:solidFill>
                  <a:schemeClr val="accent1">
                    <a:lumMod val="50000"/>
                  </a:schemeClr>
                </a:solidFill>
                <a:sym typeface="Symbol" panose="05050102010706020507" pitchFamily="18" charset="2"/>
              </a:rPr>
              <a:t>a)</a:t>
            </a:r>
            <a:endParaRPr xmlns:a="http://schemas.openxmlformats.org/drawingml/2006/main" lang="en-GB" altLang="de-DE" sz="1600" b="1" dirty="0">
              <a:solidFill>
                <a:schemeClr val="accent1">
                  <a:lumMod val="50000"/>
                </a:schemeClr>
              </a:solidFill>
              <a:sym typeface="Symbol" panose="05050102010706020507" pitchFamily="18" charset="2"/>
            </a:endParaRPr>
          </a:p>
          <a:p>
            <a:pPr xmlns:a="http://schemas.openxmlformats.org/drawingml/2006/main" algn="ctr">
              <a:spcBef>
                <a:spcPct val="50000"/>
              </a:spcBef>
            </a:pPr>
            <a:r xmlns:a="http://schemas.openxmlformats.org/drawingml/2006/main">
              <a:rPr lang="bg" altLang="de-DE" sz="1600" b="1" dirty="0">
                <a:solidFill>
                  <a:schemeClr val="tx2"/>
                </a:solidFill>
                <a:sym typeface="Symbol" panose="05050102010706020507" pitchFamily="18" charset="2"/>
              </a:rPr>
              <a:t>Честота на прегряване през лятото  10%</a:t>
            </a:r>
          </a:p>
        </p:txBody>
      </p:sp>
      <p:pic>
        <p:nvPicPr>
          <p:cNvPr id="89" name="Picture 87" descr="Hausplakette_en">
            <a:extLst>
              <a:ext uri="{FF2B5EF4-FFF2-40B4-BE49-F238E27FC236}">
                <a16:creationId xmlns:a16="http://schemas.microsoft.com/office/drawing/2014/main" id="{B995DEED-323A-40B9-A97F-6CAE0BDD9C3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94890" y="8476655"/>
            <a:ext cx="1003300"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 name="Content Placeholder 2">
            <a:extLst>
              <a:ext uri="{FF2B5EF4-FFF2-40B4-BE49-F238E27FC236}">
                <a16:creationId xmlns:a16="http://schemas.microsoft.com/office/drawing/2014/main" id="{782D3B2F-5845-1D4D-CDBC-E54F75FA24AE}"/>
              </a:ext>
            </a:extLst>
          </p:cNvPr>
          <p:cNvSpPr txBox="1">
            <a:spLocks/>
          </p:cNvSpPr>
          <p:nvPr/>
        </p:nvSpPr>
        <p:spPr>
          <a:xfrm>
            <a:off x="520214" y="298896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xmlns:a="http://schemas.openxmlformats.org/drawingml/2006/main">
              <a:rPr lang="bg" dirty="0" err="1">
                <a:solidFill>
                  <a:srgbClr val="003399"/>
                </a:solidFill>
              </a:rPr>
              <a:t>За</a:t>
            </a:r>
            <a:r xmlns:a="http://schemas.openxmlformats.org/drawingml/2006/main">
              <a:rPr lang="bg" dirty="0">
                <a:solidFill>
                  <a:srgbClr val="003399"/>
                </a:solidFill>
              </a:rPr>
              <a:t> </a:t>
            </a:r>
            <a:r xmlns:a="http://schemas.openxmlformats.org/drawingml/2006/main">
              <a:rPr lang="bg" dirty="0" err="1">
                <a:solidFill>
                  <a:srgbClr val="003399"/>
                </a:solidFill>
              </a:rPr>
              <a:t>студено </a:t>
            </a:r>
            <a:r xmlns:a="http://schemas.openxmlformats.org/drawingml/2006/main">
              <a:rPr lang="bg" dirty="0">
                <a:solidFill>
                  <a:srgbClr val="003399"/>
                </a:solidFill>
              </a:rPr>
              <a:t>- </a:t>
            </a:r>
            <a:r xmlns:a="http://schemas.openxmlformats.org/drawingml/2006/main">
              <a:rPr lang="bg" dirty="0" err="1">
                <a:solidFill>
                  <a:srgbClr val="003399"/>
                </a:solidFill>
              </a:rPr>
              <a:t>умерено</a:t>
            </a:r>
            <a:r xmlns:a="http://schemas.openxmlformats.org/drawingml/2006/main">
              <a:rPr lang="bg" dirty="0">
                <a:solidFill>
                  <a:srgbClr val="003399"/>
                </a:solidFill>
              </a:rPr>
              <a:t> </a:t>
            </a:r>
            <a:r xmlns:a="http://schemas.openxmlformats.org/drawingml/2006/main">
              <a:rPr lang="bg" dirty="0" err="1">
                <a:solidFill>
                  <a:srgbClr val="003399"/>
                </a:solidFill>
              </a:rPr>
              <a:t>регион</a:t>
            </a:r>
            <a:endParaRPr xmlns:a="http://schemas.openxmlformats.org/drawingml/2006/main" lang="en-US" dirty="0">
              <a:solidFill>
                <a:srgbClr val="003399"/>
              </a:solidFill>
            </a:endParaRPr>
          </a:p>
        </p:txBody>
      </p:sp>
    </p:spTree>
    <p:extLst>
      <p:ext uri="{BB962C8B-B14F-4D97-AF65-F5344CB8AC3E}">
        <p14:creationId xmlns:p14="http://schemas.microsoft.com/office/powerpoint/2010/main" val="70576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8">
                                            <p:txEl>
                                              <p:pRg st="3" end="3"/>
                                            </p:txEl>
                                          </p:spTgt>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9"/>
                                          </p:stCondLst>
                                        </p:cTn>
                                        <p:tgtEl>
                                          <p:spTgt spid="88">
                                            <p:txEl>
                                              <p:pRg st="4" end="4"/>
                                            </p:txEl>
                                          </p:spTgt>
                                        </p:tgtEl>
                                        <p:attrNameLst>
                                          <p:attrName>style.visibility</p:attrName>
                                        </p:attrNameLst>
                                      </p:cBhvr>
                                      <p:to>
                                        <p:strVal val="visible"/>
                                      </p:to>
                                    </p:set>
                                  </p:childTnLst>
                                </p:cTn>
                              </p:par>
                            </p:childTnLst>
                          </p:cTn>
                        </p:par>
                        <p:par>
                          <p:cTn id="10" fill="hold">
                            <p:stCondLst>
                              <p:cond delay="20"/>
                            </p:stCondLst>
                            <p:childTnLst>
                              <p:par>
                                <p:cTn id="11" presetID="1" presetClass="entr" presetSubtype="0" fill="hold" grpId="0" nodeType="afterEffect">
                                  <p:stCondLst>
                                    <p:cond delay="0"/>
                                  </p:stCondLst>
                                  <p:childTnLst>
                                    <p:set>
                                      <p:cBhvr>
                                        <p:cTn id="12" dur="1" fill="hold">
                                          <p:stCondLst>
                                            <p:cond delay="9"/>
                                          </p:stCondLst>
                                        </p:cTn>
                                        <p:tgtEl>
                                          <p:spTgt spid="88">
                                            <p:txEl>
                                              <p:pRg st="5" end="5"/>
                                            </p:txEl>
                                          </p:spTgt>
                                        </p:tgtEl>
                                        <p:attrNameLst>
                                          <p:attrName>style.visibility</p:attrName>
                                        </p:attrNameLst>
                                      </p:cBhvr>
                                      <p:to>
                                        <p:strVal val="visible"/>
                                      </p:to>
                                    </p:set>
                                  </p:childTnLst>
                                </p:cTn>
                              </p:par>
                            </p:childTnLst>
                          </p:cTn>
                        </p:par>
                        <p:par>
                          <p:cTn id="13" fill="hold">
                            <p:stCondLst>
                              <p:cond delay="30"/>
                            </p:stCondLst>
                            <p:childTnLst>
                              <p:par>
                                <p:cTn id="14" presetID="1" presetClass="entr" presetSubtype="0" fill="hold" nodeType="afterEffect">
                                  <p:stCondLst>
                                    <p:cond delay="1000"/>
                                  </p:stCondLst>
                                  <p:childTnLst>
                                    <p:set>
                                      <p:cBhvr>
                                        <p:cTn id="15"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uiExpand="1"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721</TotalTime>
  <Words>13090</Words>
  <Application>Microsoft Office PowerPoint</Application>
  <PresentationFormat>Özel</PresentationFormat>
  <Paragraphs>411</Paragraphs>
  <Slides>29</Slides>
  <Notes>29</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29</vt:i4>
      </vt:variant>
    </vt:vector>
  </HeadingPairs>
  <TitlesOfParts>
    <vt:vector size="38" baseType="lpstr">
      <vt:lpstr>Aptos</vt:lpstr>
      <vt:lpstr>Symbol</vt:lpstr>
      <vt:lpstr>Arial</vt:lpstr>
      <vt:lpstr>Open Sans</vt:lpstr>
      <vt:lpstr>Open Sans Bold</vt:lpstr>
      <vt:lpstr>Montserrat Bold</vt:lpstr>
      <vt:lpstr>Calibri</vt:lpstr>
      <vt:lpstr>Office Theme</vt:lpstr>
      <vt:lpstr>Dokument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greenurbanresilience_presentatıon-template</dc:title>
  <dc:creator>ASUS</dc:creator>
  <cp:lastModifiedBy>Yasemin Somuncu</cp:lastModifiedBy>
  <cp:revision>169</cp:revision>
  <dcterms:created xsi:type="dcterms:W3CDTF">2006-08-16T00:00:00Z</dcterms:created>
  <dcterms:modified xsi:type="dcterms:W3CDTF">2025-05-26T13:15:05Z</dcterms:modified>
  <dc:identifier>DAGPzAutgwA</dc:identifier>
</cp:coreProperties>
</file>