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71" r:id="rId3"/>
    <p:sldId id="318" r:id="rId4"/>
    <p:sldId id="352" r:id="rId5"/>
    <p:sldId id="328" r:id="rId6"/>
    <p:sldId id="330" r:id="rId7"/>
    <p:sldId id="331" r:id="rId8"/>
    <p:sldId id="332" r:id="rId9"/>
    <p:sldId id="334" r:id="rId10"/>
    <p:sldId id="335" r:id="rId11"/>
    <p:sldId id="337" r:id="rId12"/>
    <p:sldId id="338" r:id="rId13"/>
    <p:sldId id="340" r:id="rId14"/>
    <p:sldId id="344" r:id="rId15"/>
    <p:sldId id="353" r:id="rId16"/>
    <p:sldId id="345" r:id="rId17"/>
    <p:sldId id="346" r:id="rId18"/>
    <p:sldId id="348" r:id="rId19"/>
    <p:sldId id="350" r:id="rId20"/>
    <p:sldId id="351" r:id="rId21"/>
    <p:sldId id="354" r:id="rId22"/>
    <p:sldId id="349" r:id="rId23"/>
    <p:sldId id="327" r:id="rId24"/>
  </p:sldIdLst>
  <p:sldSz cx="18288000" cy="10287000"/>
  <p:notesSz cx="6858000" cy="9144000"/>
  <p:embeddedFontLst>
    <p:embeddedFont>
      <p:font typeface="Arial Narrow" panose="020B0606020202030204" pitchFamily="34" charset="0"/>
      <p:regular r:id="rId26"/>
      <p:bold r:id="rId27"/>
      <p:italic r:id="rId28"/>
      <p:boldItalic r:id="rId29"/>
    </p:embeddedFont>
    <p:embeddedFont>
      <p:font typeface="Montserrat Bold" panose="020B0604020202020204" charset="-94"/>
      <p:regular r:id="rId30"/>
      <p:bold r:id="rId31"/>
    </p:embeddedFont>
    <p:embeddedFont>
      <p:font typeface="Open Sans" panose="020B0606030504020204" pitchFamily="34" charset="0"/>
      <p:regular r:id="rId32"/>
      <p:bold r:id="rId33"/>
      <p:italic r:id="rId34"/>
      <p:boldItalic r:id="rId35"/>
    </p:embeddedFont>
    <p:embeddedFont>
      <p:font typeface="Open Sans Bold" panose="020B0806030504020204" charset="0"/>
      <p:regular r:id="rId36"/>
      <p:bold r:id="rId37"/>
    </p:embeddedFont>
  </p:embeddedFontLst>
  <p:defaultTextStyle>
    <a:defPPr>
      <a:defRPr lan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9" userDrawn="1">
          <p15:clr>
            <a:srgbClr val="A4A3A4"/>
          </p15:clr>
        </p15:guide>
        <p15:guide id="2" pos="32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1B3189"/>
    <a:srgbClr val="007B00"/>
    <a:srgbClr val="9AC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196" autoAdjust="0"/>
  </p:normalViewPr>
  <p:slideViewPr>
    <p:cSldViewPr snapToGrid="0">
      <p:cViewPr varScale="1">
        <p:scale>
          <a:sx n="39" d="100"/>
          <a:sy n="39" d="100"/>
        </p:scale>
        <p:origin x="1618" y="48"/>
      </p:cViewPr>
      <p:guideLst>
        <p:guide orient="horz" pos="1539"/>
        <p:guide pos="32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B10DE-01EC-7741-958E-6E8AD786B468}" type="datetimeFigureOut">
              <a:rPr lang="tr-TR" smtClean="0"/>
              <a:t>1.06.2025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9E6DC-B0C2-7B45-9E4C-DCF9C8BFF112}" type="slidenum">
              <a:rPr lang="tr-TR" smtClean="0"/>
              <a:t>‹#›</a:t>
            </a:fld>
            <a:endParaRPr lang="tr-TR"/>
          </a:p>
        </p:txBody>
      </p:sp>
    </p:spTree>
    <p:extLst>
      <p:ext uri="{BB962C8B-B14F-4D97-AF65-F5344CB8AC3E}">
        <p14:creationId xmlns:p14="http://schemas.microsoft.com/office/powerpoint/2010/main" val="2301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b="1" dirty="0"/>
              <a:t>Благодарим Ви за участието!</a:t>
            </a:r>
            <a:endParaRPr xmlns:a="http://schemas.openxmlformats.org/drawingml/2006/main" lang="en-US" dirty="0"/>
          </a:p>
          <a:p>
            <a:pPr xmlns:a="http://schemas.openxmlformats.org/drawingml/2006/main">
              <a:buNone/>
            </a:pPr>
            <a:r xmlns:a="http://schemas.openxmlformats.org/drawingml/2006/main">
              <a:rPr lang="bg" dirty="0"/>
              <a:t>Надяваме се, че тази сесия ви е предоставила ценна информация за </a:t>
            </a:r>
            <a:r xmlns:a="http://schemas.openxmlformats.org/drawingml/2006/main">
              <a:rPr lang="bg" b="1" dirty="0"/>
              <a:t>принципите на пасивните сгради </a:t>
            </a:r>
            <a:r xmlns:a="http://schemas.openxmlformats.org/drawingml/2006/main">
              <a:rPr lang="bg" dirty="0"/>
              <a:t>и тяхната роля за постигане на целите за </a:t>
            </a:r>
            <a:r xmlns:a="http://schemas.openxmlformats.org/drawingml/2006/main">
              <a:rPr lang="bg" b="1" dirty="0"/>
              <a:t>сгради с нулеви емисии (ZEB) </a:t>
            </a:r>
            <a:r xmlns:a="http://schemas.openxmlformats.org/drawingml/2006/main">
              <a:rPr lang="bg" dirty="0"/>
              <a:t>.</a:t>
            </a:r>
          </a:p>
          <a:p>
            <a:pPr xmlns:a="http://schemas.openxmlformats.org/drawingml/2006/main">
              <a:buNone/>
            </a:pPr>
            <a:r xmlns:a="http://schemas.openxmlformats.org/drawingml/2006/main">
              <a:rPr lang="bg" b="1" dirty="0"/>
              <a:t>Въпроси и отговори – ваш ред да споделите </a:t>
            </a:r>
            <a:br xmlns:a="http://schemas.openxmlformats.org/drawingml/2006/main">
              <a:rPr lang="en-US" dirty="0"/>
            </a:br>
            <a:r xmlns:a="http://schemas.openxmlformats.org/drawingml/2006/main">
              <a:rPr lang="bg" dirty="0"/>
              <a:t>Имате въпроси? Прозрения? Предизвикателства по местни проекти? </a:t>
            </a:r>
            <a:br xmlns:a="http://schemas.openxmlformats.org/drawingml/2006/main">
              <a:rPr lang="en-US" dirty="0"/>
            </a:br>
            <a:r xmlns:a="http://schemas.openxmlformats.org/drawingml/2006/main">
              <a:rPr lang="bg" dirty="0"/>
              <a:t>Това е вашата възможност да се ангажирате, да изясните и да свържете теорията с практиката.</a:t>
            </a:r>
          </a:p>
          <a:p>
            <a:r xmlns:a="http://schemas.openxmlformats.org/drawingml/2006/main">
              <a:rPr lang="bg" dirty="0"/>
              <a:t>Нека продължим диалога, </a:t>
            </a:r>
            <a:r xmlns:a="http://schemas.openxmlformats.org/drawingml/2006/main">
              <a:rPr lang="bg" b="1" dirty="0"/>
              <a:t>защото истинският напредък започва с истински разговори </a:t>
            </a:r>
            <a:r xmlns:a="http://schemas.openxmlformats.org/drawingml/2006/main">
              <a:rPr lang="bg" dirty="0"/>
              <a:t>.</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1</a:t>
            </a:fld>
            <a:endParaRPr lang="tr-TR"/>
          </a:p>
        </p:txBody>
      </p:sp>
    </p:spTree>
    <p:extLst>
      <p:ext uri="{BB962C8B-B14F-4D97-AF65-F5344CB8AC3E}">
        <p14:creationId xmlns:p14="http://schemas.microsoft.com/office/powerpoint/2010/main" val="121413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62C64-829F-E9B5-F572-BA00E6795CA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0791E8B-0621-CA45-7F9E-324C294007D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D4EC24B-F8E0-42ED-27D9-D96FDA94A7BB}"/>
              </a:ext>
            </a:extLst>
          </p:cNvPr>
          <p:cNvSpPr>
            <a:spLocks noGrp="1"/>
          </p:cNvSpPr>
          <p:nvPr>
            <p:ph type="body" idx="1"/>
          </p:nvPr>
        </p:nvSpPr>
        <p:spPr/>
        <p:txBody>
          <a:bodyPr/>
          <a:lstStyle/>
          <a:p>
            <a:pPr xmlns:a="http://schemas.openxmlformats.org/drawingml/2006/main">
              <a:buNone/>
            </a:pPr>
            <a:r xmlns:a="http://schemas.openxmlformats.org/drawingml/2006/main">
              <a:rPr lang="bg" dirty="0"/>
              <a:t>Пакетът </a:t>
            </a:r>
            <a:r xmlns:a="http://schemas.openxmlformats.org/drawingml/2006/main">
              <a:rPr lang="bg" b="1" dirty="0"/>
              <a:t>за планиране на пасивни къщи (PHPP) </a:t>
            </a:r>
            <a:r xmlns:a="http://schemas.openxmlformats.org/drawingml/2006/main">
              <a:rPr lang="bg" dirty="0"/>
              <a:t>е мощен инструмент за проектиране и проверка, използван за оценка и сертифициране на сгради, които отговарят на стандартите за пасивни къщи. Той генерира критични резултати, които информират проектантите за енергийната ефективност, комфорта и екологичните характеристики на сградата. Три основни резултата от PHPP са: </a:t>
            </a:r>
            <a:r xmlns:a="http://schemas.openxmlformats.org/drawingml/2006/main">
              <a:rPr lang="bg" b="1" dirty="0"/>
              <a:t>потребление на отопление/охлаждане </a:t>
            </a:r>
            <a:r xmlns:a="http://schemas.openxmlformats.org/drawingml/2006/main">
              <a:rPr lang="bg" dirty="0"/>
              <a:t>, </a:t>
            </a:r>
            <a:r xmlns:a="http://schemas.openxmlformats.org/drawingml/2006/main">
              <a:rPr lang="bg" b="1" dirty="0"/>
              <a:t>процент на прегряване и първична енергия от възобновяеми източници (PER) </a:t>
            </a:r>
            <a:r xmlns:a="http://schemas.openxmlformats.org/drawingml/2006/main">
              <a:rPr lang="bg" dirty="0"/>
              <a:t>, както и </a:t>
            </a:r>
            <a:r xmlns:a="http://schemas.openxmlformats.org/drawingml/2006/main">
              <a:rPr lang="bg" b="1" dirty="0"/>
              <a:t>ефективност на вентилацията </a:t>
            </a:r>
            <a:r xmlns:a="http://schemas.openxmlformats.org/drawingml/2006/main">
              <a:rPr lang="bg" dirty="0"/>
              <a:t>.</a:t>
            </a:r>
          </a:p>
          <a:p>
            <a:pPr xmlns:a="http://schemas.openxmlformats.org/drawingml/2006/main">
              <a:buNone/>
            </a:pPr>
            <a:r xmlns:a="http://schemas.openxmlformats.org/drawingml/2006/main">
              <a:rPr lang="bg" b="1" dirty="0"/>
              <a:t>1. Търсене на отопление/охлаждане</a:t>
            </a:r>
          </a:p>
          <a:p>
            <a:pPr xmlns:a="http://schemas.openxmlformats.org/drawingml/2006/main">
              <a:buNone/>
            </a:pPr>
            <a:r xmlns:a="http://schemas.openxmlformats.org/drawingml/2006/main">
              <a:rPr lang="bg" dirty="0"/>
              <a:t>Търсенето на отопление и охлаждане се отнася до количеството енергия, необходимо за поддържане на комфорт в помещенията през цялата година. За сертифициране като пасивна къща това е строго ограничено до </a:t>
            </a:r>
            <a:r xmlns:a="http://schemas.openxmlformats.org/drawingml/2006/main">
              <a:rPr lang="bg" b="1" dirty="0"/>
              <a:t>15 kWh/m²/година </a:t>
            </a:r>
            <a:r xmlns:a="http://schemas.openxmlformats.org/drawingml/2006/main">
              <a:rPr lang="bg" dirty="0"/>
              <a:t>. Това гарантира, че сградата поддържа комфортни температури, използвайки минимални активни енергийни системи. </a:t>
            </a:r>
            <a:br xmlns:a="http://schemas.openxmlformats.org/drawingml/2006/main">
              <a:rPr lang="en-US" dirty="0"/>
            </a:br>
            <a:r xmlns:a="http://schemas.openxmlformats.org/drawingml/2006/main">
              <a:rPr lang="bg" dirty="0"/>
              <a:t>PHPP изчислява това чрез балансиране на топлинните печалби (от слънцето, обитателите и уредите) спрямо топлинните загуби (чрез пренос и вентилация). Например, в къща с крайна тераса от 156 m² в хладен климат, слънчевите печалби през прозорците с южно изложение могат значително да намалят нуждите от отопление, което подчертава значението на ориентацията и стратегията за остъкляване.</a:t>
            </a:r>
          </a:p>
          <a:p>
            <a:pPr xmlns:a="http://schemas.openxmlformats.org/drawingml/2006/main">
              <a:buNone/>
            </a:pPr>
            <a:r xmlns:a="http://schemas.openxmlformats.org/drawingml/2006/main">
              <a:rPr lang="bg" b="1" dirty="0"/>
              <a:t>2. Процент на прегряване и първична енергия от възобновяеми източници (PER)</a:t>
            </a:r>
          </a:p>
          <a:p>
            <a:pPr xmlns:a="http://schemas.openxmlformats.org/drawingml/2006/main">
              <a:buNone/>
            </a:pPr>
            <a:r xmlns:a="http://schemas.openxmlformats.org/drawingml/2006/main">
              <a:rPr lang="bg" b="1" dirty="0"/>
              <a:t>Процентът на прегряване </a:t>
            </a:r>
            <a:r xmlns:a="http://schemas.openxmlformats.org/drawingml/2006/main">
              <a:rPr lang="bg" dirty="0"/>
              <a:t>измерва колко често вътрешните температури надвишават </a:t>
            </a:r>
            <a:r xmlns:a="http://schemas.openxmlformats.org/drawingml/2006/main">
              <a:rPr lang="bg" b="1" dirty="0"/>
              <a:t>25°C </a:t>
            </a:r>
            <a:r xmlns:a="http://schemas.openxmlformats.org/drawingml/2006/main">
              <a:rPr lang="bg" dirty="0"/>
              <a:t>, ключов показател за комфорт. Пасивната къща изисква това да бъде </a:t>
            </a:r>
            <a:r xmlns:a="http://schemas.openxmlformats.org/drawingml/2006/main">
              <a:rPr lang="bg" b="1" dirty="0"/>
              <a:t>под 10% от годишните часове заетост </a:t>
            </a:r>
            <a:r xmlns:a="http://schemas.openxmlformats.org/drawingml/2006/main">
              <a:rPr lang="bg" dirty="0"/>
              <a:t>. PHPP взема предвид засенчването, вентилацията и вътрешните печалби, за да оцени това.</a:t>
            </a:r>
          </a:p>
          <a:p>
            <a:pPr xmlns:a="http://schemas.openxmlformats.org/drawingml/2006/main">
              <a:buNone/>
            </a:pPr>
            <a:r xmlns:a="http://schemas.openxmlformats.org/drawingml/2006/main">
              <a:rPr lang="bg" b="1" dirty="0"/>
              <a:t>Търсенето на PER </a:t>
            </a:r>
            <a:r xmlns:a="http://schemas.openxmlformats.org/drawingml/2006/main">
              <a:rPr lang="bg" dirty="0"/>
              <a:t>включва всички видове енергия (отопление, охлаждане, топла вода, уреди, осветление) и е ограничено до </a:t>
            </a:r>
            <a:r xmlns:a="http://schemas.openxmlformats.org/drawingml/2006/main">
              <a:rPr lang="bg" b="1" dirty="0"/>
              <a:t>60 kWh/m²/година </a:t>
            </a:r>
            <a:r xmlns:a="http://schemas.openxmlformats.org/drawingml/2006/main">
              <a:rPr lang="bg" dirty="0"/>
              <a:t>за сертифициране по Passive House Classic. Факторите PER отчитат бъдещата наличност на възобновяема енергия, като наблягат на устойчивото снабдяване, а не само на потреблението.</a:t>
            </a:r>
          </a:p>
          <a:p>
            <a:pPr xmlns:a="http://schemas.openxmlformats.org/drawingml/2006/main">
              <a:buNone/>
            </a:pPr>
            <a:r xmlns:a="http://schemas.openxmlformats.org/drawingml/2006/main">
              <a:rPr lang="bg" b="1" dirty="0"/>
              <a:t>3. Ефективност на вентилацията</a:t>
            </a:r>
          </a:p>
          <a:p>
            <a:pPr xmlns:a="http://schemas.openxmlformats.org/drawingml/2006/main">
              <a:buNone/>
            </a:pPr>
            <a:r xmlns:a="http://schemas.openxmlformats.org/drawingml/2006/main">
              <a:rPr lang="bg" dirty="0"/>
              <a:t>Вентилацията е от решаващо значение в херметически затворените пасивни къщи. PHPP оценява ефективността на </a:t>
            </a:r>
            <a:r xmlns:a="http://schemas.openxmlformats.org/drawingml/2006/main">
              <a:rPr lang="bg" b="1" dirty="0"/>
              <a:t>механичната вентилация с рекуперация на топлина (MVHR) </a:t>
            </a:r>
            <a:r xmlns:a="http://schemas.openxmlformats.org/drawingml/2006/main">
              <a:rPr lang="bg" dirty="0"/>
              <a:t>, която трябва да рекуперира поне </a:t>
            </a:r>
            <a:r xmlns:a="http://schemas.openxmlformats.org/drawingml/2006/main">
              <a:rPr lang="bg" b="1" dirty="0"/>
              <a:t>75% от топлината </a:t>
            </a:r>
            <a:r xmlns:a="http://schemas.openxmlformats.org/drawingml/2006/main">
              <a:rPr lang="bg" dirty="0"/>
              <a:t>от отработения въздух. Ефективната вентилация поддържа качеството на въздуха в помещенията без големи загуби на топлина, като по този начин подпомага както постигането на целите за комфорт, така и за енергия.</a:t>
            </a:r>
          </a:p>
          <a:p>
            <a:r xmlns:a="http://schemas.openxmlformats.org/drawingml/2006/main">
              <a:rPr lang="bg" b="1" dirty="0"/>
              <a:t>Заключение: </a:t>
            </a:r>
            <a:br xmlns:a="http://schemas.openxmlformats.org/drawingml/2006/main">
              <a:rPr lang="en-US" dirty="0"/>
            </a:br>
            <a:r xmlns:a="http://schemas.openxmlformats.org/drawingml/2006/main">
              <a:rPr lang="bg" dirty="0"/>
              <a:t>Резултатите от PHPP превръщат техническия дизайн в измерими и приложими резултати. Като се фокусират върху тези ключови показатели – </a:t>
            </a:r>
            <a:r xmlns:a="http://schemas.openxmlformats.org/drawingml/2006/main">
              <a:rPr lang="bg" b="1" dirty="0"/>
              <a:t>търсене, комфорт и ефективност </a:t>
            </a:r>
            <a:r xmlns:a="http://schemas.openxmlformats.org/drawingml/2006/main">
              <a:rPr lang="bg" dirty="0"/>
              <a:t>– проектантите могат да се придържат към стандартите на ЕС за пасивни къщи и сгради с нулеви емисии (ZEB). Тези резултати също така насочват решения в реално време, като например съотношение на остъкляване, засенчване и избор на вентилационна система, гарантирайки, че сградите функционират по проектния начин.</a:t>
            </a:r>
          </a:p>
          <a:p>
            <a:endParaRPr lang="tr-TR" dirty="0"/>
          </a:p>
        </p:txBody>
      </p:sp>
      <p:sp>
        <p:nvSpPr>
          <p:cNvPr id="4" name="Slayt Numarası Yer Tutucusu 3">
            <a:extLst>
              <a:ext uri="{FF2B5EF4-FFF2-40B4-BE49-F238E27FC236}">
                <a16:creationId xmlns:a16="http://schemas.microsoft.com/office/drawing/2014/main" id="{D0368CFF-B63D-F7BD-B101-71522FD97AD4}"/>
              </a:ext>
            </a:extLst>
          </p:cNvPr>
          <p:cNvSpPr>
            <a:spLocks noGrp="1"/>
          </p:cNvSpPr>
          <p:nvPr>
            <p:ph type="sldNum" sz="quarter" idx="5"/>
          </p:nvPr>
        </p:nvSpPr>
        <p:spPr/>
        <p:txBody>
          <a:bodyPr/>
          <a:lstStyle/>
          <a:p>
            <a:fld id="{04E9E6DC-B0C2-7B45-9E4C-DCF9C8BFF112}" type="slidenum">
              <a:rPr lang="tr-TR" smtClean="0"/>
              <a:t>10</a:t>
            </a:fld>
            <a:endParaRPr lang="tr-TR"/>
          </a:p>
        </p:txBody>
      </p:sp>
    </p:spTree>
    <p:extLst>
      <p:ext uri="{BB962C8B-B14F-4D97-AF65-F5344CB8AC3E}">
        <p14:creationId xmlns:p14="http://schemas.microsoft.com/office/powerpoint/2010/main" val="4019969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B50D2-311F-93AE-21CE-95D870562ED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B05AAF9-4582-B3FB-C176-05BB2721582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0BF0D62-00D6-540A-9BE2-90F0E95F8CAE}"/>
              </a:ext>
            </a:extLst>
          </p:cNvPr>
          <p:cNvSpPr>
            <a:spLocks noGrp="1"/>
          </p:cNvSpPr>
          <p:nvPr>
            <p:ph type="body" idx="1"/>
          </p:nvPr>
        </p:nvSpPr>
        <p:spPr/>
        <p:txBody>
          <a:bodyPr/>
          <a:lstStyle/>
          <a:p>
            <a:pPr xmlns:a="http://schemas.openxmlformats.org/drawingml/2006/main">
              <a:buNone/>
            </a:pPr>
            <a:r xmlns:a="http://schemas.openxmlformats.org/drawingml/2006/main">
              <a:rPr lang="bg" dirty="0"/>
              <a:t>Пакетът </a:t>
            </a:r>
            <a:r xmlns:a="http://schemas.openxmlformats.org/drawingml/2006/main">
              <a:rPr lang="bg" b="1" dirty="0"/>
              <a:t>за планиране на пасивни къщи (PHPP) </a:t>
            </a:r>
            <a:r xmlns:a="http://schemas.openxmlformats.org/drawingml/2006/main">
              <a:rPr lang="bg" dirty="0"/>
              <a:t>не е просто инструмент за съответствие – той е динамичен инструмент за проектиране. Неговите итеративни функции за проектиране позволяват на професионалистите да тестват, коригират и оптимизират критични за производителността променливи, още преди да започне строителството. Тази обратна връзка подобрява както енергийната ефективност, така и комфорта на обитателите, особено в трудни контексти, като например обновяване или смесен климат.</a:t>
            </a:r>
          </a:p>
          <a:p>
            <a:pPr xmlns:a="http://schemas.openxmlformats.org/drawingml/2006/main">
              <a:buNone/>
            </a:pPr>
            <a:r xmlns:a="http://schemas.openxmlformats.org/drawingml/2006/main">
              <a:rPr lang="bg" b="1" dirty="0"/>
              <a:t>Итеративен дизайн чрез вариантно моделиране</a:t>
            </a:r>
          </a:p>
          <a:p>
            <a:pPr xmlns:a="http://schemas.openxmlformats.org/drawingml/2006/main">
              <a:buNone/>
            </a:pPr>
            <a:r xmlns:a="http://schemas.openxmlformats.org/drawingml/2006/main">
              <a:rPr lang="bg" b="1" dirty="0"/>
              <a:t>Функцията за изчисляване на варианти </a:t>
            </a:r>
            <a:r xmlns:a="http://schemas.openxmlformats.org/drawingml/2006/main">
              <a:rPr lang="bg" dirty="0"/>
              <a:t>на PHPP </a:t>
            </a:r>
            <a:r xmlns:a="http://schemas.openxmlformats.org/drawingml/2006/main">
              <a:rPr lang="bg" dirty="0"/>
              <a:t>, задвижвана от функцията „Таблица с данни“ на Excel, позволява едновременно тестване на множество сценарии за проектиране. Всяка колона представлява различен „вариант“ – комбинация от параметри като дебелина на изолацията, тип прозорец или ефективност на вентилацията. Проектантите могат бързо да сравнят как промените влияят върху ключови показатели като потребление на отопление, часове на прегряване или стойности на първичната енергия от възобновяеми източници (PER).</a:t>
            </a:r>
          </a:p>
          <a:p>
            <a:pPr xmlns:a="http://schemas.openxmlformats.org/drawingml/2006/main">
              <a:buNone/>
            </a:pPr>
            <a:r xmlns:a="http://schemas.openxmlformats.org/drawingml/2006/main">
              <a:rPr lang="bg" dirty="0"/>
              <a:t>Този метод е от съществено значение в </a:t>
            </a:r>
            <a:r xmlns:a="http://schemas.openxmlformats.org/drawingml/2006/main">
              <a:rPr lang="bg" b="1" dirty="0"/>
              <a:t>итеративния дизайн </a:t>
            </a:r>
            <a:r xmlns:a="http://schemas.openxmlformats.org/drawingml/2006/main">
              <a:rPr lang="bg" dirty="0"/>
              <a:t>, където корекциите се правят стъпка по стъпка за фина настройка на обвивката, системите и стратегиите за комфорт.</a:t>
            </a:r>
          </a:p>
          <a:p>
            <a:pPr xmlns:a="http://schemas.openxmlformats.org/drawingml/2006/main">
              <a:buNone/>
            </a:pPr>
            <a:r xmlns:a="http://schemas.openxmlformats.org/drawingml/2006/main">
              <a:rPr lang="bg" b="1" dirty="0"/>
              <a:t>Приложения в итеративния дизайн</a:t>
            </a:r>
          </a:p>
          <a:p>
            <a:pPr xmlns:a="http://schemas.openxmlformats.org/drawingml/2006/main">
              <a:buFont typeface="+mj-lt"/>
              <a:buAutoNum type="arabicPeriod"/>
            </a:pPr>
            <a:r xmlns:a="http://schemas.openxmlformats.org/drawingml/2006/main">
              <a:rPr lang="bg" b="1" dirty="0"/>
              <a:t>Настройка на обвивката (WWR, засенчване)</a:t>
            </a:r>
            <a:endParaRPr xmlns:a="http://schemas.openxmlformats.org/drawingml/2006/main" lang="en-US" dirty="0"/>
          </a:p>
          <a:p>
            <a:pPr xmlns:a="http://schemas.openxmlformats.org/drawingml/2006/main" marL="742950" lvl="1" indent="-285750">
              <a:buFont typeface="+mj-lt"/>
              <a:buAutoNum type="arabicPeriod"/>
            </a:pPr>
            <a:r xmlns:a="http://schemas.openxmlformats.org/drawingml/2006/main">
              <a:rPr lang="bg" dirty="0"/>
              <a:t>Съотношението </a:t>
            </a:r>
            <a:r xmlns:a="http://schemas.openxmlformats.org/drawingml/2006/main">
              <a:rPr lang="bg" b="1" dirty="0"/>
              <a:t>прозорци/стени (WWR) </a:t>
            </a:r>
            <a:r xmlns:a="http://schemas.openxmlformats.org/drawingml/2006/main">
              <a:rPr lang="bg" dirty="0"/>
              <a:t>, ориентацията и слънцезащитата оказват значително влияние върху отоплителните и охладителните товари.</a:t>
            </a:r>
          </a:p>
          <a:p>
            <a:pPr xmlns:a="http://schemas.openxmlformats.org/drawingml/2006/main" marL="742950" lvl="1" indent="-285750">
              <a:buFont typeface="+mj-lt"/>
              <a:buAutoNum type="arabicPeriod"/>
            </a:pPr>
            <a:r xmlns:a="http://schemas.openxmlformats.org/drawingml/2006/main">
              <a:rPr lang="bg" dirty="0"/>
              <a:t>PHPP помага на дизайнерите да проучат различни сценарии за остъкляване – например, максимизиране на слънчевото усвояване от южно изложение, като същевременно се минимизира рискът от прегряване от изток/запад.</a:t>
            </a:r>
          </a:p>
          <a:p>
            <a:pPr xmlns:a="http://schemas.openxmlformats.org/drawingml/2006/main" marL="742950" lvl="1" indent="-285750">
              <a:buFont typeface="+mj-lt"/>
              <a:buAutoNum type="arabicPeriod"/>
            </a:pPr>
            <a:r xmlns:a="http://schemas.openxmlformats.org/drawingml/2006/main">
              <a:rPr lang="bg" dirty="0"/>
              <a:t>Външните устройства за засенчване (като надвеси или щори) могат да бъдат тествани итеративно за въздействието им върху летния комфорт.</a:t>
            </a:r>
          </a:p>
          <a:p>
            <a:pPr xmlns:a="http://schemas.openxmlformats.org/drawingml/2006/main">
              <a:buFont typeface="+mj-lt"/>
              <a:buAutoNum type="arabicPeriod"/>
            </a:pPr>
            <a:r xmlns:a="http://schemas.openxmlformats.org/drawingml/2006/main">
              <a:rPr lang="bg" b="1" dirty="0"/>
              <a:t>Оптимизиране на MVHR и механични системи</a:t>
            </a:r>
            <a:endParaRPr xmlns:a="http://schemas.openxmlformats.org/drawingml/2006/main" lang="en-US" dirty="0"/>
          </a:p>
          <a:p>
            <a:pPr xmlns:a="http://schemas.openxmlformats.org/drawingml/2006/main" marL="742950" lvl="1" indent="-285750">
              <a:buFont typeface="+mj-lt"/>
              <a:buAutoNum type="arabicPeriod"/>
            </a:pPr>
            <a:r xmlns:a="http://schemas.openxmlformats.org/drawingml/2006/main">
              <a:rPr lang="bg" dirty="0"/>
              <a:t>Различните модели </a:t>
            </a:r>
            <a:r xmlns:a="http://schemas.openxmlformats.org/drawingml/2006/main">
              <a:rPr lang="bg" b="1" dirty="0"/>
              <a:t>MVHR (механична вентилация с рекуперация на топлина) </a:t>
            </a:r>
            <a:r xmlns:a="http://schemas.openxmlformats.org/drawingml/2006/main">
              <a:rPr lang="bg" dirty="0"/>
              <a:t>могат да бъдат сравнени въз основа на ефективността на рекуперацията на топлина, потреблението на електричество и цената.</a:t>
            </a:r>
          </a:p>
          <a:p>
            <a:pPr xmlns:a="http://schemas.openxmlformats.org/drawingml/2006/main" marL="742950" lvl="1" indent="-285750">
              <a:buFont typeface="+mj-lt"/>
              <a:buAutoNum type="arabicPeriod"/>
            </a:pPr>
            <a:r xmlns:a="http://schemas.openxmlformats.org/drawingml/2006/main">
              <a:rPr lang="bg" dirty="0"/>
              <a:t>Проектирането на системно ниво (напр. интегриране на термопомпи или слънчеви топлинни системи) може да бъде оценено както по отношение на въздействието върху PER, така и по отношение на резултатите за комфорт.</a:t>
            </a:r>
          </a:p>
          <a:p>
            <a:pPr xmlns:a="http://schemas.openxmlformats.org/drawingml/2006/main" marL="742950" lvl="1" indent="-285750">
              <a:buFont typeface="+mj-lt"/>
              <a:buAutoNum type="arabicPeriod"/>
            </a:pPr>
            <a:r xmlns:a="http://schemas.openxmlformats.org/drawingml/2006/main">
              <a:rPr lang="bg" dirty="0"/>
              <a:t>Надстройките до сертифицирани компоненти могат да променят сертификацията на проекта от Classic към Plus.</a:t>
            </a:r>
          </a:p>
          <a:p>
            <a:pPr xmlns:a="http://schemas.openxmlformats.org/drawingml/2006/main">
              <a:buFont typeface="+mj-lt"/>
              <a:buAutoNum type="arabicPeriod"/>
            </a:pPr>
            <a:r xmlns:a="http://schemas.openxmlformats.org/drawingml/2006/main">
              <a:rPr lang="bg" b="1" dirty="0"/>
              <a:t>Моделиране на надстройки </a:t>
            </a:r>
            <a:endParaRPr xmlns:a="http://schemas.openxmlformats.org/drawingml/2006/main" lang="en-US" dirty="0"/>
            <a:r xmlns:a="http://schemas.openxmlformats.org/drawingml/2006/main">
              <a:rPr lang="bg" b="1" dirty="0" err="1"/>
              <a:t>на EnerPHit</a:t>
            </a:r>
          </a:p>
          <a:p>
            <a:pPr xmlns:a="http://schemas.openxmlformats.org/drawingml/2006/main" marL="742950" lvl="1" indent="-285750">
              <a:buFont typeface="+mj-lt"/>
              <a:buAutoNum type="arabicPeriod"/>
            </a:pPr>
            <a:r xmlns:a="http://schemas.openxmlformats.org/drawingml/2006/main">
              <a:rPr lang="bg" dirty="0"/>
              <a:t>При дълбоки обновявания, PHPP подкрепя разработването на стратегията </a:t>
            </a:r>
            <a:r xmlns:a="http://schemas.openxmlformats.org/drawingml/2006/main">
              <a:rPr lang="bg" b="1" dirty="0" err="1"/>
              <a:t>на EnerPHit </a:t>
            </a:r>
            <a:r xmlns:a="http://schemas.openxmlformats.org/drawingml/2006/main">
              <a:rPr lang="bg" dirty="0"/>
              <a:t>чрез моделиране на ограничения като съществуваща геометрия, ограничено изолационно пространство или рискове от топлинни мостове.</a:t>
            </a:r>
          </a:p>
          <a:p>
            <a:pPr xmlns:a="http://schemas.openxmlformats.org/drawingml/2006/main" marL="742950" lvl="1" indent="-285750">
              <a:buFont typeface="+mj-lt"/>
              <a:buAutoNum type="arabicPeriod"/>
            </a:pPr>
            <a:r xmlns:a="http://schemas.openxmlformats.org/drawingml/2006/main">
              <a:rPr lang="bg" dirty="0"/>
              <a:t>Итеративните симулации позволяват на проектантите да проучат поетапни подобрения – първо изолация на покрива, а по-късно MVHR – като същевременно прогнозират подобрения в производителността на всеки етап.</a:t>
            </a:r>
          </a:p>
          <a:p>
            <a:pPr xmlns:a="http://schemas.openxmlformats.org/drawingml/2006/main">
              <a:buNone/>
            </a:pPr>
            <a:r xmlns:a="http://schemas.openxmlformats.org/drawingml/2006/main">
              <a:rPr lang="bg" b="1" dirty="0"/>
              <a:t>Заключение</a:t>
            </a:r>
          </a:p>
          <a:p>
            <a:r xmlns:a="http://schemas.openxmlformats.org/drawingml/2006/main">
              <a:rPr lang="bg" dirty="0"/>
              <a:t>Итеративният капацитет за моделиране на PHPP дава възможност на екипите да усъвършенстват решенията си с прецизност, преодолявайки разликата между намерението и изпълнението. Независимо дали оптимизират дизайна на ограждащата конструкция или планират модернизация </a:t>
            </a:r>
            <a:r xmlns:a="http://schemas.openxmlformats.org/drawingml/2006/main">
              <a:rPr lang="bg" dirty="0" err="1"/>
              <a:t>с EnerPHit </a:t>
            </a:r>
            <a:r xmlns:a="http://schemas.openxmlformats.org/drawingml/2006/main">
              <a:rPr lang="bg" dirty="0"/>
              <a:t>, анализът на вариантите осигурява надежден, базиран на данни напредък към стандартите за пасивна къща.</a:t>
            </a:r>
          </a:p>
          <a:p>
            <a:endParaRPr lang="tr-TR" dirty="0"/>
          </a:p>
        </p:txBody>
      </p:sp>
      <p:sp>
        <p:nvSpPr>
          <p:cNvPr id="4" name="Slayt Numarası Yer Tutucusu 3">
            <a:extLst>
              <a:ext uri="{FF2B5EF4-FFF2-40B4-BE49-F238E27FC236}">
                <a16:creationId xmlns:a16="http://schemas.microsoft.com/office/drawing/2014/main" id="{A18A7954-2B72-C755-200B-99BCEA0E32E0}"/>
              </a:ext>
            </a:extLst>
          </p:cNvPr>
          <p:cNvSpPr>
            <a:spLocks noGrp="1"/>
          </p:cNvSpPr>
          <p:nvPr>
            <p:ph type="sldNum" sz="quarter" idx="5"/>
          </p:nvPr>
        </p:nvSpPr>
        <p:spPr/>
        <p:txBody>
          <a:bodyPr/>
          <a:lstStyle/>
          <a:p>
            <a:fld id="{04E9E6DC-B0C2-7B45-9E4C-DCF9C8BFF112}" type="slidenum">
              <a:rPr lang="tr-TR" smtClean="0"/>
              <a:t>11</a:t>
            </a:fld>
            <a:endParaRPr lang="tr-TR"/>
          </a:p>
        </p:txBody>
      </p:sp>
    </p:spTree>
    <p:extLst>
      <p:ext uri="{BB962C8B-B14F-4D97-AF65-F5344CB8AC3E}">
        <p14:creationId xmlns:p14="http://schemas.microsoft.com/office/powerpoint/2010/main" val="1260929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EBD54-229F-24F5-6DBE-3FEE793BFC1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2852A3C-CCC5-4817-101B-28FC27D36A8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1710DAA-FE2E-14E1-8E1D-842821AD457A}"/>
              </a:ext>
            </a:extLst>
          </p:cNvPr>
          <p:cNvSpPr>
            <a:spLocks noGrp="1"/>
          </p:cNvSpPr>
          <p:nvPr>
            <p:ph type="body" idx="1"/>
          </p:nvPr>
        </p:nvSpPr>
        <p:spPr/>
        <p:txBody>
          <a:bodyPr/>
          <a:lstStyle/>
          <a:p>
            <a:pPr xmlns:a="http://schemas.openxmlformats.org/drawingml/2006/main">
              <a:buNone/>
            </a:pPr>
            <a:r xmlns:a="http://schemas.openxmlformats.org/drawingml/2006/main">
              <a:rPr lang="bg" dirty="0"/>
              <a:t>Проектът </a:t>
            </a:r>
            <a:r xmlns:a="http://schemas.openxmlformats.org/drawingml/2006/main">
              <a:rPr lang="bg" b="1" dirty="0" err="1"/>
              <a:t>Lodenareal </a:t>
            </a:r>
            <a:r xmlns:a="http://schemas.openxmlformats.org/drawingml/2006/main">
              <a:rPr lang="bg" dirty="0"/>
              <a:t>в Инсбрук, Австрия, е пионерски пример за това как дизайнът на пасивна къща може да се приложи успешно в голям градски мащаб. Този достъпен жилищен комплекс се състои от </a:t>
            </a:r>
            <a:r xmlns:a="http://schemas.openxmlformats.org/drawingml/2006/main">
              <a:rPr lang="bg" b="1" dirty="0"/>
              <a:t>361 апартамента </a:t>
            </a:r>
            <a:r xmlns:a="http://schemas.openxmlformats.org/drawingml/2006/main">
              <a:rPr lang="bg" dirty="0"/>
              <a:t>, всички сертифицирани да отговарят на строгите стандарти за пасивна къща, използвайки </a:t>
            </a:r>
            <a:r xmlns:a="http://schemas.openxmlformats.org/drawingml/2006/main">
              <a:rPr lang="bg" b="1" dirty="0"/>
              <a:t>Пакета за планиране на пасивна къща (PHPP) </a:t>
            </a:r>
            <a:r xmlns:a="http://schemas.openxmlformats.org/drawingml/2006/main">
              <a:rPr lang="bg" dirty="0"/>
              <a:t>.</a:t>
            </a:r>
          </a:p>
          <a:p>
            <a:pPr xmlns:a="http://schemas.openxmlformats.org/drawingml/2006/main">
              <a:buNone/>
            </a:pPr>
            <a:r xmlns:a="http://schemas.openxmlformats.org/drawingml/2006/main">
              <a:rPr lang="bg" b="1" dirty="0"/>
              <a:t>Показатели за производителност в голям мащаб</a:t>
            </a:r>
          </a:p>
          <a:p>
            <a:pPr xmlns:a="http://schemas.openxmlformats.org/drawingml/2006/main">
              <a:buNone/>
            </a:pPr>
            <a:r xmlns:a="http://schemas.openxmlformats.org/drawingml/2006/main">
              <a:rPr lang="bg" dirty="0" err="1"/>
              <a:t>на Lodenareal </a:t>
            </a:r>
            <a:r xmlns:a="http://schemas.openxmlformats.org/drawingml/2006/main">
              <a:rPr lang="bg" dirty="0"/>
              <a:t>демонстрира превъзходството на пасивната къща:</a:t>
            </a:r>
          </a:p>
          <a:p>
            <a:pPr xmlns:a="http://schemas.openxmlformats.org/drawingml/2006/main">
              <a:buFont typeface="Arial" panose="020B0604020202020204" pitchFamily="34" charset="0"/>
              <a:buChar char="•"/>
            </a:pPr>
            <a:r xmlns:a="http://schemas.openxmlformats.org/drawingml/2006/main">
              <a:rPr lang="bg" b="1" dirty="0"/>
              <a:t>Годишното потребление на отопление </a:t>
            </a:r>
            <a:r xmlns:a="http://schemas.openxmlformats.org/drawingml/2006/main">
              <a:rPr lang="bg" dirty="0"/>
              <a:t>е само </a:t>
            </a:r>
            <a:r xmlns:a="http://schemas.openxmlformats.org/drawingml/2006/main">
              <a:rPr lang="bg" b="1" dirty="0"/>
              <a:t>14 kWh/(m²·a) </a:t>
            </a:r>
            <a:r xmlns:a="http://schemas.openxmlformats.org/drawingml/2006/main">
              <a:rPr lang="bg" dirty="0"/>
              <a:t>, което е под прага от 15 kWh/(m²·a) за пасивна къща.</a:t>
            </a:r>
          </a:p>
          <a:p>
            <a:pPr xmlns:a="http://schemas.openxmlformats.org/drawingml/2006/main">
              <a:buFont typeface="Arial" panose="020B0604020202020204" pitchFamily="34" charset="0"/>
              <a:buChar char="•"/>
            </a:pPr>
            <a:r xmlns:a="http://schemas.openxmlformats.org/drawingml/2006/main">
              <a:rPr lang="bg" b="1" dirty="0"/>
              <a:t>Отоплителното натоварване </a:t>
            </a:r>
            <a:r xmlns:a="http://schemas.openxmlformats.org/drawingml/2006/main">
              <a:rPr lang="bg" dirty="0"/>
              <a:t>е </a:t>
            </a:r>
            <a:r xmlns:a="http://schemas.openxmlformats.org/drawingml/2006/main">
              <a:rPr lang="bg" b="1" dirty="0"/>
              <a:t>9 W/m² </a:t>
            </a:r>
            <a:r xmlns:a="http://schemas.openxmlformats.org/drawingml/2006/main">
              <a:rPr lang="bg" dirty="0"/>
              <a:t>, което осигурява комфорт дори по време на пикови зимни условия.</a:t>
            </a:r>
          </a:p>
          <a:p>
            <a:pPr xmlns:a="http://schemas.openxmlformats.org/drawingml/2006/main">
              <a:buFont typeface="Arial" panose="020B0604020202020204" pitchFamily="34" charset="0"/>
              <a:buChar char="•"/>
            </a:pPr>
            <a:r xmlns:a="http://schemas.openxmlformats.org/drawingml/2006/main">
              <a:rPr lang="bg" dirty="0"/>
              <a:t>Изключителна </a:t>
            </a:r>
            <a:r xmlns:a="http://schemas.openxmlformats.org/drawingml/2006/main">
              <a:rPr lang="bg" b="1" dirty="0"/>
              <a:t>херметичност </a:t>
            </a:r>
            <a:r xmlns:a="http://schemas.openxmlformats.org/drawingml/2006/main">
              <a:rPr lang="bg" dirty="0"/>
              <a:t>с </a:t>
            </a:r>
            <a:r xmlns:a="http://schemas.openxmlformats.org/drawingml/2006/main">
              <a:rPr lang="bg" b="1" dirty="0"/>
              <a:t>n₅₀ стойност от 0,18 h⁻¹ </a:t>
            </a:r>
            <a:r xmlns:a="http://schemas.openxmlformats.org/drawingml/2006/main">
              <a:rPr lang="bg" dirty="0"/>
              <a:t>, значително надвишаваща изискването за сертифициране ≤0,6 h⁻¹.</a:t>
            </a:r>
          </a:p>
          <a:p>
            <a:pPr xmlns:a="http://schemas.openxmlformats.org/drawingml/2006/main">
              <a:buFont typeface="Arial" panose="020B0604020202020204" pitchFamily="34" charset="0"/>
              <a:buChar char="•"/>
            </a:pPr>
            <a:r xmlns:a="http://schemas.openxmlformats.org/drawingml/2006/main">
              <a:rPr lang="bg" b="1" dirty="0"/>
              <a:t>Първичното енергийно потребление (PE) </a:t>
            </a:r>
            <a:r xmlns:a="http://schemas.openxmlformats.org/drawingml/2006/main">
              <a:rPr lang="bg" dirty="0"/>
              <a:t>е </a:t>
            </a:r>
            <a:r xmlns:a="http://schemas.openxmlformats.org/drawingml/2006/main">
              <a:rPr lang="bg" b="1" dirty="0"/>
              <a:t>117 kWh/(m²·a) </a:t>
            </a:r>
            <a:r xmlns:a="http://schemas.openxmlformats.org/drawingml/2006/main">
              <a:rPr lang="bg" dirty="0"/>
              <a:t>, което покрива отопление на помещения, битова гореща вода, осветление, уреди и спомагателно електричество.</a:t>
            </a:r>
          </a:p>
          <a:p>
            <a:pPr xmlns:a="http://schemas.openxmlformats.org/drawingml/2006/main">
              <a:buNone/>
            </a:pPr>
            <a:r xmlns:a="http://schemas.openxmlformats.org/drawingml/2006/main">
              <a:rPr lang="bg" dirty="0"/>
              <a:t>Въпреки че стойността на PE леко надвишава ограничението PER за класическата пасивна къща (60 kWh/m²·a), този резултат включва по-широко потребление на домакинствата и отразява праговете за сертифициране преди 2015 г. или регионалните дефиниции, преди PER да бъде стандартизиран.</a:t>
            </a:r>
          </a:p>
          <a:p>
            <a:pPr xmlns:a="http://schemas.openxmlformats.org/drawingml/2006/main">
              <a:buNone/>
            </a:pPr>
            <a:r xmlns:a="http://schemas.openxmlformats.org/drawingml/2006/main">
              <a:rPr lang="bg" b="1" dirty="0"/>
              <a:t>Икономическа осъществимост</a:t>
            </a:r>
          </a:p>
          <a:p>
            <a:pPr xmlns:a="http://schemas.openxmlformats.org/drawingml/2006/main">
              <a:buNone/>
            </a:pPr>
            <a:r xmlns:a="http://schemas.openxmlformats.org/drawingml/2006/main">
              <a:rPr lang="bg" b="1" dirty="0"/>
              <a:t>Цената на сградната конструкция </a:t>
            </a:r>
            <a:r xmlns:a="http://schemas.openxmlformats.org/drawingml/2006/main">
              <a:rPr lang="bg" dirty="0"/>
              <a:t>беше </a:t>
            </a:r>
            <a:r xmlns:a="http://schemas.openxmlformats.org/drawingml/2006/main">
              <a:rPr lang="bg" dirty="0"/>
              <a:t>1600 </a:t>
            </a:r>
            <a:r xmlns:a="http://schemas.openxmlformats.org/drawingml/2006/main">
              <a:rPr lang="bg" b="1" dirty="0"/>
              <a:t>евро/м² </a:t>
            </a:r>
            <a:r xmlns:a="http://schemas.openxmlformats.org/drawingml/2006/main">
              <a:rPr lang="bg" dirty="0"/>
              <a:t>обработена площ – конкурентноспособна за многофамилни жилища и особено впечатляваща предвид енергийните характеристики. Високата ефективност се изрази в </a:t>
            </a:r>
            <a:r xmlns:a="http://schemas.openxmlformats.org/drawingml/2006/main">
              <a:rPr lang="bg" b="1" dirty="0"/>
              <a:t>по-ниски сметки за комунални услуги </a:t>
            </a:r>
            <a:r xmlns:a="http://schemas.openxmlformats.org/drawingml/2006/main">
              <a:rPr lang="bg" dirty="0"/>
              <a:t>и </a:t>
            </a:r>
            <a:r xmlns:a="http://schemas.openxmlformats.org/drawingml/2006/main">
              <a:rPr lang="bg" b="1" dirty="0"/>
              <a:t>по-голяма дългосрочна достъпност </a:t>
            </a:r>
            <a:r xmlns:a="http://schemas.openxmlformats.org/drawingml/2006/main">
              <a:rPr lang="bg" dirty="0"/>
              <a:t>за обитателите.</a:t>
            </a:r>
          </a:p>
          <a:p>
            <a:pPr xmlns:a="http://schemas.openxmlformats.org/drawingml/2006/main">
              <a:buNone/>
            </a:pPr>
            <a:r xmlns:a="http://schemas.openxmlformats.org/drawingml/2006/main">
              <a:rPr lang="bg" b="1" dirty="0"/>
              <a:t>Ключови прозрения</a:t>
            </a:r>
          </a:p>
          <a:p>
            <a:pPr xmlns:a="http://schemas.openxmlformats.org/drawingml/2006/main">
              <a:buFont typeface="+mj-lt"/>
              <a:buAutoNum type="arabicPeriod"/>
            </a:pPr>
            <a:r xmlns:a="http://schemas.openxmlformats.org/drawingml/2006/main">
              <a:rPr lang="bg" b="1" dirty="0"/>
              <a:t>Доказателство за мащаб </a:t>
            </a:r>
            <a:r xmlns:a="http://schemas.openxmlformats.org/drawingml/2006/main">
              <a:rPr lang="bg" dirty="0"/>
              <a:t>: </a:t>
            </a:r>
            <a:r xmlns:a="http://schemas.openxmlformats.org/drawingml/2006/main">
              <a:rPr lang="bg" dirty="0" err="1"/>
              <a:t>Лоденареал </a:t>
            </a:r>
            <a:r xmlns:a="http://schemas.openxmlformats.org/drawingml/2006/main">
              <a:rPr lang="bg" dirty="0"/>
              <a:t>потвърждава, че пасивната къща не е само за еднофамилни къщи — тя е приложима и за големи, достъпни сгради с много жилища.</a:t>
            </a:r>
          </a:p>
          <a:p>
            <a:pPr xmlns:a="http://schemas.openxmlformats.org/drawingml/2006/main">
              <a:buFont typeface="+mj-lt"/>
              <a:buAutoNum type="arabicPeriod"/>
            </a:pPr>
            <a:r xmlns:a="http://schemas.openxmlformats.org/drawingml/2006/main">
              <a:rPr lang="bg" b="1" dirty="0"/>
              <a:t>Измерена точност </a:t>
            </a:r>
            <a:r xmlns:a="http://schemas.openxmlformats.org/drawingml/2006/main">
              <a:rPr lang="bg" dirty="0"/>
              <a:t>: Мониторингът след заселване е тясно съобразен с прогнозите на PHPP, демонстрирайки надеждността на инструмента в реални условия.</a:t>
            </a:r>
          </a:p>
          <a:p>
            <a:pPr xmlns:a="http://schemas.openxmlformats.org/drawingml/2006/main">
              <a:buFont typeface="+mj-lt"/>
              <a:buAutoNum type="arabicPeriod"/>
            </a:pPr>
            <a:r xmlns:a="http://schemas.openxmlformats.org/drawingml/2006/main">
              <a:rPr lang="bg" b="1" dirty="0"/>
              <a:t>Висока удовлетвореност на обитателите </a:t>
            </a:r>
            <a:r xmlns:a="http://schemas.openxmlformats.org/drawingml/2006/main">
              <a:rPr lang="bg" dirty="0"/>
              <a:t>: Постоянните вътрешни температури, ниските сметки за енергия и подобреното качество на въздуха допринесоха за комфорта и благополучието на потребителите.</a:t>
            </a:r>
          </a:p>
          <a:p>
            <a:pPr xmlns:a="http://schemas.openxmlformats.org/drawingml/2006/main">
              <a:buFont typeface="+mj-lt"/>
              <a:buAutoNum type="arabicPeriod"/>
            </a:pPr>
            <a:r xmlns:a="http://schemas.openxmlformats.org/drawingml/2006/main">
              <a:rPr lang="bg" b="1" dirty="0"/>
              <a:t>Политически последици </a:t>
            </a:r>
            <a:r xmlns:a="http://schemas.openxmlformats.org/drawingml/2006/main">
              <a:rPr lang="bg" dirty="0"/>
              <a:t>: Този случай подкрепя пасивната къща като реалистичен модел за бъдещи цели за сгради с нулеви емисии (ZEB) съгласно директивите на ЕС.</a:t>
            </a:r>
          </a:p>
          <a:p>
            <a:endParaRPr lang="tr-TR" dirty="0"/>
          </a:p>
        </p:txBody>
      </p:sp>
      <p:sp>
        <p:nvSpPr>
          <p:cNvPr id="4" name="Slayt Numarası Yer Tutucusu 3">
            <a:extLst>
              <a:ext uri="{FF2B5EF4-FFF2-40B4-BE49-F238E27FC236}">
                <a16:creationId xmlns:a16="http://schemas.microsoft.com/office/drawing/2014/main" id="{29DD46B9-A8D1-F97D-2972-ADA14E806BE1}"/>
              </a:ext>
            </a:extLst>
          </p:cNvPr>
          <p:cNvSpPr>
            <a:spLocks noGrp="1"/>
          </p:cNvSpPr>
          <p:nvPr>
            <p:ph type="sldNum" sz="quarter" idx="5"/>
          </p:nvPr>
        </p:nvSpPr>
        <p:spPr/>
        <p:txBody>
          <a:bodyPr/>
          <a:lstStyle/>
          <a:p>
            <a:fld id="{04E9E6DC-B0C2-7B45-9E4C-DCF9C8BFF112}" type="slidenum">
              <a:rPr lang="tr-TR" smtClean="0"/>
              <a:t>12</a:t>
            </a:fld>
            <a:endParaRPr lang="tr-TR"/>
          </a:p>
        </p:txBody>
      </p:sp>
    </p:spTree>
    <p:extLst>
      <p:ext uri="{BB962C8B-B14F-4D97-AF65-F5344CB8AC3E}">
        <p14:creationId xmlns:p14="http://schemas.microsoft.com/office/powerpoint/2010/main" val="2441265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C70A3-F3AD-43C2-9641-98CD8F7128E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B46FC1C-CEEB-33A1-F8F2-DF2C4B3C39C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7B47BD5-9075-B9E0-60BE-AC5566D9A591}"/>
              </a:ext>
            </a:extLst>
          </p:cNvPr>
          <p:cNvSpPr>
            <a:spLocks noGrp="1"/>
          </p:cNvSpPr>
          <p:nvPr>
            <p:ph type="body" idx="1"/>
          </p:nvPr>
        </p:nvSpPr>
        <p:spPr/>
        <p:txBody>
          <a:bodyPr/>
          <a:lstStyle/>
          <a:p>
            <a:pPr xmlns:a="http://schemas.openxmlformats.org/drawingml/2006/main">
              <a:buNone/>
            </a:pPr>
            <a:r xmlns:a="http://schemas.openxmlformats.org/drawingml/2006/main">
              <a:rPr lang="bg" b="1" dirty="0"/>
              <a:t>Проектът „Пасивна къща“ в Сарагоса </a:t>
            </a:r>
            <a:r xmlns:a="http://schemas.openxmlformats.org/drawingml/2006/main">
              <a:rPr lang="bg" dirty="0"/>
              <a:t>е </a:t>
            </a:r>
            <a:r xmlns:a="http://schemas.openxmlformats.org/drawingml/2006/main">
              <a:rPr lang="bg" dirty="0"/>
              <a:t>пример за това как принципите на пасивната къща могат да бъдат ефективно адаптирани към </a:t>
            </a:r>
            <a:r xmlns:a="http://schemas.openxmlformats.org/drawingml/2006/main">
              <a:rPr lang="bg" b="1" dirty="0"/>
              <a:t>топъл, умерен климат </a:t>
            </a:r>
            <a:r xmlns:a="http://schemas.openxmlformats.org/drawingml/2006/main">
              <a:rPr lang="bg" dirty="0"/>
              <a:t>. Проектът се намира в </a:t>
            </a:r>
            <a:r xmlns:a="http://schemas.openxmlformats.org/drawingml/2006/main">
              <a:rPr lang="bg" b="1" dirty="0"/>
              <a:t>полусух североизточна Испания </a:t>
            </a:r>
            <a:r xmlns:a="http://schemas.openxmlformats.org/drawingml/2006/main">
              <a:rPr lang="bg" dirty="0"/>
              <a:t>, където както </a:t>
            </a:r>
            <a:r xmlns:a="http://schemas.openxmlformats.org/drawingml/2006/main">
              <a:rPr lang="bg" b="1" dirty="0"/>
              <a:t>охлаждането, така и обезвлажняването </a:t>
            </a:r>
            <a:r xmlns:a="http://schemas.openxmlformats.org/drawingml/2006/main">
              <a:rPr lang="bg" dirty="0"/>
              <a:t>са от решаващо значение за поддържане на комфорт и ефективност. Използвайки </a:t>
            </a:r>
            <a:r xmlns:a="http://schemas.openxmlformats.org/drawingml/2006/main">
              <a:rPr lang="bg" b="1" dirty="0"/>
              <a:t>PHPP (Пакет за планиране на пасивна къща) </a:t>
            </a:r>
            <a:r xmlns:a="http://schemas.openxmlformats.org/drawingml/2006/main">
              <a:rPr lang="bg" dirty="0"/>
              <a:t>, сградата постига впечатляващи резултати, като същевременно се справя със специфичните за региона климатични предизвикателства.</a:t>
            </a:r>
          </a:p>
          <a:p>
            <a:pPr xmlns:a="http://schemas.openxmlformats.org/drawingml/2006/main">
              <a:buNone/>
            </a:pPr>
            <a:r xmlns:a="http://schemas.openxmlformats.org/drawingml/2006/main">
              <a:rPr lang="bg" b="1" dirty="0"/>
              <a:t>Преглед на производителността</a:t>
            </a:r>
          </a:p>
          <a:p>
            <a:pPr xmlns:a="http://schemas.openxmlformats.org/drawingml/2006/main">
              <a:buFont typeface="Arial" panose="020B0604020202020204" pitchFamily="34" charset="0"/>
              <a:buChar char="•"/>
            </a:pPr>
            <a:r xmlns:a="http://schemas.openxmlformats.org/drawingml/2006/main">
              <a:rPr lang="bg" b="1" dirty="0"/>
              <a:t>Въздухонепроницаемост:</a:t>
            </a:r>
            <a:r xmlns:a="http://schemas.openxmlformats.org/drawingml/2006/main">
              <a:rPr lang="bg" dirty="0"/>
              <a:t> </a:t>
            </a:r>
            <a:r xmlns:a="http://schemas.openxmlformats.org/drawingml/2006/main">
              <a:rPr lang="bg" b="1" dirty="0"/>
              <a:t>n₅₀ = 0,3/ч </a:t>
            </a:r>
            <a:r xmlns:a="http://schemas.openxmlformats.org/drawingml/2006/main">
              <a:rPr lang="bg" dirty="0"/>
              <a:t>(доста под максимума от 0,6/ч за пасивна къща), което показва високо качество на ограждащата конструкция.</a:t>
            </a:r>
          </a:p>
          <a:p>
            <a:pPr xmlns:a="http://schemas.openxmlformats.org/drawingml/2006/main">
              <a:buFont typeface="Arial" panose="020B0604020202020204" pitchFamily="34" charset="0"/>
              <a:buChar char="•"/>
            </a:pPr>
            <a:r xmlns:a="http://schemas.openxmlformats.org/drawingml/2006/main">
              <a:rPr lang="bg" b="1" dirty="0"/>
              <a:t>Годишно потребление на отопление:</a:t>
            </a:r>
            <a:r xmlns:a="http://schemas.openxmlformats.org/drawingml/2006/main">
              <a:rPr lang="bg" dirty="0"/>
              <a:t> </a:t>
            </a:r>
            <a:r xmlns:a="http://schemas.openxmlformats.org/drawingml/2006/main">
              <a:rPr lang="bg" b="1" dirty="0"/>
              <a:t>12 kWh/(m²·a)</a:t>
            </a:r>
            <a:endParaRPr xmlns:a="http://schemas.openxmlformats.org/drawingml/2006/main" lang="en-US" dirty="0"/>
          </a:p>
          <a:p>
            <a:pPr xmlns:a="http://schemas.openxmlformats.org/drawingml/2006/main">
              <a:buFont typeface="Arial" panose="020B0604020202020204" pitchFamily="34" charset="0"/>
              <a:buChar char="•"/>
            </a:pPr>
            <a:r xmlns:a="http://schemas.openxmlformats.org/drawingml/2006/main">
              <a:rPr lang="bg" b="1" dirty="0"/>
              <a:t>Отоплително натоварване:</a:t>
            </a:r>
            <a:r xmlns:a="http://schemas.openxmlformats.org/drawingml/2006/main">
              <a:rPr lang="bg" dirty="0"/>
              <a:t> </a:t>
            </a:r>
            <a:r xmlns:a="http://schemas.openxmlformats.org/drawingml/2006/main">
              <a:rPr lang="bg" b="1" dirty="0"/>
              <a:t>10 W/m²</a:t>
            </a:r>
            <a:endParaRPr xmlns:a="http://schemas.openxmlformats.org/drawingml/2006/main" lang="en-US" dirty="0"/>
          </a:p>
          <a:p>
            <a:pPr xmlns:a="http://schemas.openxmlformats.org/drawingml/2006/main">
              <a:buFont typeface="Arial" panose="020B0604020202020204" pitchFamily="34" charset="0"/>
              <a:buChar char="•"/>
            </a:pPr>
            <a:r xmlns:a="http://schemas.openxmlformats.org/drawingml/2006/main">
              <a:rPr lang="bg" b="1" dirty="0"/>
              <a:t>Необходимост от охлаждане и обезвлажняване:</a:t>
            </a:r>
            <a:r xmlns:a="http://schemas.openxmlformats.org/drawingml/2006/main">
              <a:rPr lang="bg" dirty="0"/>
              <a:t> </a:t>
            </a:r>
            <a:r xmlns:a="http://schemas.openxmlformats.org/drawingml/2006/main">
              <a:rPr lang="bg" b="1" dirty="0"/>
              <a:t>10 kWh/(m²·a)</a:t>
            </a:r>
            <a:endParaRPr xmlns:a="http://schemas.openxmlformats.org/drawingml/2006/main" lang="en-US" dirty="0"/>
          </a:p>
          <a:p>
            <a:pPr xmlns:a="http://schemas.openxmlformats.org/drawingml/2006/main">
              <a:buFont typeface="Arial" panose="020B0604020202020204" pitchFamily="34" charset="0"/>
              <a:buChar char="•"/>
            </a:pPr>
            <a:r xmlns:a="http://schemas.openxmlformats.org/drawingml/2006/main">
              <a:rPr lang="bg" b="1" dirty="0"/>
              <a:t>Охлаждащо натоварване:</a:t>
            </a:r>
            <a:r xmlns:a="http://schemas.openxmlformats.org/drawingml/2006/main">
              <a:rPr lang="bg" dirty="0"/>
              <a:t> </a:t>
            </a:r>
            <a:r xmlns:a="http://schemas.openxmlformats.org/drawingml/2006/main">
              <a:rPr lang="bg" b="1" dirty="0"/>
              <a:t>7 W/m²</a:t>
            </a:r>
            <a:endParaRPr xmlns:a="http://schemas.openxmlformats.org/drawingml/2006/main" lang="en-US" dirty="0"/>
          </a:p>
          <a:p>
            <a:pPr xmlns:a="http://schemas.openxmlformats.org/drawingml/2006/main">
              <a:buNone/>
            </a:pPr>
            <a:r xmlns:a="http://schemas.openxmlformats.org/drawingml/2006/main">
              <a:rPr lang="bg" dirty="0"/>
              <a:t>Тези стойности остават в рамките на прага от </a:t>
            </a:r>
            <a:r xmlns:a="http://schemas.openxmlformats.org/drawingml/2006/main">
              <a:rPr lang="bg" b="1" dirty="0"/>
              <a:t>15 kWh/(m²·a) </a:t>
            </a:r>
            <a:r xmlns:a="http://schemas.openxmlformats.org/drawingml/2006/main">
              <a:rPr lang="bg" dirty="0"/>
              <a:t>за сертифициране на пасивна къща, което потвърждава, че дизайнът балансира нуждите както от отопление, така и от охлаждане – дори в средиземноморска обстановка.</a:t>
            </a:r>
          </a:p>
          <a:p>
            <a:pPr xmlns:a="http://schemas.openxmlformats.org/drawingml/2006/main">
              <a:buNone/>
            </a:pPr>
            <a:r xmlns:a="http://schemas.openxmlformats.org/drawingml/2006/main">
              <a:rPr lang="bg" b="1" dirty="0"/>
              <a:t>Търсене на енергия и показатели за PHPP</a:t>
            </a:r>
          </a:p>
          <a:p>
            <a:pPr xmlns:a="http://schemas.openxmlformats.org/drawingml/2006/main">
              <a:buFont typeface="Arial" panose="020B0604020202020204" pitchFamily="34" charset="0"/>
              <a:buChar char="•"/>
            </a:pPr>
            <a:r xmlns:a="http://schemas.openxmlformats.org/drawingml/2006/main">
              <a:rPr lang="bg" b="1" dirty="0"/>
              <a:t>Невъзобновяема първична енергия (PE):</a:t>
            </a:r>
            <a:r xmlns:a="http://schemas.openxmlformats.org/drawingml/2006/main">
              <a:rPr lang="bg" dirty="0"/>
              <a:t> </a:t>
            </a:r>
            <a:r xmlns:a="http://schemas.openxmlformats.org/drawingml/2006/main">
              <a:rPr lang="bg" b="1" dirty="0"/>
              <a:t>87 kWh/(m²·a)</a:t>
            </a:r>
            <a:endParaRPr xmlns:a="http://schemas.openxmlformats.org/drawingml/2006/main" lang="en-US" dirty="0"/>
          </a:p>
          <a:p>
            <a:pPr xmlns:a="http://schemas.openxmlformats.org/drawingml/2006/main">
              <a:buFont typeface="Arial" panose="020B0604020202020204" pitchFamily="34" charset="0"/>
              <a:buChar char="•"/>
            </a:pPr>
            <a:r xmlns:a="http://schemas.openxmlformats.org/drawingml/2006/main">
              <a:rPr lang="bg" b="1" dirty="0"/>
              <a:t>Възобновяема първична енергия (PER):</a:t>
            </a:r>
            <a:r xmlns:a="http://schemas.openxmlformats.org/drawingml/2006/main">
              <a:rPr lang="bg" dirty="0"/>
              <a:t> </a:t>
            </a:r>
            <a:r xmlns:a="http://schemas.openxmlformats.org/drawingml/2006/main">
              <a:rPr lang="bg" b="1" dirty="0"/>
              <a:t>53 kWh/(m²·a)</a:t>
            </a:r>
            <a:endParaRPr xmlns:a="http://schemas.openxmlformats.org/drawingml/2006/main" lang="en-US" dirty="0"/>
          </a:p>
          <a:p>
            <a:pPr xmlns:a="http://schemas.openxmlformats.org/drawingml/2006/main">
              <a:buFont typeface="Arial" panose="020B0604020202020204" pitchFamily="34" charset="0"/>
              <a:buChar char="•"/>
            </a:pPr>
            <a:r xmlns:a="http://schemas.openxmlformats.org/drawingml/2006/main">
              <a:rPr lang="bg" b="1" dirty="0"/>
              <a:t>Производство на енергия от възобновяеми източници на място:</a:t>
            </a:r>
            <a:r xmlns:a="http://schemas.openxmlformats.org/drawingml/2006/main">
              <a:rPr lang="bg" dirty="0"/>
              <a:t> </a:t>
            </a:r>
            <a:r xmlns:a="http://schemas.openxmlformats.org/drawingml/2006/main">
              <a:rPr lang="bg" b="1" dirty="0"/>
              <a:t>0 kWh/(m²·a)</a:t>
            </a:r>
            <a:endParaRPr xmlns:a="http://schemas.openxmlformats.org/drawingml/2006/main" lang="en-US" dirty="0"/>
          </a:p>
          <a:p>
            <a:pPr xmlns:a="http://schemas.openxmlformats.org/drawingml/2006/main">
              <a:buNone/>
            </a:pPr>
            <a:r xmlns:a="http://schemas.openxmlformats.org/drawingml/2006/main">
              <a:rPr lang="bg" dirty="0"/>
              <a:t>Сградата отговаря на </a:t>
            </a:r>
            <a:r xmlns:a="http://schemas.openxmlformats.org/drawingml/2006/main">
              <a:rPr lang="bg" b="1" dirty="0"/>
              <a:t>целта PER за сертифициране по Passive House Classic (≤60 kWh/(m²·a)) </a:t>
            </a:r>
            <a:r xmlns:a="http://schemas.openxmlformats.org/drawingml/2006/main">
              <a:rPr lang="bg" dirty="0"/>
              <a:t>, но разчита изцяло на електричество от мрежата, което подчертава възможността за бъдеща интеграция на слънчеви фотоволтаици за достигане на нива Plus или Premium.</a:t>
            </a:r>
          </a:p>
          <a:p>
            <a:pPr xmlns:a="http://schemas.openxmlformats.org/drawingml/2006/main">
              <a:buNone/>
            </a:pPr>
            <a:r xmlns:a="http://schemas.openxmlformats.org/drawingml/2006/main">
              <a:rPr lang="bg" b="1" dirty="0"/>
              <a:t>Стратегии за проектиране за топъл климат</a:t>
            </a:r>
          </a:p>
          <a:p>
            <a:pPr xmlns:a="http://schemas.openxmlformats.org/drawingml/2006/main">
              <a:buNone/>
            </a:pPr>
            <a:r xmlns:a="http://schemas.openxmlformats.org/drawingml/2006/main">
              <a:rPr lang="bg" dirty="0"/>
              <a:t>За да се постигнат целите за ефективност през горещите лета на Сарагоса, проектът интегрира:</a:t>
            </a:r>
          </a:p>
          <a:p>
            <a:pPr xmlns:a="http://schemas.openxmlformats.org/drawingml/2006/main">
              <a:buFont typeface="Arial" panose="020B0604020202020204" pitchFamily="34" charset="0"/>
              <a:buChar char="•"/>
            </a:pPr>
            <a:r xmlns:a="http://schemas.openxmlformats.org/drawingml/2006/main">
              <a:rPr lang="bg" b="1" dirty="0"/>
              <a:t>Оптимизирано засенчване </a:t>
            </a:r>
            <a:r xmlns:a="http://schemas.openxmlformats.org/drawingml/2006/main">
              <a:rPr lang="bg" dirty="0"/>
              <a:t>за предотвратяване на прегряване</a:t>
            </a:r>
          </a:p>
          <a:p>
            <a:pPr xmlns:a="http://schemas.openxmlformats.org/drawingml/2006/main">
              <a:buFont typeface="Arial" panose="020B0604020202020204" pitchFamily="34" charset="0"/>
              <a:buChar char="•"/>
            </a:pPr>
            <a:r xmlns:a="http://schemas.openxmlformats.org/drawingml/2006/main">
              <a:rPr lang="bg" b="1" dirty="0"/>
              <a:t>Нощна вентилация </a:t>
            </a:r>
            <a:r xmlns:a="http://schemas.openxmlformats.org/drawingml/2006/main">
              <a:rPr lang="bg" dirty="0"/>
              <a:t>и </a:t>
            </a:r>
            <a:r xmlns:a="http://schemas.openxmlformats.org/drawingml/2006/main">
              <a:rPr lang="bg" b="1" dirty="0"/>
              <a:t>топлинна маса </a:t>
            </a:r>
            <a:r xmlns:a="http://schemas.openxmlformats.org/drawingml/2006/main">
              <a:rPr lang="bg" dirty="0"/>
              <a:t>за стабилизиране на вътрешните температури</a:t>
            </a:r>
          </a:p>
          <a:p>
            <a:pPr xmlns:a="http://schemas.openxmlformats.org/drawingml/2006/main">
              <a:buFont typeface="Arial" panose="020B0604020202020204" pitchFamily="34" charset="0"/>
              <a:buChar char="•"/>
            </a:pPr>
            <a:r xmlns:a="http://schemas.openxmlformats.org/drawingml/2006/main">
              <a:rPr lang="bg" b="1" dirty="0"/>
              <a:t>MVHR с летен байпас </a:t>
            </a:r>
            <a:r xmlns:a="http://schemas.openxmlformats.org/drawingml/2006/main">
              <a:rPr lang="bg" dirty="0"/>
              <a:t>за свеж въздух без топлинно натрупване</a:t>
            </a:r>
          </a:p>
          <a:p>
            <a:pPr xmlns:a="http://schemas.openxmlformats.org/drawingml/2006/main">
              <a:buFont typeface="Arial" panose="020B0604020202020204" pitchFamily="34" charset="0"/>
              <a:buChar char="•"/>
            </a:pPr>
            <a:r xmlns:a="http://schemas.openxmlformats.org/drawingml/2006/main">
              <a:rPr lang="bg" b="1" dirty="0"/>
              <a:t>Внимателно ориентиране на прозорците и спецификации на остъкляването </a:t>
            </a:r>
            <a:r xmlns:a="http://schemas.openxmlformats.org/drawingml/2006/main">
              <a:rPr lang="bg" dirty="0"/>
              <a:t>за управление на слънчевите печалби</a:t>
            </a:r>
          </a:p>
          <a:p>
            <a:pPr xmlns:a="http://schemas.openxmlformats.org/drawingml/2006/main">
              <a:buNone/>
            </a:pPr>
            <a:r xmlns:a="http://schemas.openxmlformats.org/drawingml/2006/main">
              <a:rPr lang="bg" b="1" dirty="0"/>
              <a:t>Ключови прозрения и изводи</a:t>
            </a:r>
          </a:p>
          <a:p>
            <a:pPr xmlns:a="http://schemas.openxmlformats.org/drawingml/2006/main">
              <a:buFont typeface="+mj-lt"/>
              <a:buAutoNum type="arabicPeriod"/>
            </a:pPr>
            <a:r xmlns:a="http://schemas.openxmlformats.org/drawingml/2006/main">
              <a:rPr lang="bg" b="1" dirty="0"/>
              <a:t>Адаптивност към климата: </a:t>
            </a:r>
            <a:r xmlns:a="http://schemas.openxmlformats.org/drawingml/2006/main">
              <a:rPr lang="bg" dirty="0"/>
              <a:t>Принципите на пасивната къща са ефективни и отвъд студения климат, когато специфични за климата стратегии – особено за охлаждане – се прилагат чрез PHPP моделиране.</a:t>
            </a:r>
          </a:p>
          <a:p>
            <a:pPr xmlns:a="http://schemas.openxmlformats.org/drawingml/2006/main">
              <a:buFont typeface="+mj-lt"/>
              <a:buAutoNum type="arabicPeriod"/>
            </a:pPr>
            <a:r xmlns:a="http://schemas.openxmlformats.org/drawingml/2006/main">
              <a:rPr lang="bg" b="1" dirty="0"/>
              <a:t>Балансиран комфорт: </a:t>
            </a:r>
            <a:r xmlns:a="http://schemas.openxmlformats.org/drawingml/2006/main">
              <a:rPr lang="bg" dirty="0"/>
              <a:t>Херметичността, вентилацията и динамичното засенчване работят заедно, за да осигурят топлинен комфорт през всички сезони.</a:t>
            </a:r>
          </a:p>
          <a:p>
            <a:pPr xmlns:a="http://schemas.openxmlformats.org/drawingml/2006/main">
              <a:buFont typeface="+mj-lt"/>
              <a:buAutoNum type="arabicPeriod"/>
            </a:pPr>
            <a:r xmlns:a="http://schemas.openxmlformats.org/drawingml/2006/main">
              <a:rPr lang="bg" b="1" dirty="0"/>
              <a:t>Предсказуемост на енергията: </a:t>
            </a:r>
            <a:r xmlns:a="http://schemas.openxmlformats.org/drawingml/2006/main">
              <a:rPr lang="bg" dirty="0"/>
              <a:t>Ниските стойности за търсене, валидирани в PHPP, предлагат силно съответствие с целите за ефективност на ZEB на ЕС.</a:t>
            </a:r>
          </a:p>
          <a:p>
            <a:pPr xmlns:a="http://schemas.openxmlformats.org/drawingml/2006/main">
              <a:buFont typeface="+mj-lt"/>
              <a:buAutoNum type="arabicPeriod"/>
            </a:pPr>
            <a:r xmlns:a="http://schemas.openxmlformats.org/drawingml/2006/main">
              <a:rPr lang="bg" b="1" dirty="0"/>
              <a:t>Бъдещ потенциал: </a:t>
            </a:r>
            <a:r xmlns:a="http://schemas.openxmlformats.org/drawingml/2006/main">
              <a:rPr lang="bg" dirty="0"/>
              <a:t>Добавянето на възобновяема енергия би могло да подобри </a:t>
            </a:r>
            <a:r xmlns:a="http://schemas.openxmlformats.org/drawingml/2006/main">
              <a:rPr lang="bg" b="1" dirty="0"/>
              <a:t>сертификацията на този проект до ниво Plus </a:t>
            </a:r>
            <a:r xmlns:a="http://schemas.openxmlformats.org/drawingml/2006/main">
              <a:rPr lang="bg" dirty="0"/>
              <a:t>и допълнително да намали оперативните емисии.</a:t>
            </a:r>
          </a:p>
          <a:p>
            <a:r xmlns:a="http://schemas.openxmlformats.org/drawingml/2006/main">
              <a:rPr lang="bg" b="1" dirty="0"/>
              <a:t>Заключение: </a:t>
            </a:r>
            <a:br xmlns:a="http://schemas.openxmlformats.org/drawingml/2006/main">
              <a:rPr lang="en-US" dirty="0"/>
            </a:br>
            <a:r xmlns:a="http://schemas.openxmlformats.org/drawingml/2006/main">
              <a:rPr lang="bg" dirty="0"/>
              <a:t>Случаят със Сарагоса доказва, че пасивната къща не е ниша, предназначена само за „студен климат“. Чрез персонализиран дизайн на ограждащите конструкции и стратегии за вентилация, тя демонстрира </a:t>
            </a:r>
            <a:r xmlns:a="http://schemas.openxmlformats.org/drawingml/2006/main">
              <a:rPr lang="bg" b="1" dirty="0"/>
              <a:t>нискоенергийно и висококомфортно живеене </a:t>
            </a:r>
            <a:r xmlns:a="http://schemas.openxmlformats.org/drawingml/2006/main">
              <a:rPr lang="bg" dirty="0"/>
              <a:t>в средиземноморски условия, предоставяйки възпроизводим модел за южноевропейските градове, преминаващи към ZEB стандарти.</a:t>
            </a:r>
          </a:p>
          <a:p>
            <a:endParaRPr lang="tr-TR" dirty="0"/>
          </a:p>
        </p:txBody>
      </p:sp>
      <p:sp>
        <p:nvSpPr>
          <p:cNvPr id="4" name="Slayt Numarası Yer Tutucusu 3">
            <a:extLst>
              <a:ext uri="{FF2B5EF4-FFF2-40B4-BE49-F238E27FC236}">
                <a16:creationId xmlns:a16="http://schemas.microsoft.com/office/drawing/2014/main" id="{A122165B-08F9-8253-34AF-DE4EED3AA4F3}"/>
              </a:ext>
            </a:extLst>
          </p:cNvPr>
          <p:cNvSpPr>
            <a:spLocks noGrp="1"/>
          </p:cNvSpPr>
          <p:nvPr>
            <p:ph type="sldNum" sz="quarter" idx="5"/>
          </p:nvPr>
        </p:nvSpPr>
        <p:spPr/>
        <p:txBody>
          <a:bodyPr/>
          <a:lstStyle/>
          <a:p>
            <a:fld id="{04E9E6DC-B0C2-7B45-9E4C-DCF9C8BFF112}" type="slidenum">
              <a:rPr lang="tr-TR" smtClean="0"/>
              <a:t>13</a:t>
            </a:fld>
            <a:endParaRPr lang="tr-TR"/>
          </a:p>
        </p:txBody>
      </p:sp>
    </p:spTree>
    <p:extLst>
      <p:ext uri="{BB962C8B-B14F-4D97-AF65-F5344CB8AC3E}">
        <p14:creationId xmlns:p14="http://schemas.microsoft.com/office/powerpoint/2010/main" val="2829605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B50C7-F3E4-F338-EC9E-674202A4BC2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AF026AA-280C-A5AC-E470-20B4B1F25A2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AF47763-511B-E3B0-463B-56B80106E23E}"/>
              </a:ext>
            </a:extLst>
          </p:cNvPr>
          <p:cNvSpPr>
            <a:spLocks noGrp="1"/>
          </p:cNvSpPr>
          <p:nvPr>
            <p:ph type="body" idx="1"/>
          </p:nvPr>
        </p:nvSpPr>
        <p:spPr/>
        <p:txBody>
          <a:bodyPr/>
          <a:lstStyle/>
          <a:p>
            <a:pPr xmlns:a="http://schemas.openxmlformats.org/drawingml/2006/main">
              <a:buNone/>
            </a:pPr>
            <a:r xmlns:a="http://schemas.openxmlformats.org/drawingml/2006/main">
              <a:rPr lang="bg" b="1" dirty="0"/>
              <a:t>Проект за пасивна къща в </a:t>
            </a:r>
            <a:r xmlns:a="http://schemas.openxmlformats.org/drawingml/2006/main">
              <a:rPr lang="bg" b="1" dirty="0" err="1"/>
              <a:t>Şile </a:t>
            </a:r>
            <a:r xmlns:a="http://schemas.openxmlformats.org/drawingml/2006/main">
              <a:rPr lang="bg" b="1" dirty="0"/>
              <a:t>– Истанбул, Турция</a:t>
            </a:r>
            <a:endParaRPr xmlns:a="http://schemas.openxmlformats.org/drawingml/2006/main" lang="tr-TR" b="1" dirty="0"/>
          </a:p>
          <a:p>
            <a:pPr xmlns:a="http://schemas.openxmlformats.org/drawingml/2006/main">
              <a:buNone/>
            </a:pPr>
            <a:r xmlns:a="http://schemas.openxmlformats.org/drawingml/2006/main">
              <a:rPr lang="bg" dirty="0"/>
              <a:t>Този проект в </a:t>
            </a:r>
            <a:r xmlns:a="http://schemas.openxmlformats.org/drawingml/2006/main">
              <a:rPr lang="bg" dirty="0" err="1"/>
              <a:t>Шиле </a:t>
            </a:r>
            <a:r xmlns:a="http://schemas.openxmlformats.org/drawingml/2006/main">
              <a:rPr lang="bg" dirty="0"/>
              <a:t>е примерен дизайн на пасивна къща, адаптиран към влажния, умерен климат на Истанбул. Сградата разполага с общо 820 м² затворена площ и се състои от триетажен жилищен блок (Блок А) и едноетажен индустриален кухненски блок (Блок Б). Проектиран в съответствие с принципите на пасивната къща, проектът набляга на ниското потребление на енергия, високия комфорт и използването на местни ресурси.</a:t>
            </a:r>
          </a:p>
          <a:p>
            <a:pPr xmlns:a="http://schemas.openxmlformats.org/drawingml/2006/main">
              <a:buNone/>
            </a:pPr>
            <a:r xmlns:a="http://schemas.openxmlformats.org/drawingml/2006/main">
              <a:rPr lang="bg" b="1" dirty="0"/>
              <a:t>Енергийна ефективност (базирана на данни от PHPP)</a:t>
            </a:r>
          </a:p>
          <a:p>
            <a:pPr xmlns:a="http://schemas.openxmlformats.org/drawingml/2006/main">
              <a:buFont typeface="Arial" panose="020B0604020202020204" pitchFamily="34" charset="0"/>
              <a:buChar char="•"/>
            </a:pPr>
            <a:r xmlns:a="http://schemas.openxmlformats.org/drawingml/2006/main">
              <a:rPr lang="bg" b="1" dirty="0"/>
              <a:t>Нужда от отопление и охлаждане </a:t>
            </a:r>
            <a:r xmlns:a="http://schemas.openxmlformats.org/drawingml/2006/main">
              <a:rPr lang="bg" dirty="0"/>
              <a:t>: 9 kWh/(m²·година)</a:t>
            </a:r>
          </a:p>
          <a:p>
            <a:pPr xmlns:a="http://schemas.openxmlformats.org/drawingml/2006/main">
              <a:buFont typeface="Arial" panose="020B0604020202020204" pitchFamily="34" charset="0"/>
              <a:buChar char="•"/>
            </a:pPr>
            <a:r xmlns:a="http://schemas.openxmlformats.org/drawingml/2006/main">
              <a:rPr lang="bg" b="1" dirty="0"/>
              <a:t>Производство на възобновяема енергия </a:t>
            </a:r>
            <a:r xmlns:a="http://schemas.openxmlformats.org/drawingml/2006/main">
              <a:rPr lang="bg" dirty="0"/>
              <a:t>: 53 kWh/(m²·година)</a:t>
            </a:r>
          </a:p>
          <a:p>
            <a:pPr xmlns:a="http://schemas.openxmlformats.org/drawingml/2006/main">
              <a:buNone/>
            </a:pPr>
            <a:r xmlns:a="http://schemas.openxmlformats.org/drawingml/2006/main">
              <a:rPr lang="bg" b="1" dirty="0"/>
              <a:t>U-стойности:</a:t>
            </a:r>
            <a:endParaRPr xmlns:a="http://schemas.openxmlformats.org/drawingml/2006/main" lang="en-US" dirty="0"/>
          </a:p>
          <a:p>
            <a:pPr xmlns:a="http://schemas.openxmlformats.org/drawingml/2006/main">
              <a:buFont typeface="Arial" panose="020B0604020202020204" pitchFamily="34" charset="0"/>
              <a:buChar char="•"/>
            </a:pPr>
            <a:r xmlns:a="http://schemas.openxmlformats.org/drawingml/2006/main">
              <a:rPr lang="bg" dirty="0"/>
              <a:t>Външни стени: 0,102 W/m²K</a:t>
            </a:r>
          </a:p>
          <a:p>
            <a:pPr xmlns:a="http://schemas.openxmlformats.org/drawingml/2006/main">
              <a:buFont typeface="Arial" panose="020B0604020202020204" pitchFamily="34" charset="0"/>
              <a:buChar char="•"/>
            </a:pPr>
            <a:r xmlns:a="http://schemas.openxmlformats.org/drawingml/2006/main">
              <a:rPr lang="bg" dirty="0"/>
              <a:t>Партер: 0,110 W/m²K</a:t>
            </a:r>
          </a:p>
          <a:p>
            <a:pPr xmlns:a="http://schemas.openxmlformats.org/drawingml/2006/main">
              <a:buFont typeface="Arial" panose="020B0604020202020204" pitchFamily="34" charset="0"/>
              <a:buChar char="•"/>
            </a:pPr>
            <a:r xmlns:a="http://schemas.openxmlformats.org/drawingml/2006/main">
              <a:rPr lang="bg" dirty="0"/>
              <a:t>Покрив: 0,113 W/m²K</a:t>
            </a:r>
          </a:p>
          <a:p>
            <a:pPr xmlns:a="http://schemas.openxmlformats.org/drawingml/2006/main">
              <a:buFont typeface="Arial" panose="020B0604020202020204" pitchFamily="34" charset="0"/>
              <a:buChar char="•"/>
            </a:pPr>
            <a:r xmlns:a="http://schemas.openxmlformats.org/drawingml/2006/main">
              <a:rPr lang="bg" dirty="0"/>
              <a:t>Прозорци: 0,8 W/m²K</a:t>
            </a:r>
          </a:p>
          <a:p>
            <a:pPr xmlns:a="http://schemas.openxmlformats.org/drawingml/2006/main">
              <a:buFont typeface="Arial" panose="020B0604020202020204" pitchFamily="34" charset="0"/>
              <a:buChar char="•"/>
            </a:pPr>
            <a:r xmlns:a="http://schemas.openxmlformats.org/drawingml/2006/main">
              <a:rPr lang="bg" b="1" dirty="0"/>
              <a:t>Ефективност на рекуперация на топлина </a:t>
            </a:r>
            <a:r xmlns:a="http://schemas.openxmlformats.org/drawingml/2006/main">
              <a:rPr lang="bg" dirty="0"/>
              <a:t>: 86%</a:t>
            </a:r>
          </a:p>
          <a:p>
            <a:pPr xmlns:a="http://schemas.openxmlformats.org/drawingml/2006/main">
              <a:buFont typeface="Arial" panose="020B0604020202020204" pitchFamily="34" charset="0"/>
              <a:buChar char="•"/>
            </a:pPr>
            <a:r xmlns:a="http://schemas.openxmlformats.org/drawingml/2006/main">
              <a:rPr lang="bg" b="1" dirty="0"/>
              <a:t>Въздухонепроницаемост (n₅₀) </a:t>
            </a:r>
            <a:r xmlns:a="http://schemas.openxmlformats.org/drawingml/2006/main">
              <a:rPr lang="bg" dirty="0"/>
              <a:t>: 0,6/h (отговаря на ограниченията за пасивна къща)</a:t>
            </a:r>
          </a:p>
          <a:p>
            <a:pPr xmlns:a="http://schemas.openxmlformats.org/drawingml/2006/main">
              <a:buNone/>
            </a:pPr>
            <a:r xmlns:a="http://schemas.openxmlformats.org/drawingml/2006/main">
              <a:rPr lang="bg" dirty="0"/>
              <a:t>Тези стойности показват, че сградата може да бъде сертифицирана на ниво </a:t>
            </a:r>
            <a:r xmlns:a="http://schemas.openxmlformats.org/drawingml/2006/main">
              <a:rPr lang="bg" b="1" dirty="0"/>
              <a:t>„Класическа пасивна къща“ </a:t>
            </a:r>
            <a:r xmlns:a="http://schemas.openxmlformats.org/drawingml/2006/main">
              <a:rPr lang="bg" dirty="0"/>
              <a:t>и е в съответствие с </a:t>
            </a:r>
            <a:r xmlns:a="http://schemas.openxmlformats.org/drawingml/2006/main">
              <a:rPr lang="bg" b="1" dirty="0"/>
              <a:t>целите на ZEB, </a:t>
            </a:r>
            <a:r xmlns:a="http://schemas.openxmlformats.org/drawingml/2006/main">
              <a:rPr lang="bg" dirty="0"/>
              <a:t>посочени в EPBD.</a:t>
            </a:r>
          </a:p>
          <a:p>
            <a:pPr xmlns:a="http://schemas.openxmlformats.org/drawingml/2006/main">
              <a:buNone/>
            </a:pPr>
            <a:r xmlns:a="http://schemas.openxmlformats.org/drawingml/2006/main">
              <a:rPr lang="bg" b="1" dirty="0"/>
              <a:t>Ограждаща конструкция и дизайнерски характеристики</a:t>
            </a:r>
          </a:p>
          <a:p>
            <a:pPr xmlns:a="http://schemas.openxmlformats.org/drawingml/2006/main">
              <a:buFont typeface="Arial" panose="020B0604020202020204" pitchFamily="34" charset="0"/>
              <a:buChar char="•"/>
            </a:pPr>
            <a:r xmlns:a="http://schemas.openxmlformats.org/drawingml/2006/main">
              <a:rPr lang="bg" dirty="0"/>
              <a:t>Големите остъклени отвори на </a:t>
            </a:r>
            <a:r xmlns:a="http://schemas.openxmlformats.org/drawingml/2006/main">
              <a:rPr lang="bg" b="1" dirty="0"/>
              <a:t>южната фасада </a:t>
            </a:r>
            <a:r xmlns:a="http://schemas.openxmlformats.org/drawingml/2006/main">
              <a:rPr lang="bg" dirty="0"/>
              <a:t>увеличават максимално слънчевата топлина през зимата.</a:t>
            </a:r>
          </a:p>
          <a:p>
            <a:pPr xmlns:a="http://schemas.openxmlformats.org/drawingml/2006/main">
              <a:buFont typeface="Arial" panose="020B0604020202020204" pitchFamily="34" charset="0"/>
              <a:buChar char="•"/>
            </a:pPr>
            <a:r xmlns:a="http://schemas.openxmlformats.org/drawingml/2006/main">
              <a:rPr lang="bg" dirty="0"/>
              <a:t>Северната </a:t>
            </a:r>
            <a:r xmlns:a="http://schemas.openxmlformats.org/drawingml/2006/main">
              <a:rPr lang="bg" b="1" dirty="0"/>
              <a:t>фасада </a:t>
            </a:r>
            <a:r xmlns:a="http://schemas.openxmlformats.org/drawingml/2006/main">
              <a:rPr lang="bg" dirty="0"/>
              <a:t>е без прозорци, за да се минимизират загубите на топлина.</a:t>
            </a:r>
          </a:p>
          <a:p>
            <a:pPr xmlns:a="http://schemas.openxmlformats.org/drawingml/2006/main">
              <a:buFont typeface="Arial" panose="020B0604020202020204" pitchFamily="34" charset="0"/>
              <a:buChar char="•"/>
            </a:pPr>
            <a:r xmlns:a="http://schemas.openxmlformats.org/drawingml/2006/main">
              <a:rPr lang="bg" dirty="0"/>
              <a:t>По цялата обвивка се полагат </a:t>
            </a:r>
            <a:r xmlns:a="http://schemas.openxmlformats.org/drawingml/2006/main">
              <a:rPr lang="bg" b="1" dirty="0"/>
              <a:t>20 см минерална вата </a:t>
            </a:r>
            <a:r xmlns:a="http://schemas.openxmlformats.org/drawingml/2006/main">
              <a:rPr lang="bg" dirty="0"/>
              <a:t>и </a:t>
            </a:r>
            <a:r xmlns:a="http://schemas.openxmlformats.org/drawingml/2006/main">
              <a:rPr lang="bg" b="1" dirty="0"/>
              <a:t>15–30 см XPS изолация .</a:t>
            </a:r>
          </a:p>
          <a:p>
            <a:pPr xmlns:a="http://schemas.openxmlformats.org/drawingml/2006/main">
              <a:buFont typeface="Arial" panose="020B0604020202020204" pitchFamily="34" charset="0"/>
              <a:buChar char="•"/>
            </a:pPr>
            <a:r xmlns:a="http://schemas.openxmlformats.org/drawingml/2006/main">
              <a:rPr lang="bg" b="1" dirty="0"/>
              <a:t>Термичните мостове </a:t>
            </a:r>
            <a:r xmlns:a="http://schemas.openxmlformats.org/drawingml/2006/main">
              <a:rPr lang="bg" dirty="0"/>
              <a:t>се прекъсват чрез структурни термични прекъснати мостове.</a:t>
            </a:r>
          </a:p>
          <a:p>
            <a:pPr xmlns:a="http://schemas.openxmlformats.org/drawingml/2006/main">
              <a:buFont typeface="Arial" panose="020B0604020202020204" pitchFamily="34" charset="0"/>
              <a:buChar char="•"/>
            </a:pPr>
            <a:r xmlns:a="http://schemas.openxmlformats.org/drawingml/2006/main">
              <a:rPr lang="bg" dirty="0"/>
              <a:t>Навсякъде се използват </a:t>
            </a:r>
            <a:r xmlns:a="http://schemas.openxmlformats.org/drawingml/2006/main">
              <a:rPr lang="bg" b="1" dirty="0"/>
              <a:t>тройно остъклени прозорци и силно изолирани рамки.</a:t>
            </a:r>
          </a:p>
          <a:p>
            <a:pPr xmlns:a="http://schemas.openxmlformats.org/drawingml/2006/main">
              <a:buNone/>
            </a:pPr>
            <a:r xmlns:a="http://schemas.openxmlformats.org/drawingml/2006/main">
              <a:rPr lang="bg" b="1" dirty="0"/>
              <a:t>Енергийни и водни системи</a:t>
            </a:r>
          </a:p>
          <a:p>
            <a:pPr xmlns:a="http://schemas.openxmlformats.org/drawingml/2006/main">
              <a:buFont typeface="Arial" panose="020B0604020202020204" pitchFamily="34" charset="0"/>
              <a:buChar char="•"/>
            </a:pPr>
            <a:r xmlns:a="http://schemas.openxmlformats.org/drawingml/2006/main">
              <a:rPr lang="bg" dirty="0"/>
              <a:t>Фотоволтаична </a:t>
            </a:r>
            <a:r xmlns:a="http://schemas.openxmlformats.org/drawingml/2006/main">
              <a:rPr lang="bg" b="1" dirty="0"/>
              <a:t>система с мощност 10 kW </a:t>
            </a:r>
            <a:r xmlns:a="http://schemas.openxmlformats.org/drawingml/2006/main">
              <a:rPr lang="bg" dirty="0"/>
              <a:t>и </a:t>
            </a:r>
            <a:r xmlns:a="http://schemas.openxmlformats.org/drawingml/2006/main">
              <a:rPr lang="bg" b="1" dirty="0"/>
              <a:t>вятърна турбина с вертикална ос </a:t>
            </a:r>
            <a:r xmlns:a="http://schemas.openxmlformats.org/drawingml/2006/main">
              <a:rPr lang="bg" dirty="0"/>
              <a:t>осигуряват всички електрически нужди с изключение на кухнята.</a:t>
            </a:r>
          </a:p>
          <a:p>
            <a:pPr xmlns:a="http://schemas.openxmlformats.org/drawingml/2006/main">
              <a:buFont typeface="Arial" panose="020B0604020202020204" pitchFamily="34" charset="0"/>
              <a:buChar char="•"/>
            </a:pPr>
            <a:r xmlns:a="http://schemas.openxmlformats.org/drawingml/2006/main">
              <a:rPr lang="bg" dirty="0"/>
              <a:t>Свежият въздух се доставя чрез </a:t>
            </a:r>
            <a:r xmlns:a="http://schemas.openxmlformats.org/drawingml/2006/main">
              <a:rPr lang="bg" b="1" dirty="0"/>
              <a:t>подземни въздуховоди </a:t>
            </a:r>
            <a:r xmlns:a="http://schemas.openxmlformats.org/drawingml/2006/main">
              <a:rPr lang="bg" dirty="0"/>
              <a:t>и система </a:t>
            </a:r>
            <a:r xmlns:a="http://schemas.openxmlformats.org/drawingml/2006/main">
              <a:rPr lang="bg" b="1" dirty="0"/>
              <a:t>за вентилация с рекуперация на топлина (HRV) </a:t>
            </a:r>
            <a:r xmlns:a="http://schemas.openxmlformats.org/drawingml/2006/main">
              <a:rPr lang="bg" dirty="0"/>
              <a:t>.</a:t>
            </a:r>
          </a:p>
          <a:p>
            <a:pPr xmlns:a="http://schemas.openxmlformats.org/drawingml/2006/main">
              <a:buFont typeface="Arial" panose="020B0604020202020204" pitchFamily="34" charset="0"/>
              <a:buChar char="•"/>
            </a:pPr>
            <a:r xmlns:a="http://schemas.openxmlformats.org/drawingml/2006/main">
              <a:rPr lang="bg" dirty="0"/>
              <a:t>За отопление и охлаждане се използва </a:t>
            </a:r>
            <a:r xmlns:a="http://schemas.openxmlformats.org/drawingml/2006/main">
              <a:rPr lang="bg" dirty="0"/>
              <a:t>високоефективна </a:t>
            </a:r>
            <a:r xmlns:a="http://schemas.openxmlformats.org/drawingml/2006/main">
              <a:rPr lang="bg" b="1" dirty="0"/>
              <a:t>термопомпа въздух-въздух .</a:t>
            </a:r>
          </a:p>
          <a:p>
            <a:pPr xmlns:a="http://schemas.openxmlformats.org/drawingml/2006/main">
              <a:buFont typeface="Arial" panose="020B0604020202020204" pitchFamily="34" charset="0"/>
              <a:buChar char="•"/>
            </a:pPr>
            <a:r xmlns:a="http://schemas.openxmlformats.org/drawingml/2006/main">
              <a:rPr lang="bg" dirty="0"/>
              <a:t>Система </a:t>
            </a:r>
            <a:r xmlns:a="http://schemas.openxmlformats.org/drawingml/2006/main">
              <a:rPr lang="bg" b="1" dirty="0"/>
              <a:t>за автоматизация </a:t>
            </a:r>
            <a:r xmlns:a="http://schemas.openxmlformats.org/drawingml/2006/main">
              <a:rPr lang="bg" dirty="0"/>
              <a:t>следи потреблението на енергия ежедневно.</a:t>
            </a:r>
          </a:p>
          <a:p>
            <a:pPr xmlns:a="http://schemas.openxmlformats.org/drawingml/2006/main">
              <a:buNone/>
            </a:pPr>
            <a:r xmlns:a="http://schemas.openxmlformats.org/drawingml/2006/main">
              <a:rPr lang="bg" b="1" dirty="0"/>
              <a:t>Водна ефективност и зелена инфраструктура</a:t>
            </a:r>
          </a:p>
          <a:p>
            <a:pPr xmlns:a="http://schemas.openxmlformats.org/drawingml/2006/main">
              <a:buFont typeface="Arial" panose="020B0604020202020204" pitchFamily="34" charset="0"/>
              <a:buChar char="•"/>
            </a:pPr>
            <a:r xmlns:a="http://schemas.openxmlformats.org/drawingml/2006/main">
              <a:rPr lang="bg" b="1" dirty="0"/>
              <a:t>Сивата вода </a:t>
            </a:r>
            <a:r xmlns:a="http://schemas.openxmlformats.org/drawingml/2006/main">
              <a:rPr lang="bg" dirty="0"/>
              <a:t>се пречиства и използва повторно в тоалетните казанчета.</a:t>
            </a:r>
          </a:p>
          <a:p>
            <a:pPr xmlns:a="http://schemas.openxmlformats.org/drawingml/2006/main">
              <a:buFont typeface="Arial" panose="020B0604020202020204" pitchFamily="34" charset="0"/>
              <a:buChar char="•"/>
            </a:pPr>
            <a:r xmlns:a="http://schemas.openxmlformats.org/drawingml/2006/main">
              <a:rPr lang="bg" dirty="0"/>
              <a:t>Резервоар </a:t>
            </a:r>
            <a:r xmlns:a="http://schemas.openxmlformats.org/drawingml/2006/main">
              <a:rPr lang="bg" b="1" dirty="0"/>
              <a:t>за дъждовна вода с обем 450 м³ </a:t>
            </a:r>
            <a:r xmlns:a="http://schemas.openxmlformats.org/drawingml/2006/main">
              <a:rPr lang="bg" dirty="0"/>
              <a:t>събира и пречиства дъждовната вода за </a:t>
            </a:r>
            <a:r xmlns:a="http://schemas.openxmlformats.org/drawingml/2006/main">
              <a:rPr lang="bg" b="1" dirty="0"/>
              <a:t>питейна употреба </a:t>
            </a:r>
            <a:r xmlns:a="http://schemas.openxmlformats.org/drawingml/2006/main">
              <a:rPr lang="bg" dirty="0"/>
              <a:t>чрез система за озонова филтрация.</a:t>
            </a:r>
          </a:p>
          <a:p>
            <a:pPr xmlns:a="http://schemas.openxmlformats.org/drawingml/2006/main">
              <a:buFont typeface="Arial" panose="020B0604020202020204" pitchFamily="34" charset="0"/>
              <a:buChar char="•"/>
            </a:pPr>
            <a:r xmlns:a="http://schemas.openxmlformats.org/drawingml/2006/main">
              <a:rPr lang="bg" dirty="0"/>
              <a:t>Зеленият </a:t>
            </a:r>
            <a:r xmlns:a="http://schemas.openxmlformats.org/drawingml/2006/main">
              <a:rPr lang="bg" b="1" dirty="0"/>
              <a:t>покрив </a:t>
            </a:r>
            <a:r xmlns:a="http://schemas.openxmlformats.org/drawingml/2006/main">
              <a:rPr lang="bg" dirty="0"/>
              <a:t>подобрява топлоизолацията и спомага за намаляване на въглеродните емисии.</a:t>
            </a:r>
          </a:p>
          <a:p>
            <a:pPr xmlns:a="http://schemas.openxmlformats.org/drawingml/2006/main">
              <a:buFont typeface="Arial" panose="020B0604020202020204" pitchFamily="34" charset="0"/>
              <a:buChar char="•"/>
            </a:pPr>
            <a:r xmlns:a="http://schemas.openxmlformats.org/drawingml/2006/main">
              <a:rPr lang="bg" dirty="0"/>
              <a:t>Озеленяването използва </a:t>
            </a:r>
            <a:r xmlns:a="http://schemas.openxmlformats.org/drawingml/2006/main">
              <a:rPr lang="bg" b="1" dirty="0"/>
              <a:t>местни, устойчиви на суша растения, </a:t>
            </a:r>
            <a:r xmlns:a="http://schemas.openxmlformats.org/drawingml/2006/main">
              <a:rPr lang="bg" dirty="0"/>
              <a:t>поддържани от </a:t>
            </a:r>
            <a:r xmlns:a="http://schemas.openxmlformats.org/drawingml/2006/main">
              <a:rPr lang="bg" b="1" dirty="0"/>
              <a:t>капково напояване, </a:t>
            </a:r>
            <a:r xmlns:a="http://schemas.openxmlformats.org/drawingml/2006/main">
              <a:rPr lang="bg" dirty="0"/>
              <a:t>за да се сведе до минимум потреблението на вода.</a:t>
            </a:r>
          </a:p>
          <a:p>
            <a:pPr xmlns:a="http://schemas.openxmlformats.org/drawingml/2006/main">
              <a:buNone/>
            </a:pPr>
            <a:r xmlns:a="http://schemas.openxmlformats.org/drawingml/2006/main">
              <a:rPr lang="bg" b="1" dirty="0"/>
              <a:t>Заключение и стойност на приложението</a:t>
            </a:r>
          </a:p>
          <a:p>
            <a:r xmlns:a="http://schemas.openxmlformats.org/drawingml/2006/main">
              <a:rPr lang="bg" dirty="0"/>
              <a:t>Пасивната къща </a:t>
            </a:r>
            <a:r xmlns:a="http://schemas.openxmlformats.org/drawingml/2006/main">
              <a:rPr lang="bg" dirty="0" err="1"/>
              <a:t>„Шиле“ </a:t>
            </a:r>
            <a:r xmlns:a="http://schemas.openxmlformats.org/drawingml/2006/main">
              <a:rPr lang="bg" dirty="0"/>
              <a:t>е регионално адаптиран проект, подкрепен от възобновяеми енергийни източници, който се откроява със своите всеобхватни мерки за устойчивост. Той е </a:t>
            </a:r>
            <a:r xmlns:a="http://schemas.openxmlformats.org/drawingml/2006/main">
              <a:rPr lang="bg" b="1" dirty="0"/>
              <a:t>модел за професионалисти, </a:t>
            </a:r>
            <a:r xmlns:a="http://schemas.openxmlformats.org/drawingml/2006/main">
              <a:rPr lang="bg" dirty="0"/>
              <a:t>които се стремят да постигнат целите на EPBD </a:t>
            </a:r>
            <a:r xmlns:a="http://schemas.openxmlformats.org/drawingml/2006/main">
              <a:rPr lang="bg" b="1" dirty="0"/>
              <a:t>за сгради с нулеви емисии (ZEB) </a:t>
            </a:r>
            <a:r xmlns:a="http://schemas.openxmlformats.org/drawingml/2006/main">
              <a:rPr lang="bg" dirty="0"/>
              <a:t>чрез интелигентна интеграция на дизайн, производителност и системи.</a:t>
            </a:r>
          </a:p>
          <a:p>
            <a:endParaRPr lang="tr-TR" dirty="0"/>
          </a:p>
        </p:txBody>
      </p:sp>
      <p:sp>
        <p:nvSpPr>
          <p:cNvPr id="4" name="Slayt Numarası Yer Tutucusu 3">
            <a:extLst>
              <a:ext uri="{FF2B5EF4-FFF2-40B4-BE49-F238E27FC236}">
                <a16:creationId xmlns:a16="http://schemas.microsoft.com/office/drawing/2014/main" id="{EA89E6D8-1B08-E22F-5557-6932759031EE}"/>
              </a:ext>
            </a:extLst>
          </p:cNvPr>
          <p:cNvSpPr>
            <a:spLocks noGrp="1"/>
          </p:cNvSpPr>
          <p:nvPr>
            <p:ph type="sldNum" sz="quarter" idx="5"/>
          </p:nvPr>
        </p:nvSpPr>
        <p:spPr/>
        <p:txBody>
          <a:bodyPr/>
          <a:lstStyle/>
          <a:p>
            <a:fld id="{04E9E6DC-B0C2-7B45-9E4C-DCF9C8BFF112}" type="slidenum">
              <a:rPr lang="tr-TR" smtClean="0"/>
              <a:t>14</a:t>
            </a:fld>
            <a:endParaRPr lang="tr-TR"/>
          </a:p>
        </p:txBody>
      </p:sp>
    </p:spTree>
    <p:extLst>
      <p:ext uri="{BB962C8B-B14F-4D97-AF65-F5344CB8AC3E}">
        <p14:creationId xmlns:p14="http://schemas.microsoft.com/office/powerpoint/2010/main" val="382809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534A6-330F-DB71-0760-B64AF240771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F73EEFD-DA59-1E60-F1E1-E128AFC5072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BC3A66C-B246-6ED2-3D3D-81321093A800}"/>
              </a:ext>
            </a:extLst>
          </p:cNvPr>
          <p:cNvSpPr>
            <a:spLocks noGrp="1"/>
          </p:cNvSpPr>
          <p:nvPr>
            <p:ph type="body" idx="1"/>
          </p:nvPr>
        </p:nvSpPr>
        <p:spPr/>
        <p:txBody>
          <a:bodyPr/>
          <a:lstStyle/>
          <a:p>
            <a:pPr xmlns:a="http://schemas.openxmlformats.org/drawingml/2006/main">
              <a:buNone/>
            </a:pPr>
            <a:r xmlns:a="http://schemas.openxmlformats.org/drawingml/2006/main">
              <a:rPr lang="bg" b="1" dirty="0"/>
              <a:t>Уроци от проекти за пасивни къщи</a:t>
            </a:r>
          </a:p>
          <a:p>
            <a:pPr xmlns:a="http://schemas.openxmlformats.org/drawingml/2006/main">
              <a:buNone/>
            </a:pPr>
            <a:r xmlns:a="http://schemas.openxmlformats.org/drawingml/2006/main">
              <a:rPr lang="bg" dirty="0"/>
              <a:t>В широк спектър от климатични условия и видове сгради, проектите за пасивни къщи демонстрират постоянен успех, когато ключовите принципи се прилагат цялостно. От </a:t>
            </a:r>
            <a:r xmlns:a="http://schemas.openxmlformats.org/drawingml/2006/main">
              <a:rPr lang="bg" dirty="0"/>
              <a:t>социалния жилищен комплекс </a:t>
            </a:r>
            <a:r xmlns:a="http://schemas.openxmlformats.org/drawingml/2006/main">
              <a:rPr lang="bg" dirty="0" err="1"/>
              <a:t>Lodenareal в Австрия до пасивната къща </a:t>
            </a:r>
            <a:r xmlns:a="http://schemas.openxmlformats.org/drawingml/2006/main">
              <a:rPr lang="bg" dirty="0" err="1"/>
              <a:t>Şile </a:t>
            </a:r>
            <a:r xmlns:a="http://schemas.openxmlformats.org/drawingml/2006/main">
              <a:rPr lang="bg" dirty="0"/>
              <a:t>в Турция и Cool House в Сарагоса, Испания, се очертават три основни урока:</a:t>
            </a:r>
          </a:p>
          <a:p>
            <a:pPr xmlns:a="http://schemas.openxmlformats.org/drawingml/2006/main">
              <a:buNone/>
            </a:pPr>
            <a:r xmlns:a="http://schemas.openxmlformats.org/drawingml/2006/main">
              <a:rPr lang="bg" b="1" dirty="0"/>
              <a:t>1. Ранната интеграция на дизайна е двигател на успеха</a:t>
            </a:r>
          </a:p>
          <a:p>
            <a:pPr xmlns:a="http://schemas.openxmlformats.org/drawingml/2006/main">
              <a:buNone/>
            </a:pPr>
            <a:r xmlns:a="http://schemas.openxmlformats.org/drawingml/2006/main">
              <a:rPr lang="bg" dirty="0"/>
              <a:t>Успешното изграждане на пасивни къщи започва с мисъл за ефективността. В проекта </a:t>
            </a:r>
            <a:r xmlns:a="http://schemas.openxmlformats.org/drawingml/2006/main">
              <a:rPr lang="bg" dirty="0" err="1"/>
              <a:t>Şile </a:t>
            </a:r>
            <a:r xmlns:a="http://schemas.openxmlformats.org/drawingml/2006/main">
              <a:rPr lang="bg" dirty="0"/>
              <a:t>, пасивният слънчев дизайн, изолацията на обвивките и стратегиите за вентилация бяха интегрирани от самото начало, осигурявайки съгласуваност между архитектурните, структурните и механичните системи. По подобен начин, ранното планиране </a:t>
            </a:r>
            <a:r xmlns:a="http://schemas.openxmlformats.org/drawingml/2006/main">
              <a:rPr lang="bg" dirty="0" err="1"/>
              <a:t>на Lodenareal </a:t>
            </a:r>
            <a:r xmlns:a="http://schemas.openxmlformats.org/drawingml/2006/main">
              <a:rPr lang="bg" dirty="0"/>
              <a:t>позволи използването на рентабилни изолационни и вентилационни системи, като същевременно запази достъпността в контекста на многоетажни социални жилища.</a:t>
            </a:r>
          </a:p>
          <a:p>
            <a:pPr xmlns:a="http://schemas.openxmlformats.org/drawingml/2006/main">
              <a:buNone/>
            </a:pPr>
            <a:r xmlns:a="http://schemas.openxmlformats.org/drawingml/2006/main">
              <a:rPr lang="bg" b="1" dirty="0"/>
              <a:t>2. PHPP осигурява предвидимост и прецизност</a:t>
            </a:r>
          </a:p>
          <a:p>
            <a:pPr xmlns:a="http://schemas.openxmlformats.org/drawingml/2006/main">
              <a:buNone/>
            </a:pPr>
            <a:r xmlns:a="http://schemas.openxmlformats.org/drawingml/2006/main">
              <a:rPr lang="bg" dirty="0"/>
              <a:t>Пакетът за планиране на пасивни къщи (PHPP) е надежден инструмент, базиран на електронни таблици, който моделира енергийното търсене и комфорта, използвайки специфични за проекта данни. За разлика от общия софтуер за енергийно съответствие, PHPP включва подробни спецификации на компонентите, ефективност на вентилацията, засенчване и специфични за климата условия. Казусите показват, че резултатите от PHPP са последователно съобразени с действителните показатели, предлагайки надеждни прогнози за потреблението на енергия – например в Сарагоса, където лятното потребление на охлаждане остана под 10 kWh/m²·година.</a:t>
            </a:r>
          </a:p>
          <a:p>
            <a:pPr xmlns:a="http://schemas.openxmlformats.org/drawingml/2006/main">
              <a:buNone/>
            </a:pPr>
            <a:r xmlns:a="http://schemas.openxmlformats.org/drawingml/2006/main">
              <a:rPr lang="bg" b="1" dirty="0"/>
              <a:t>3. Качественото строително изпълнение е от съществено значение</a:t>
            </a:r>
          </a:p>
          <a:p>
            <a:pPr xmlns:a="http://schemas.openxmlformats.org/drawingml/2006/main">
              <a:buNone/>
            </a:pPr>
            <a:r xmlns:a="http://schemas.openxmlformats.org/drawingml/2006/main">
              <a:rPr lang="bg" dirty="0"/>
              <a:t>Дори най-добрите проекти могат да се провалят, ако строителството е лошо изпълнено. Херметичността, детайлите без термомостове и правилният монтаж на прозорци и вентилационни системи изискват обучени екипи и строг контрол на качеството. В </a:t>
            </a:r>
            <a:r xmlns:a="http://schemas.openxmlformats.org/drawingml/2006/main">
              <a:rPr lang="bg" dirty="0" err="1"/>
              <a:t>Шиле </a:t>
            </a:r>
            <a:r xmlns:a="http://schemas.openxmlformats.org/drawingml/2006/main">
              <a:rPr lang="bg" dirty="0"/>
              <a:t>термомостовете бяха смекчени чрез структурни термопрекъсвания, а тестовете за херметичност потвърдиха съответствието с ограниченията за пасивна къща. В </a:t>
            </a:r>
            <a:r xmlns:a="http://schemas.openxmlformats.org/drawingml/2006/main">
              <a:rPr lang="bg" dirty="0" err="1"/>
              <a:t>Лоденареал </a:t>
            </a:r>
            <a:r xmlns:a="http://schemas.openxmlformats.org/drawingml/2006/main">
              <a:rPr lang="bg" dirty="0"/>
              <a:t>строителният екип постигна измерена херметичност от ~0,3 ACH – доста под прага на пасивната къща.</a:t>
            </a:r>
          </a:p>
          <a:p>
            <a:pPr xmlns:a="http://schemas.openxmlformats.org/drawingml/2006/main">
              <a:buNone/>
            </a:pPr>
            <a:r xmlns:a="http://schemas.openxmlformats.org/drawingml/2006/main">
              <a:rPr lang="bg" dirty="0"/>
              <a:t>Тези прозрения потвърждават, че пасивната къща не се ограничава само до студен климат или луксозни сгради. Това е мащабируема стратегия, основана на намаляване на търсенето, осигуряване на качество и комфорт. Когато се прилага правилно, тя може да помогне на проектантите и предприемачите да постигнат или надминат целите на ЕС за ZEB (Сгради с нулеви емисии) съгласно Директивата за енергийните характеристики на сградите (EPBD).</a:t>
            </a:r>
          </a:p>
          <a:p>
            <a:r xmlns:a="http://schemas.openxmlformats.org/drawingml/2006/main">
              <a:rPr lang="bg" i="1" dirty="0"/>
              <a:t>Ключов извод </a:t>
            </a:r>
            <a:r xmlns:a="http://schemas.openxmlformats.org/drawingml/2006/main">
              <a:rPr lang="bg" dirty="0"/>
              <a:t>: Успехът на пасивната къща се крие в комбинирането на ранно планиране, детайлно моделиране (PHPP) и безупречно изпълнение на място.</a:t>
            </a:r>
          </a:p>
          <a:p>
            <a:endParaRPr lang="tr-TR" dirty="0"/>
          </a:p>
        </p:txBody>
      </p:sp>
      <p:sp>
        <p:nvSpPr>
          <p:cNvPr id="4" name="Slayt Numarası Yer Tutucusu 3">
            <a:extLst>
              <a:ext uri="{FF2B5EF4-FFF2-40B4-BE49-F238E27FC236}">
                <a16:creationId xmlns:a16="http://schemas.microsoft.com/office/drawing/2014/main" id="{208DCD1D-16B4-1F04-FC4C-73B71945F414}"/>
              </a:ext>
            </a:extLst>
          </p:cNvPr>
          <p:cNvSpPr>
            <a:spLocks noGrp="1"/>
          </p:cNvSpPr>
          <p:nvPr>
            <p:ph type="sldNum" sz="quarter" idx="5"/>
          </p:nvPr>
        </p:nvSpPr>
        <p:spPr/>
        <p:txBody>
          <a:bodyPr/>
          <a:lstStyle/>
          <a:p>
            <a:fld id="{04E9E6DC-B0C2-7B45-9E4C-DCF9C8BFF112}" type="slidenum">
              <a:rPr lang="tr-TR" smtClean="0"/>
              <a:t>15</a:t>
            </a:fld>
            <a:endParaRPr lang="tr-TR"/>
          </a:p>
        </p:txBody>
      </p:sp>
    </p:spTree>
    <p:extLst>
      <p:ext uri="{BB962C8B-B14F-4D97-AF65-F5344CB8AC3E}">
        <p14:creationId xmlns:p14="http://schemas.microsoft.com/office/powerpoint/2010/main" val="1858365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63DBA-D563-F978-1A12-312F4E1A9F6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8EE3E26-000C-E0AB-FB8D-9510210884E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E0AC640-C102-8152-4813-7C0ECAB2EDAC}"/>
              </a:ext>
            </a:extLst>
          </p:cNvPr>
          <p:cNvSpPr>
            <a:spLocks noGrp="1"/>
          </p:cNvSpPr>
          <p:nvPr>
            <p:ph type="body" idx="1"/>
          </p:nvPr>
        </p:nvSpPr>
        <p:spPr/>
        <p:txBody>
          <a:bodyPr/>
          <a:lstStyle/>
          <a:p>
            <a:pPr xmlns:a="http://schemas.openxmlformats.org/drawingml/2006/main">
              <a:buNone/>
            </a:pPr>
            <a:r xmlns:a="http://schemas.openxmlformats.org/drawingml/2006/main">
              <a:rPr lang="bg" b="1" dirty="0"/>
              <a:t>Как пасивната къща е в съответствие с EPBD</a:t>
            </a:r>
          </a:p>
          <a:p>
            <a:pPr xmlns:a="http://schemas.openxmlformats.org/drawingml/2006/main">
              <a:buNone/>
            </a:pPr>
            <a:r xmlns:a="http://schemas.openxmlformats.org/drawingml/2006/main">
              <a:rPr lang="bg" dirty="0"/>
              <a:t>Стандартът за пасивна къща (PH) предоставя метод за проектиране, базиран на ефективността, който е тясно съгласуван с целите на Директивата на ЕС за енергийните характеристики на сградите (EPBD), по-специално с прехода към сгради с почти нулево потребление на енергия ( </a:t>
            </a:r>
            <a:r xmlns:a="http://schemas.openxmlformats.org/drawingml/2006/main">
              <a:rPr lang="bg" dirty="0" err="1"/>
              <a:t>nZEB </a:t>
            </a:r>
            <a:r xmlns:a="http://schemas.openxmlformats.org/drawingml/2006/main">
              <a:rPr lang="bg" dirty="0"/>
              <a:t>) и бъдещи сгради с нулеви емисии (ZEB). Въпреки че не е законово задължителна, пасивната къща постига много от целите на Директивата чрез ултраниско потребление на енергия, висок комфорт и проверими характеристики.</a:t>
            </a:r>
          </a:p>
          <a:p>
            <a:pPr xmlns:a="http://schemas.openxmlformats.org/drawingml/2006/main">
              <a:buNone/>
            </a:pPr>
            <a:r xmlns:a="http://schemas.openxmlformats.org/drawingml/2006/main">
              <a:rPr lang="bg" b="1" dirty="0"/>
              <a:t>Ултраниското търсене отговаря на целите на ZEB</a:t>
            </a:r>
          </a:p>
          <a:p>
            <a:pPr xmlns:a="http://schemas.openxmlformats.org/drawingml/2006/main">
              <a:buNone/>
            </a:pPr>
            <a:r xmlns:a="http://schemas.openxmlformats.org/drawingml/2006/main">
              <a:rPr lang="bg" dirty="0"/>
              <a:t>EPBD определя </a:t>
            </a:r>
            <a:r xmlns:a="http://schemas.openxmlformats.org/drawingml/2006/main">
              <a:rPr lang="bg" dirty="0" err="1"/>
              <a:t>nZEB ( </a:t>
            </a:r>
            <a:r xmlns:a="http://schemas.openxmlformats.org/drawingml/2006/main">
              <a:rPr lang="bg" dirty="0"/>
              <a:t>сгради с ниска енергийна ефективност) като сгради с много висока енергийна ефективност, чиито енергийни нужди се покриват „в много значителна степен“ от възобновяеми източници. Пасивните къщи са проектирани така, че първо да се минимизира търсенето на енергия – обикновено ограничавайки отоплението и охлаждането до 15 kWh/m²·годишно. В комбинация с възобновяеми енергийни източници на място или от чиста мрежа, това ниско търсене улеснява постигането на нулеви нетни оперативни емисии.</a:t>
            </a:r>
          </a:p>
          <a:p>
            <a:pPr xmlns:a="http://schemas.openxmlformats.org/drawingml/2006/main">
              <a:buNone/>
            </a:pPr>
            <a:r xmlns:a="http://schemas.openxmlformats.org/drawingml/2006/main">
              <a:rPr lang="bg" b="1" dirty="0"/>
              <a:t>Прозрачността на PHPP подкрепя осигуряването на качеството</a:t>
            </a:r>
          </a:p>
          <a:p>
            <a:pPr xmlns:a="http://schemas.openxmlformats.org/drawingml/2006/main">
              <a:buNone/>
            </a:pPr>
            <a:r xmlns:a="http://schemas.openxmlformats.org/drawingml/2006/main">
              <a:rPr lang="bg" dirty="0"/>
              <a:t>PHPP (Пакет за планиране на пасивни къщи) е основният инструмент за моделиране на стандарта PH. Той позволява на проектантите да симулират енергийни баланси с висока прецизност, използвайки специфични за проекта климатични данни и спецификации на реалните компоненти. За разлика от непрозрачните национални инструменти за енергийно планиране (EPC), PHPP е прозрачен и одитиран, като поддържа повтаряеми резултати и подробна обратна връзка по проекта – ключови елементи, насърчавани съгласно целите за жизнения цикъл и интелигентната готовност на EPBD.</a:t>
            </a:r>
          </a:p>
          <a:p>
            <a:pPr xmlns:a="http://schemas.openxmlformats.org/drawingml/2006/main">
              <a:buNone/>
            </a:pPr>
            <a:r xmlns:a="http://schemas.openxmlformats.org/drawingml/2006/main">
              <a:rPr lang="bg" b="1" dirty="0"/>
              <a:t>Измерена производителност = надежден изход</a:t>
            </a:r>
          </a:p>
          <a:p>
            <a:pPr xmlns:a="http://schemas.openxmlformats.org/drawingml/2006/main">
              <a:buNone/>
            </a:pPr>
            <a:r xmlns:a="http://schemas.openxmlformats.org/drawingml/2006/main">
              <a:rPr lang="bg" dirty="0"/>
              <a:t>Директивата за енергийните характеристики на сградата (EPBD) (2010) набляга на оптималния баланс между разходите и инвестициите в енергийна ефективност през целия жизнен цикъл на сградата. Пасивната къща постига това, като намалява нуждата от механични системи чрез превъзходна строителна конструкция. По-важното е, че тя валидира производителността чрез тестове след строителството – проверка на херметичността, проверки на механичната вентилация и осигуряване на качеството. Това минимизира „разликата в производителността“, която често е проблем за сградите, отговарящи на стандартите.</a:t>
            </a:r>
          </a:p>
          <a:p>
            <a:pPr xmlns:a="http://schemas.openxmlformats.org/drawingml/2006/main">
              <a:buNone/>
            </a:pPr>
            <a:r xmlns:a="http://schemas.openxmlformats.org/drawingml/2006/main">
              <a:rPr lang="bg" b="1" dirty="0"/>
              <a:t>Заключение</a:t>
            </a:r>
          </a:p>
          <a:p>
            <a:r xmlns:a="http://schemas.openxmlformats.org/drawingml/2006/main">
              <a:rPr lang="bg" dirty="0"/>
              <a:t>Пасивната къща и EPBD се допълват. PH предлага доказан път за постигане и дори надхвърляне на целите на ZEB – особено когато националните рамки признават неговата строгост. Неговото прозрачно моделиране, логиката, ориентирана към материалите, и измерените резултати осигуряват надеждността, която регулаторните органи и потребителите на сгради все повече изискват. Тъй като държавите членки актуализират своите стратегии, интегрирането на пасивната къща в пътищата за съответствие с EPBD може да отключи както екологична, така и икономическа стойност.</a:t>
            </a:r>
          </a:p>
          <a:p>
            <a:endParaRPr lang="tr-TR" dirty="0"/>
          </a:p>
        </p:txBody>
      </p:sp>
      <p:sp>
        <p:nvSpPr>
          <p:cNvPr id="4" name="Slayt Numarası Yer Tutucusu 3">
            <a:extLst>
              <a:ext uri="{FF2B5EF4-FFF2-40B4-BE49-F238E27FC236}">
                <a16:creationId xmlns:a16="http://schemas.microsoft.com/office/drawing/2014/main" id="{6749F51D-DB5B-5A89-2E3E-71345501664B}"/>
              </a:ext>
            </a:extLst>
          </p:cNvPr>
          <p:cNvSpPr>
            <a:spLocks noGrp="1"/>
          </p:cNvSpPr>
          <p:nvPr>
            <p:ph type="sldNum" sz="quarter" idx="5"/>
          </p:nvPr>
        </p:nvSpPr>
        <p:spPr/>
        <p:txBody>
          <a:bodyPr/>
          <a:lstStyle/>
          <a:p>
            <a:fld id="{04E9E6DC-B0C2-7B45-9E4C-DCF9C8BFF112}" type="slidenum">
              <a:rPr lang="tr-TR" smtClean="0"/>
              <a:t>16</a:t>
            </a:fld>
            <a:endParaRPr lang="tr-TR"/>
          </a:p>
        </p:txBody>
      </p:sp>
    </p:spTree>
    <p:extLst>
      <p:ext uri="{BB962C8B-B14F-4D97-AF65-F5344CB8AC3E}">
        <p14:creationId xmlns:p14="http://schemas.microsoft.com/office/powerpoint/2010/main" val="2597259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2FB05-6441-55B8-20F3-6944CA7CA09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5C21D68-D68A-9C04-C418-34BF60F438F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7638428-D019-50C2-E35E-F61B76359876}"/>
              </a:ext>
            </a:extLst>
          </p:cNvPr>
          <p:cNvSpPr>
            <a:spLocks noGrp="1"/>
          </p:cNvSpPr>
          <p:nvPr>
            <p:ph type="body" idx="1"/>
          </p:nvPr>
        </p:nvSpPr>
        <p:spPr/>
        <p:txBody>
          <a:bodyPr/>
          <a:lstStyle/>
          <a:p>
            <a:pPr xmlns:a="http://schemas.openxmlformats.org/drawingml/2006/main">
              <a:buNone/>
            </a:pPr>
            <a:r xmlns:a="http://schemas.openxmlformats.org/drawingml/2006/main">
              <a:rPr lang="bg" b="1" dirty="0"/>
              <a:t>Където пасивната къща не успява</a:t>
            </a:r>
          </a:p>
          <a:p>
            <a:pPr xmlns:a="http://schemas.openxmlformats.org/drawingml/2006/main">
              <a:buNone/>
            </a:pPr>
            <a:r xmlns:a="http://schemas.openxmlformats.org/drawingml/2006/main">
              <a:rPr lang="bg" dirty="0"/>
              <a:t>Въпреки че стандартът за пасивна къща (PH) предлага една от най-строгите рамки за постигане на ултраниско потребление на енергия при експлоатация и висок топлинен комфорт, той не е без своите ограничения – особено когато се оценява спрямо по-широкия обхват на Директивата на ЕС за енергийните характеристики на сградите (EPBD) и нововъзникващите изисквания, фокусирани върху климата.</a:t>
            </a:r>
          </a:p>
          <a:p>
            <a:pPr xmlns:a="http://schemas.openxmlformats.org/drawingml/2006/main">
              <a:buNone/>
            </a:pPr>
            <a:r xmlns:a="http://schemas.openxmlformats.org/drawingml/2006/main">
              <a:rPr lang="bg" b="1" dirty="0"/>
              <a:t>1. Няма местно отчитане на емисиите на парникови газове</a:t>
            </a:r>
          </a:p>
          <a:p>
            <a:pPr xmlns:a="http://schemas.openxmlformats.org/drawingml/2006/main">
              <a:buNone/>
            </a:pPr>
            <a:r xmlns:a="http://schemas.openxmlformats.org/drawingml/2006/main">
              <a:rPr lang="bg" dirty="0"/>
              <a:t>Сертифицирането на пасивни къщи се основава предимно на енергийното потребление (kWh/m²/година), а не на емисиите на парникови газове (GHG) ( </a:t>
            </a:r>
            <a:r xmlns:a="http://schemas.openxmlformats.org/drawingml/2006/main">
              <a:rPr lang="bg" dirty="0" err="1"/>
              <a:t>kgCO₂eq </a:t>
            </a:r>
            <a:r xmlns:a="http://schemas.openxmlformats.org/drawingml/2006/main">
              <a:rPr lang="bg" dirty="0"/>
              <a:t>/m²/година). В резултат на това, PHPP (Пакет за планиране на пасивни къщи) не включва вградени функции за изчисляване на оперативните емисии на парникови газове. За разлика от това, EPBD все повече изисква сградите – особено сградите с нулеви емисии (ZEB) – да отчитат и да се придържат към специфични прагове за интензитет на парниковите газове. Тази празнина ограничава използването на пасивните къщи като самостоятелен инструмент за съответствие съгласно новата политика на ЕС, освен ако стойностите на емисиите не се изчисляват ръчно с помощта на национални мрежови фактори.</a:t>
            </a:r>
          </a:p>
          <a:p>
            <a:pPr xmlns:a="http://schemas.openxmlformats.org/drawingml/2006/main">
              <a:buNone/>
            </a:pPr>
            <a:r xmlns:a="http://schemas.openxmlformats.org/drawingml/2006/main">
              <a:rPr lang="bg" b="1" dirty="0"/>
              <a:t>2. Не се приема като заместител на EPC</a:t>
            </a:r>
          </a:p>
          <a:p>
            <a:pPr xmlns:a="http://schemas.openxmlformats.org/drawingml/2006/main">
              <a:buNone/>
            </a:pPr>
            <a:r xmlns:a="http://schemas.openxmlformats.org/drawingml/2006/main">
              <a:rPr lang="bg" dirty="0"/>
              <a:t>Въпреки високата си техническа строгост, PHPP не е признат в повечето държави членки като официална алтернатива на националните инструменти за сертификати за енергийни характеристики (EPC). Проектантите често трябва да дублират усилията си, като изготвят документация както за PHPP, така и за EPC, за да отговорят на законовите и финансовите изисквания. Това увеличава административната тежест и може да обезкуражи по-широкото приемане, дори за технически по-добри сгради.</a:t>
            </a:r>
          </a:p>
          <a:p>
            <a:pPr xmlns:a="http://schemas.openxmlformats.org/drawingml/2006/main">
              <a:buNone/>
            </a:pPr>
            <a:r xmlns:a="http://schemas.openxmlformats.org/drawingml/2006/main">
              <a:rPr lang="bg" b="1" dirty="0"/>
              <a:t>3. Без покритие на въплътени въглеродни емисии</a:t>
            </a:r>
          </a:p>
          <a:p>
            <a:pPr xmlns:a="http://schemas.openxmlformats.org/drawingml/2006/main">
              <a:buNone/>
            </a:pPr>
            <a:r xmlns:a="http://schemas.openxmlformats.org/drawingml/2006/main">
              <a:rPr lang="bg" dirty="0"/>
              <a:t>Пасивната къща се фокусира върху оперативната енергийна ефективност, но не разглежда въплътения въглерод – емисиите, свързани със строителните материали, производството и строителството. Въпреки това, отчитането на въглеродните емисии през целия жизнен цикъл става все по-важно в рамките на рамки като Level(s), RE2020 (Франция) и последните редакции на EPBD. Без това покритие, сградите, сертифицирани като пасивна къща, може да не отговарят на бъдещите регулаторни критерии, които оценяват общото въздействие върху околната среда.</a:t>
            </a:r>
          </a:p>
          <a:p>
            <a:pPr xmlns:a="http://schemas.openxmlformats.org/drawingml/2006/main">
              <a:buNone/>
            </a:pPr>
            <a:r xmlns:a="http://schemas.openxmlformats.org/drawingml/2006/main">
              <a:rPr lang="bg" b="1" dirty="0"/>
              <a:t>Заключение</a:t>
            </a:r>
          </a:p>
          <a:p>
            <a:r xmlns:a="http://schemas.openxmlformats.org/drawingml/2006/main">
              <a:rPr lang="bg" dirty="0"/>
              <a:t>Пасивната къща остава мощен доброволен стандарт за намаляване на търсенето, комфорт и надеждност на работата. Но за да се приведат в пълно съответствие с променящия се регулаторен пейзаж на ЕС, проектите трябва да интегрират допълнителни инструменти за справяне с емисиите, спазването на законовите изисквания и въздействието върху жизнения цикъл. Преодоляването на тази празнина чрез хибридни подходи – PHPP + калкулатори за парникови газове + инструменти за измерване на въглеродни емисии – може да отключи пълната стойност на пасивната къща в ерата на ZEB.</a:t>
            </a:r>
          </a:p>
          <a:p>
            <a:endParaRPr lang="tr-TR" dirty="0"/>
          </a:p>
        </p:txBody>
      </p:sp>
      <p:sp>
        <p:nvSpPr>
          <p:cNvPr id="4" name="Slayt Numarası Yer Tutucusu 3">
            <a:extLst>
              <a:ext uri="{FF2B5EF4-FFF2-40B4-BE49-F238E27FC236}">
                <a16:creationId xmlns:a16="http://schemas.microsoft.com/office/drawing/2014/main" id="{FFC27EB6-06C3-DF8C-8CF9-ED55501EC6D0}"/>
              </a:ext>
            </a:extLst>
          </p:cNvPr>
          <p:cNvSpPr>
            <a:spLocks noGrp="1"/>
          </p:cNvSpPr>
          <p:nvPr>
            <p:ph type="sldNum" sz="quarter" idx="5"/>
          </p:nvPr>
        </p:nvSpPr>
        <p:spPr/>
        <p:txBody>
          <a:bodyPr/>
          <a:lstStyle/>
          <a:p>
            <a:fld id="{04E9E6DC-B0C2-7B45-9E4C-DCF9C8BFF112}" type="slidenum">
              <a:rPr lang="tr-TR" smtClean="0"/>
              <a:t>17</a:t>
            </a:fld>
            <a:endParaRPr lang="tr-TR"/>
          </a:p>
        </p:txBody>
      </p:sp>
    </p:spTree>
    <p:extLst>
      <p:ext uri="{BB962C8B-B14F-4D97-AF65-F5344CB8AC3E}">
        <p14:creationId xmlns:p14="http://schemas.microsoft.com/office/powerpoint/2010/main" val="145331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E05D7-E9C6-72EF-50A7-C67384B64AC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ED3AA1B-33D7-91DB-EA7D-5755F906EC0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1CF5962-7716-D40F-8A33-9DC499FE2446}"/>
              </a:ext>
            </a:extLst>
          </p:cNvPr>
          <p:cNvSpPr>
            <a:spLocks noGrp="1"/>
          </p:cNvSpPr>
          <p:nvPr>
            <p:ph type="body" idx="1"/>
          </p:nvPr>
        </p:nvSpPr>
        <p:spPr/>
        <p:txBody>
          <a:bodyPr/>
          <a:lstStyle/>
          <a:p>
            <a:pPr xmlns:a="http://schemas.openxmlformats.org/drawingml/2006/main">
              <a:buNone/>
            </a:pPr>
            <a:r xmlns:a="http://schemas.openxmlformats.org/drawingml/2006/main">
              <a:rPr lang="bg" b="1" dirty="0"/>
              <a:t>Преодоляване на различията: Интегриране на пасивната къща с политиката на ЕС за климата</a:t>
            </a:r>
          </a:p>
          <a:p>
            <a:pPr xmlns:a="http://schemas.openxmlformats.org/drawingml/2006/main">
              <a:buNone/>
            </a:pPr>
            <a:r xmlns:a="http://schemas.openxmlformats.org/drawingml/2006/main">
              <a:rPr lang="bg" dirty="0"/>
              <a:t>Въпреки че стандартът за пасивна къща (PH) предлага изключителна енергийна ефективност и комфорт, той не е автоматично съвместим с променящите се изисквания на Директивата на ЕС за енергийните характеристики на сградите (EPBD) – особено тези, свързани с емисиите на парникови газове (GHG) и устойчивостта през целия жизнен цикъл. Професионалистите обаче могат да преодолеят тази празнина, като комбинират практиките за пасивна къща с допълнителни инструменти и рамки.</a:t>
            </a:r>
          </a:p>
          <a:p>
            <a:pPr xmlns:a="http://schemas.openxmlformats.org/drawingml/2006/main">
              <a:buNone/>
            </a:pPr>
            <a:r xmlns:a="http://schemas.openxmlformats.org/drawingml/2006/main">
              <a:rPr lang="bg" b="1" dirty="0"/>
              <a:t>1. Добавете изчисления на емисиите на парникови газове към PHPP</a:t>
            </a:r>
          </a:p>
          <a:p>
            <a:pPr xmlns:a="http://schemas.openxmlformats.org/drawingml/2006/main">
              <a:buNone/>
            </a:pPr>
            <a:r xmlns:a="http://schemas.openxmlformats.org/drawingml/2006/main">
              <a:rPr lang="bg" dirty="0"/>
              <a:t>Пакетът за планиране на пасивни къщи (PHPP), макар и прецизен в моделирането от страна на търсенето, не включва вградено отчитане на емисиите на парникови газове. За да постигнат целите на EPBD ZEB (Сгради с нулеви емисии), проектантите трябва ръчно да преобразуват потреблението на енергия от PHPP в емисии, използвайки националните емисионни фактори на мрежата. Това може да се направи чрез интегриране на калкулатор за парникови газове или електронна таблица, базирана на местния въглероден интензитет (напр. </a:t>
            </a:r>
            <a:r xmlns:a="http://schemas.openxmlformats.org/drawingml/2006/main">
              <a:rPr lang="bg" dirty="0" err="1"/>
              <a:t>kgCO₂ </a:t>
            </a:r>
            <a:r xmlns:a="http://schemas.openxmlformats.org/drawingml/2006/main">
              <a:rPr lang="bg" dirty="0"/>
              <a:t>/kWh). Тази стъпка позволява прозрачна оценка дали една сграда тип „пасивна къща“ отговаря на регулаторните прагове за емисии, въпреки че самият PHPP не е базиран на емисии.</a:t>
            </a:r>
          </a:p>
          <a:p>
            <a:pPr xmlns:a="http://schemas.openxmlformats.org/drawingml/2006/main">
              <a:buNone/>
            </a:pPr>
            <a:r xmlns:a="http://schemas.openxmlformats.org/drawingml/2006/main">
              <a:rPr lang="bg" b="1" dirty="0"/>
              <a:t>2. Използвайте двойно проследяване с EPC инструменти</a:t>
            </a:r>
          </a:p>
          <a:p>
            <a:pPr xmlns:a="http://schemas.openxmlformats.org/drawingml/2006/main">
              <a:buNone/>
            </a:pPr>
            <a:r xmlns:a="http://schemas.openxmlformats.org/drawingml/2006/main">
              <a:rPr lang="bg" dirty="0"/>
              <a:t>В повечето страни от ЕС, PHPP не е признат за официален заместител на сертификатите за енергийни характеристики (EPC). Това означава, че проектите, целящи едновременно сертифициране за пасивни сгради и спазване на законовите изисквания, трябва да провеждат паралелно моделиране. Макар че това може да изглежда излишно, то гарантира пълно съответствие както с доброволните цели за ефективност, така и със задължителните национални рамки за докладване. Използването на двойни инструменти също така дава достъп до публично финансиране или стимули, обвързани с EPC рейтинги.</a:t>
            </a:r>
          </a:p>
          <a:p>
            <a:pPr xmlns:a="http://schemas.openxmlformats.org/drawingml/2006/main">
              <a:buNone/>
            </a:pPr>
            <a:r xmlns:a="http://schemas.openxmlformats.org/drawingml/2006/main">
              <a:rPr lang="bg" b="1" dirty="0"/>
              <a:t>3. Приложете ниво(я) за показатели за целия живот</a:t>
            </a:r>
          </a:p>
          <a:p>
            <a:pPr xmlns:a="http://schemas.openxmlformats.org/drawingml/2006/main">
              <a:buNone/>
            </a:pPr>
            <a:r xmlns:a="http://schemas.openxmlformats.org/drawingml/2006/main">
              <a:rPr lang="bg" dirty="0"/>
              <a:t>Рамката на ЕС за нивата (Level(s)) предоставя общ език за оценка на устойчивостта на сградите, включително оперативна енергия, емисии на парникови газове, потребление на вода и въплътен въглерод. Пасивната къща се фокусира само върху оперативните характеристики, оставяйки въплътените въздействия без внимание. Чрез използването на нивата (Level(s)) във връзка с проектирането на пасивни къщи, специалистите могат да проследяват въглеродните емисии през целия им жизнен цикъл, ефективността на материалите и дългосрочното използване на ресурсите – показатели, които са все по-необходими при проекти за дълбоко обновяване и обществени поръчки.</a:t>
            </a:r>
          </a:p>
          <a:p>
            <a:pPr xmlns:a="http://schemas.openxmlformats.org/drawingml/2006/main">
              <a:buNone/>
            </a:pPr>
            <a:r xmlns:a="http://schemas.openxmlformats.org/drawingml/2006/main">
              <a:rPr lang="bg" b="1" dirty="0"/>
              <a:t>Заключение</a:t>
            </a:r>
          </a:p>
          <a:p>
            <a:r xmlns:a="http://schemas.openxmlformats.org/drawingml/2006/main">
              <a:rPr lang="bg" dirty="0"/>
              <a:t>За да се гарантира бъдещето на проектите за пасивни къщи в контекста на ЕС, хибридният подход е ключов. Чрез допълване на резултатите от PHPP с изчисления на парникови газове, поддържане на двойно съответствие чрез EPC и интегриране на показатели за Level(s), проектантските екипи могат да гарантират, че техните сгради отговарят както на доброволните изисквания за съвършенство, така и на законовите изисквания. Тази многофункционална стратегия превръща пасивната къща в универсално решение – способно да се съобрази с целите на EPBD, плановете за действие в областта на климата и показателите за дългосрочна устойчивост.</a:t>
            </a:r>
          </a:p>
          <a:p>
            <a:endParaRPr lang="tr-TR" dirty="0"/>
          </a:p>
        </p:txBody>
      </p:sp>
      <p:sp>
        <p:nvSpPr>
          <p:cNvPr id="4" name="Slayt Numarası Yer Tutucusu 3">
            <a:extLst>
              <a:ext uri="{FF2B5EF4-FFF2-40B4-BE49-F238E27FC236}">
                <a16:creationId xmlns:a16="http://schemas.microsoft.com/office/drawing/2014/main" id="{76897C9C-F2C9-F4B1-8939-CF8D1159A53D}"/>
              </a:ext>
            </a:extLst>
          </p:cNvPr>
          <p:cNvSpPr>
            <a:spLocks noGrp="1"/>
          </p:cNvSpPr>
          <p:nvPr>
            <p:ph type="sldNum" sz="quarter" idx="5"/>
          </p:nvPr>
        </p:nvSpPr>
        <p:spPr/>
        <p:txBody>
          <a:bodyPr/>
          <a:lstStyle/>
          <a:p>
            <a:fld id="{04E9E6DC-B0C2-7B45-9E4C-DCF9C8BFF112}" type="slidenum">
              <a:rPr lang="tr-TR" smtClean="0"/>
              <a:t>18</a:t>
            </a:fld>
            <a:endParaRPr lang="tr-TR"/>
          </a:p>
        </p:txBody>
      </p:sp>
    </p:spTree>
    <p:extLst>
      <p:ext uri="{BB962C8B-B14F-4D97-AF65-F5344CB8AC3E}">
        <p14:creationId xmlns:p14="http://schemas.microsoft.com/office/powerpoint/2010/main" val="4055691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4033E-6D62-81FF-176D-322BC73BB7C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DDB64C8-7F26-8E0E-B895-851F57BE303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A4730EC-4A1F-B20F-B54D-E6D17258500F}"/>
              </a:ext>
            </a:extLst>
          </p:cNvPr>
          <p:cNvSpPr>
            <a:spLocks noGrp="1"/>
          </p:cNvSpPr>
          <p:nvPr>
            <p:ph type="body" idx="1"/>
          </p:nvPr>
        </p:nvSpPr>
        <p:spPr/>
        <p:txBody>
          <a:bodyPr/>
          <a:lstStyle/>
          <a:p>
            <a:pPr xmlns:a="http://schemas.openxmlformats.org/drawingml/2006/main">
              <a:buNone/>
            </a:pPr>
            <a:r xmlns:a="http://schemas.openxmlformats.org/drawingml/2006/main">
              <a:rPr lang="bg" b="1" dirty="0"/>
              <a:t>PHPP срещу реално потребление на енергия: Доказан случай от Хановер</a:t>
            </a:r>
          </a:p>
          <a:p>
            <a:pPr xmlns:a="http://schemas.openxmlformats.org/drawingml/2006/main">
              <a:buNone/>
            </a:pPr>
            <a:r xmlns:a="http://schemas.openxmlformats.org/drawingml/2006/main">
              <a:rPr lang="bg" dirty="0"/>
              <a:t>Пакетът за планиране на пасивни къщи (PHPP) е добре известен със своята прецизност при прогнозиране на енергийните характеристики на сградата. Ясен пример за тази надеждност идва от едно от най-ранните и емблематични селища за пасивни къщи: редовия комплекс от къщи в Хановер, построен през 1998/1999 г. Този проект не само помогна за валидирането на принципите на пасивните къщи в голям мащаб, но и предостави ранен ориентир за сравняване на прогнозираното и действителното потребление на енергия на сградата.</a:t>
            </a:r>
          </a:p>
          <a:p>
            <a:pPr xmlns:a="http://schemas.openxmlformats.org/drawingml/2006/main">
              <a:buNone/>
            </a:pPr>
            <a:r xmlns:a="http://schemas.openxmlformats.org/drawingml/2006/main">
              <a:rPr lang="bg" dirty="0"/>
              <a:t>В това новаторско селище всеки дом е проектиран с фокус върху ефективността, използваща тъканите на първо място. Важно е да се отбележи, че отоплителната стратегия разчита единствено на последващо нагряване на подавания вентилационен въздух - не са използвани радиатори или подово отопление. Това е смела стъпка по онова време, подчертаваща увереността на пасивната къща в нейния подход за херметична, изолирана и добре вентилирана обвивка.</a:t>
            </a:r>
          </a:p>
          <a:p>
            <a:pPr xmlns:a="http://schemas.openxmlformats.org/drawingml/2006/main">
              <a:buNone/>
            </a:pPr>
            <a:r xmlns:a="http://schemas.openxmlformats.org/drawingml/2006/main">
              <a:rPr lang="bg" dirty="0"/>
              <a:t>Моделът PHPP за този проект прогнозира нужда от отопление на помещения от </a:t>
            </a:r>
            <a:r xmlns:a="http://schemas.openxmlformats.org/drawingml/2006/main">
              <a:rPr lang="bg" b="1" dirty="0"/>
              <a:t>11,9 kWh/m² годишно </a:t>
            </a:r>
            <a:r xmlns:a="http://schemas.openxmlformats.org/drawingml/2006/main">
              <a:rPr lang="bg" dirty="0"/>
              <a:t>. След строителството е проведен подробен мониторинг и действително измереното потребление на топлинна енергия е </a:t>
            </a:r>
            <a:r xmlns:a="http://schemas.openxmlformats.org/drawingml/2006/main">
              <a:rPr lang="bg" b="1" dirty="0"/>
              <a:t>13,3 kWh/m² годишно </a:t>
            </a:r>
            <a:r xmlns:a="http://schemas.openxmlformats.org/drawingml/2006/main">
              <a:rPr lang="bg" dirty="0"/>
              <a:t>. Отклонението от само </a:t>
            </a:r>
            <a:r xmlns:a="http://schemas.openxmlformats.org/drawingml/2006/main">
              <a:rPr lang="bg" b="1" dirty="0"/>
              <a:t>1,4 kWh/m² </a:t>
            </a:r>
            <a:r xmlns:a="http://schemas.openxmlformats.org/drawingml/2006/main">
              <a:rPr lang="bg" dirty="0"/>
              <a:t>– около 12% – е забележително ниско и подчертава силата на точността на моделирането на пасивната къща, когато се комбинира със строг контрол на качеството по време на строителството.</a:t>
            </a:r>
          </a:p>
          <a:p>
            <a:pPr xmlns:a="http://schemas.openxmlformats.org/drawingml/2006/main">
              <a:buNone/>
            </a:pPr>
            <a:r xmlns:a="http://schemas.openxmlformats.org/drawingml/2006/main">
              <a:rPr lang="bg" dirty="0"/>
              <a:t>Този случай потвърждава откритието на много потребители на PHPP: когато се използват правилни входни данни (като данни за местния климат, реални строителни детайли и сертифицирани компоненти), PHPP предоставя надеждни резултати. Лекото отклонение е в допустимите граници и е далеч по-малко от разликите в производителността, често наблюдавани при сгради, моделирани със стандартни инструменти за енергоспестяване и електрическа ефективност (EPC), които може да разчитат на предположения по подразбиране или да не отчитат поведението в реалния свят.</a:t>
            </a:r>
          </a:p>
          <a:p>
            <a:pPr xmlns:a="http://schemas.openxmlformats.org/drawingml/2006/main">
              <a:buNone/>
            </a:pPr>
            <a:r xmlns:a="http://schemas.openxmlformats.org/drawingml/2006/main">
              <a:rPr lang="bg" dirty="0"/>
              <a:t>Освен това, всички цели за комфорт бяха постигнати, а допълнителните строителни разходи останаха умерени – само 8% над конвенционалните стандарти. Това помогна да се демонстрира, че високата производителност е едновременно технически осъществима и икономически разумна.</a:t>
            </a:r>
          </a:p>
          <a:p>
            <a:pPr xmlns:a="http://schemas.openxmlformats.org/drawingml/2006/main">
              <a:buNone/>
            </a:pPr>
            <a:r xmlns:a="http://schemas.openxmlformats.org/drawingml/2006/main">
              <a:rPr lang="bg" dirty="0"/>
              <a:t>Проектът Хановер беше представен на </a:t>
            </a:r>
            <a:r xmlns:a="http://schemas.openxmlformats.org/drawingml/2006/main">
              <a:rPr lang="bg" b="1" dirty="0"/>
              <a:t>Експо 2000 </a:t>
            </a:r>
            <a:r xmlns:a="http://schemas.openxmlformats.org/drawingml/2006/main">
              <a:rPr lang="bg" dirty="0"/>
              <a:t>като флагман на устойчивото строителство. Днес той остава учебникарски пример за това как пасивната къща – и по-специално инструментът PHPP – позволява прогнозируема, измерима и проверима енергийна ефективност.</a:t>
            </a:r>
          </a:p>
          <a:p>
            <a:pPr xmlns:a="http://schemas.openxmlformats.org/drawingml/2006/main">
              <a:buNone/>
            </a:pPr>
            <a:r xmlns:a="http://schemas.openxmlformats.org/drawingml/2006/main">
              <a:rPr lang="bg" b="1" dirty="0"/>
              <a:t>Ключов извод</a:t>
            </a:r>
          </a:p>
          <a:p>
            <a:r xmlns:a="http://schemas.openxmlformats.org/drawingml/2006/main">
              <a:rPr lang="bg" dirty="0"/>
              <a:t>Тясното съответствие на PHPP с реалните показатели го отличава като един от най-надеждните инструменти за моделиране за нискоенергийно проектиране. Случаят от Хановер доказва, че с правилно детайлиране и изпълнение, пасивните сгради функционират според проекта – не само на хартия, но и на практика.</a:t>
            </a:r>
          </a:p>
          <a:p>
            <a:endParaRPr lang="tr-TR" dirty="0"/>
          </a:p>
        </p:txBody>
      </p:sp>
      <p:sp>
        <p:nvSpPr>
          <p:cNvPr id="4" name="Slayt Numarası Yer Tutucusu 3">
            <a:extLst>
              <a:ext uri="{FF2B5EF4-FFF2-40B4-BE49-F238E27FC236}">
                <a16:creationId xmlns:a16="http://schemas.microsoft.com/office/drawing/2014/main" id="{2CC58C23-E434-7417-5D7B-4B6CA189E369}"/>
              </a:ext>
            </a:extLst>
          </p:cNvPr>
          <p:cNvSpPr>
            <a:spLocks noGrp="1"/>
          </p:cNvSpPr>
          <p:nvPr>
            <p:ph type="sldNum" sz="quarter" idx="5"/>
          </p:nvPr>
        </p:nvSpPr>
        <p:spPr/>
        <p:txBody>
          <a:bodyPr/>
          <a:lstStyle/>
          <a:p>
            <a:fld id="{04E9E6DC-B0C2-7B45-9E4C-DCF9C8BFF112}" type="slidenum">
              <a:rPr lang="tr-TR" smtClean="0"/>
              <a:t>19</a:t>
            </a:fld>
            <a:endParaRPr lang="tr-TR"/>
          </a:p>
        </p:txBody>
      </p:sp>
    </p:spTree>
    <p:extLst>
      <p:ext uri="{BB962C8B-B14F-4D97-AF65-F5344CB8AC3E}">
        <p14:creationId xmlns:p14="http://schemas.microsoft.com/office/powerpoint/2010/main" val="130928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b="1" dirty="0"/>
              <a:t>Преглед на дневния ред</a:t>
            </a:r>
            <a:endParaRPr xmlns:a="http://schemas.openxmlformats.org/drawingml/2006/main" lang="en-US" dirty="0"/>
          </a:p>
          <a:p>
            <a:r xmlns:a="http://schemas.openxmlformats.org/drawingml/2006/main">
              <a:rPr lang="bg" dirty="0"/>
              <a:t>В тази сесия ще разгледаме как енергийно ефективното проектиране и регулациите се пресичат, за да оформят бъдещето на устойчивите сгради. От фундаментални принципи до усъвършенствани стратегии за съответствие, всеки раздел се гради към пълноценно разбиране на пасивната къща в европейския климатичен и политически контекст.</a:t>
            </a:r>
            <a:endParaRPr xmlns:a="http://schemas.openxmlformats.org/drawingml/2006/main" lang="tr-TR" dirty="0"/>
          </a:p>
          <a:p>
            <a:pPr xmlns:a="http://schemas.openxmlformats.org/drawingml/2006/main">
              <a:buNone/>
            </a:pPr>
            <a:r xmlns:a="http://schemas.openxmlformats.org/drawingml/2006/main">
              <a:rPr lang="bg" b="1" dirty="0"/>
              <a:t>1. Защо пасивната къща е важна</a:t>
            </a:r>
          </a:p>
          <a:p>
            <a:pPr xmlns:a="http://schemas.openxmlformats.org/drawingml/2006/main">
              <a:buNone/>
            </a:pPr>
            <a:r xmlns:a="http://schemas.openxmlformats.org/drawingml/2006/main">
              <a:rPr lang="bg" dirty="0"/>
              <a:t>Ще започнем с разглеждане на климатичните и политическите фактори, които стоят зад проектирането на високоефективни сгради. Научете как пасивната къща е в съответствие с климатичните цели на ЕС и защо стратегиите, насочени към намаляване на търсенето, стават централни за декарбонизацията на строителния сектор.</a:t>
            </a:r>
          </a:p>
          <a:p>
            <a:pPr xmlns:a="http://schemas.openxmlformats.org/drawingml/2006/main">
              <a:buNone/>
            </a:pPr>
            <a:r xmlns:a="http://schemas.openxmlformats.org/drawingml/2006/main">
              <a:rPr lang="bg" b="1" dirty="0"/>
              <a:t>2. Основни показатели за ефективност</a:t>
            </a:r>
          </a:p>
          <a:p>
            <a:pPr xmlns:a="http://schemas.openxmlformats.org/drawingml/2006/main">
              <a:buNone/>
            </a:pPr>
            <a:r xmlns:a="http://schemas.openxmlformats.org/drawingml/2006/main">
              <a:rPr lang="bg" dirty="0"/>
              <a:t>Разберете точните критерии, които определят сертифицирането на пасивна къща – ултраниско потребление на топлина/охлаждане, херметичност, прагове на комфорт и потребление на енергия. Този раздел ви дава техническата прецизност, необходима за оценка или осъществяване на проекти за пасивна къща.</a:t>
            </a:r>
          </a:p>
          <a:p>
            <a:pPr xmlns:a="http://schemas.openxmlformats.org/drawingml/2006/main">
              <a:buNone/>
            </a:pPr>
            <a:r xmlns:a="http://schemas.openxmlformats.org/drawingml/2006/main">
              <a:rPr lang="bg" b="1" dirty="0"/>
              <a:t>3. Преглед на PHPP инструмента</a:t>
            </a:r>
          </a:p>
          <a:p>
            <a:pPr xmlns:a="http://schemas.openxmlformats.org/drawingml/2006/main">
              <a:buNone/>
            </a:pPr>
            <a:r xmlns:a="http://schemas.openxmlformats.org/drawingml/2006/main">
              <a:rPr lang="bg" dirty="0"/>
              <a:t>Потопете се в Пакета за планиране на пасивни къщи (PHPP), симулационен инструмент, базиран на Excel, използван за моделиране и валидиране на характеристиките на сградите. Ще разгледаме неговата структура, входни/изходни данни и как се различава от стандартния EPC софтуер.</a:t>
            </a:r>
          </a:p>
          <a:p>
            <a:pPr xmlns:a="http://schemas.openxmlformats.org/drawingml/2006/main">
              <a:buNone/>
            </a:pPr>
            <a:r xmlns:a="http://schemas.openxmlformats.org/drawingml/2006/main">
              <a:rPr lang="bg" b="1" dirty="0"/>
              <a:t>4. Приложения на казуси</a:t>
            </a:r>
          </a:p>
          <a:p>
            <a:pPr xmlns:a="http://schemas.openxmlformats.org/drawingml/2006/main">
              <a:buNone/>
            </a:pPr>
            <a:r xmlns:a="http://schemas.openxmlformats.org/drawingml/2006/main">
              <a:rPr lang="bg" dirty="0"/>
              <a:t>Вижте пасивната къща в действие чрез реални примери от различни климатични условия и видове сгради – от обновени училища до социални жилища. Тези казуси показват как дизайнерските стратегии се превръщат в измерими и повтаряеми резултати.</a:t>
            </a:r>
          </a:p>
          <a:p>
            <a:pPr xmlns:a="http://schemas.openxmlformats.org/drawingml/2006/main">
              <a:buNone/>
            </a:pPr>
            <a:r xmlns:a="http://schemas.openxmlformats.org/drawingml/2006/main">
              <a:rPr lang="bg" b="1" dirty="0"/>
              <a:t>5. Взаимодействия по въпросите на съответствието с изискванията на ЕС</a:t>
            </a:r>
          </a:p>
          <a:p>
            <a:pPr xmlns:a="http://schemas.openxmlformats.org/drawingml/2006/main">
              <a:buNone/>
            </a:pPr>
            <a:r xmlns:a="http://schemas.openxmlformats.org/drawingml/2006/main">
              <a:rPr lang="bg" dirty="0"/>
              <a:t>Разгледайте как пасивната къща се припокрива (и се отклонява) с европейските законодателни рамки, като например Директивата за енергийните характеристики на сградите (EPBD). Ще научите къде пасивната къща може да подпомогне целите за сгради с нулеви емисии (ZEB) и какви пропуски все още остават.</a:t>
            </a:r>
          </a:p>
          <a:p>
            <a:pPr xmlns:a="http://schemas.openxmlformats.org/drawingml/2006/main">
              <a:buNone/>
            </a:pPr>
            <a:r xmlns:a="http://schemas.openxmlformats.org/drawingml/2006/main">
              <a:rPr lang="bg" b="1" dirty="0"/>
              <a:t>6. Заключение и размисъл</a:t>
            </a:r>
          </a:p>
          <a:p>
            <a:r xmlns:a="http://schemas.openxmlformats.org/drawingml/2006/main">
              <a:rPr lang="bg" dirty="0"/>
              <a:t>Ще завършим с размисъл върху ролята, която пасивната къща играе в развиващия се пейзаж на климатичната политика. Ще бъдете насърчени да позиционирате собствената си практика в тази рамка – като дизайнер, политик или заинтересована страна в застроената среда.</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2</a:t>
            </a:fld>
            <a:endParaRPr lang="tr-TR"/>
          </a:p>
        </p:txBody>
      </p:sp>
    </p:spTree>
    <p:extLst>
      <p:ext uri="{BB962C8B-B14F-4D97-AF65-F5344CB8AC3E}">
        <p14:creationId xmlns:p14="http://schemas.microsoft.com/office/powerpoint/2010/main" val="2101118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CA24F-9A0C-617B-E914-6354A908495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EC2185B-865D-F18C-1925-2026830F9B3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6A83B74-67C1-ADA5-F86A-202272C7C47C}"/>
              </a:ext>
            </a:extLst>
          </p:cNvPr>
          <p:cNvSpPr>
            <a:spLocks noGrp="1"/>
          </p:cNvSpPr>
          <p:nvPr>
            <p:ph type="body" idx="1"/>
          </p:nvPr>
        </p:nvSpPr>
        <p:spPr/>
        <p:txBody>
          <a:bodyPr/>
          <a:lstStyle/>
          <a:p>
            <a:pPr xmlns:a="http://schemas.openxmlformats.org/drawingml/2006/main">
              <a:buNone/>
            </a:pPr>
            <a:r xmlns:a="http://schemas.openxmlformats.org/drawingml/2006/main">
              <a:rPr lang="bg" b="1" dirty="0"/>
              <a:t>Конфликти между пасивна къща и местни норми: справяне с предизвикателствата, свързани със съответствието при проектирането</a:t>
            </a:r>
          </a:p>
          <a:p>
            <a:pPr xmlns:a="http://schemas.openxmlformats.org/drawingml/2006/main">
              <a:buNone/>
            </a:pPr>
            <a:r xmlns:a="http://schemas.openxmlformats.org/drawingml/2006/main">
              <a:rPr lang="bg" dirty="0"/>
              <a:t>Въпреки че стандартът за пасивна къща (PH) осигурява изключително ниска енергийна ефективност и комфорт на обитателите, неговото прилагане понякога може да противоречи на националните или местните норми – особено в страни, където конвенционалното енергийно моделиране и инструментите за съответствие с правните изисквания следват различни допускания. Тези несъответствия са особено важни, когато пасивната къща се използва като път за постигане на целите за сгради с нулеви емисии (ZEB) съгласно Директивата на ЕС за енергийните характеристики на сградите (EPBD).</a:t>
            </a:r>
          </a:p>
          <a:p>
            <a:pPr xmlns:a="http://schemas.openxmlformats.org/drawingml/2006/main">
              <a:buNone/>
            </a:pPr>
            <a:r xmlns:a="http://schemas.openxmlformats.org/drawingml/2006/main">
              <a:rPr lang="bg" b="1" dirty="0"/>
              <a:t>1. Граници на коефициента на слънчева топлинна енергия (SHGC) в охладителните зони</a:t>
            </a:r>
          </a:p>
          <a:p>
            <a:pPr xmlns:a="http://schemas.openxmlformats.org/drawingml/2006/main">
              <a:buNone/>
            </a:pPr>
            <a:r xmlns:a="http://schemas.openxmlformats.org/drawingml/2006/main">
              <a:rPr lang="bg" dirty="0"/>
              <a:t>Пасивната къща набляга на пасивното слънчево генериране през зимата и ефективното засенчване през лятото. Въпреки това, в горещ или смесен климат, местните строителни норми могат да налагат строги ограничения за SHGC (показател за ефективност на отоплението), за да намалят охладителните товари. Това може да противоречи на стратегиите за пасивна къща (PH), които разчитат на оптимизирана ориентация на прозорците и свойства на остъкляването, за да балансират слънчевите печалби през цялата година. Трябва да се направи компромис между регулаторните ограничения и проектирането на характеристики, като често се изисква адаптивно засенчване, динамични фасади или спецификации за два прозореца, за да се удовлетворят и двете.</a:t>
            </a:r>
          </a:p>
          <a:p>
            <a:pPr xmlns:a="http://schemas.openxmlformats.org/drawingml/2006/main">
              <a:buNone/>
            </a:pPr>
            <a:r xmlns:a="http://schemas.openxmlformats.org/drawingml/2006/main">
              <a:rPr lang="bg" b="1" dirty="0"/>
              <a:t>2. Предположения за EPC софтуер</a:t>
            </a:r>
          </a:p>
          <a:p>
            <a:pPr xmlns:a="http://schemas.openxmlformats.org/drawingml/2006/main">
              <a:buNone/>
            </a:pPr>
            <a:r xmlns:a="http://schemas.openxmlformats.org/drawingml/2006/main">
              <a:rPr lang="bg" dirty="0"/>
              <a:t>Инструментите за национални сертификати за енергийни характеристики (EPC) – като SAP (Великобритания), </a:t>
            </a:r>
            <a:r xmlns:a="http://schemas.openxmlformats.org/drawingml/2006/main">
              <a:rPr lang="bg" dirty="0"/>
              <a:t>YES-TR </a:t>
            </a:r>
            <a:r xmlns:a="http://schemas.openxmlformats.org/drawingml/2006/main">
              <a:rPr lang="bg" dirty="0"/>
              <a:t>( </a:t>
            </a:r>
            <a:r xmlns:a="http://schemas.openxmlformats.org/drawingml/2006/main">
              <a:rPr lang="bg" dirty="0"/>
              <a:t>Турция </a:t>
            </a:r>
            <a:r xmlns:a="http://schemas.openxmlformats.org/drawingml/2006/main">
              <a:rPr lang="bg" dirty="0"/>
              <a:t>) или </a:t>
            </a:r>
            <a:r xmlns:a="http://schemas.openxmlformats.org/drawingml/2006/main">
              <a:rPr lang="bg" dirty="0" err="1"/>
              <a:t>iSBEM </a:t>
            </a:r>
            <a:r xmlns:a="http://schemas.openxmlformats.org/drawingml/2006/main">
              <a:rPr lang="bg" dirty="0"/>
              <a:t>– използват стандартизирани профили на потребление и обобщени категории входни данни. Тези допускания често се различават значително от подробните, специфични за компонентите входни данни, изисквани в PHPP (Пакет за планиране на пасивни къщи). В резултат на това една сграда може да премине PHPP моделирането, но да не се представи добре по EPC рейтинга поради несъответстващи допускания (напр. нереалистични вътрешни печалби, заетост или скорости на вентилация). Това може да повлияе на допустимостта на проекта за субсидии или разрешителни, въпреки по-добрите реални резултати.</a:t>
            </a:r>
          </a:p>
          <a:p>
            <a:pPr xmlns:a="http://schemas.openxmlformats.org/drawingml/2006/main">
              <a:buNone/>
            </a:pPr>
            <a:r xmlns:a="http://schemas.openxmlformats.org/drawingml/2006/main">
              <a:rPr lang="bg" b="1" dirty="0"/>
              <a:t>3. Форма на сградата и ограничения на мястото</a:t>
            </a:r>
          </a:p>
          <a:p>
            <a:pPr xmlns:a="http://schemas.openxmlformats.org/drawingml/2006/main">
              <a:buNone/>
            </a:pPr>
            <a:r xmlns:a="http://schemas.openxmlformats.org/drawingml/2006/main">
              <a:rPr lang="bg" dirty="0"/>
              <a:t>Проектирането на пасивни сгради често изисква компактни форми, специфична ориентация и непрекъсната изолация. Градоустройствените разпоредби, правилата за опазване на историческото наследство или неправилните форми на обектите обаче могат да ограничат тези възможности. Линиите на отстъп, ограниченията за максимална височина или изискванията за опазване на фасадата могат да предотвратят оптималния достъп до слънчева светлина или да увеличат топлинните мостове, което прави съответствието с изискванията за пасивна къща по-трудно. В такива случаи е от съществено значение детайлното итеративно моделиране и ранното взаимодействие с местните власти.</a:t>
            </a:r>
          </a:p>
          <a:p>
            <a:pPr xmlns:a="http://schemas.openxmlformats.org/drawingml/2006/main">
              <a:buNone/>
            </a:pPr>
            <a:r xmlns:a="http://schemas.openxmlformats.org/drawingml/2006/main">
              <a:rPr lang="bg" b="1" dirty="0"/>
              <a:t>Преодоляване на пропастта</a:t>
            </a:r>
          </a:p>
          <a:p>
            <a:pPr xmlns:a="http://schemas.openxmlformats.org/drawingml/2006/main">
              <a:buNone/>
            </a:pPr>
            <a:r xmlns:a="http://schemas.openxmlformats.org/drawingml/2006/main">
              <a:rPr lang="bg" dirty="0"/>
              <a:t>За да се приведе проектирането на пасивни къщи в съответствие с националните норми, се препоръчват следните стратегии:</a:t>
            </a:r>
          </a:p>
          <a:p>
            <a:pPr xmlns:a="http://schemas.openxmlformats.org/drawingml/2006/main">
              <a:buFont typeface="Arial" panose="020B0604020202020204" pitchFamily="34" charset="0"/>
              <a:buChar char="•"/>
            </a:pPr>
            <a:r xmlns:a="http://schemas.openxmlformats.org/drawingml/2006/main">
              <a:rPr lang="bg" dirty="0"/>
              <a:t>Използвайте </a:t>
            </a:r>
            <a:r xmlns:a="http://schemas.openxmlformats.org/drawingml/2006/main">
              <a:rPr lang="bg" b="1" dirty="0"/>
              <a:t>двойно проследяване </a:t>
            </a:r>
            <a:r xmlns:a="http://schemas.openxmlformats.org/drawingml/2006/main">
              <a:rPr lang="bg" dirty="0"/>
              <a:t>: изпълнете и двата модела PHPP и EPC за сравнение.</a:t>
            </a:r>
          </a:p>
          <a:p>
            <a:pPr xmlns:a="http://schemas.openxmlformats.org/drawingml/2006/main">
              <a:buFont typeface="Arial" panose="020B0604020202020204" pitchFamily="34" charset="0"/>
              <a:buChar char="•"/>
            </a:pPr>
            <a:r xmlns:a="http://schemas.openxmlformats.org/drawingml/2006/main">
              <a:rPr lang="bg" dirty="0"/>
              <a:t>Застъпвайте се за </a:t>
            </a:r>
            <a:r xmlns:a="http://schemas.openxmlformats.org/drawingml/2006/main">
              <a:rPr lang="bg" b="1" dirty="0"/>
              <a:t>местно признаване </a:t>
            </a:r>
            <a:r xmlns:a="http://schemas.openxmlformats.org/drawingml/2006/main">
              <a:rPr lang="bg" dirty="0"/>
              <a:t>на PHPP като еквивалентен или превъзходен инструмент за ефективност.</a:t>
            </a:r>
          </a:p>
          <a:p>
            <a:pPr xmlns:a="http://schemas.openxmlformats.org/drawingml/2006/main">
              <a:buFont typeface="Arial" panose="020B0604020202020204" pitchFamily="34" charset="0"/>
              <a:buChar char="•"/>
            </a:pPr>
            <a:r xmlns:a="http://schemas.openxmlformats.org/drawingml/2006/main">
              <a:rPr lang="bg" dirty="0"/>
              <a:t>Допълнете резултатите от PHPP с </a:t>
            </a:r>
            <a:r xmlns:a="http://schemas.openxmlformats.org/drawingml/2006/main">
              <a:rPr lang="bg" b="1" dirty="0"/>
              <a:t>данни за емисиите на парникови газове </a:t>
            </a:r>
            <a:r xmlns:a="http://schemas.openxmlformats.org/drawingml/2006/main">
              <a:rPr lang="bg" dirty="0"/>
              <a:t>, като използвате национални емисионни фактори.</a:t>
            </a:r>
          </a:p>
          <a:p>
            <a:pPr xmlns:a="http://schemas.openxmlformats.org/drawingml/2006/main">
              <a:buFont typeface="Arial" panose="020B0604020202020204" pitchFamily="34" charset="0"/>
              <a:buChar char="•"/>
            </a:pPr>
            <a:r xmlns:a="http://schemas.openxmlformats.org/drawingml/2006/main">
              <a:rPr lang="bg" b="1" dirty="0"/>
              <a:t>ниво(я) </a:t>
            </a:r>
            <a:r xmlns:a="http://schemas.openxmlformats.org/drawingml/2006/main">
              <a:rPr lang="bg" dirty="0"/>
              <a:t>на ливъридж </a:t>
            </a:r>
            <a:r xmlns:a="http://schemas.openxmlformats.org/drawingml/2006/main">
              <a:rPr lang="bg" dirty="0"/>
              <a:t>, за да се покаже по-широко съответствие с устойчивостта.</a:t>
            </a:r>
          </a:p>
          <a:p>
            <a:r xmlns:a="http://schemas.openxmlformats.org/drawingml/2006/main">
              <a:rPr lang="bg" b="1" dirty="0"/>
              <a:t>Заключение </a:t>
            </a:r>
            <a:r xmlns:a="http://schemas.openxmlformats.org/drawingml/2006/main">
              <a:rPr lang="bg" dirty="0"/>
              <a:t>: Пасивната къща може да осигури изключителни резултати, но успешното ѝ внедряване в различни региони изисква стратегическа координация с местните кодекси и практики за моделиране. Разбирането на тези конфликти – и интегрирането както на регулаторни, така и на доброволни инструменти – помага за преодоляване на разликата между амбицията на дизайна и спазването на законовите изисквания.</a:t>
            </a:r>
          </a:p>
          <a:p>
            <a:endParaRPr lang="tr-TR" dirty="0"/>
          </a:p>
        </p:txBody>
      </p:sp>
      <p:sp>
        <p:nvSpPr>
          <p:cNvPr id="4" name="Slayt Numarası Yer Tutucusu 3">
            <a:extLst>
              <a:ext uri="{FF2B5EF4-FFF2-40B4-BE49-F238E27FC236}">
                <a16:creationId xmlns:a16="http://schemas.microsoft.com/office/drawing/2014/main" id="{A7F53D8C-8E48-F334-5F62-40D9131D1E42}"/>
              </a:ext>
            </a:extLst>
          </p:cNvPr>
          <p:cNvSpPr>
            <a:spLocks noGrp="1"/>
          </p:cNvSpPr>
          <p:nvPr>
            <p:ph type="sldNum" sz="quarter" idx="5"/>
          </p:nvPr>
        </p:nvSpPr>
        <p:spPr/>
        <p:txBody>
          <a:bodyPr/>
          <a:lstStyle/>
          <a:p>
            <a:fld id="{04E9E6DC-B0C2-7B45-9E4C-DCF9C8BFF112}" type="slidenum">
              <a:rPr lang="tr-TR" smtClean="0"/>
              <a:t>20</a:t>
            </a:fld>
            <a:endParaRPr lang="tr-TR"/>
          </a:p>
        </p:txBody>
      </p:sp>
    </p:spTree>
    <p:extLst>
      <p:ext uri="{BB962C8B-B14F-4D97-AF65-F5344CB8AC3E}">
        <p14:creationId xmlns:p14="http://schemas.microsoft.com/office/powerpoint/2010/main" val="2723274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5533D-A856-DF7B-B21D-50EA58C4AEE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41C4D59-4528-CB95-D8FF-9C51AC30273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3C711E3-BB70-5C98-33EC-77F7E8F35D99}"/>
              </a:ext>
            </a:extLst>
          </p:cNvPr>
          <p:cNvSpPr>
            <a:spLocks noGrp="1"/>
          </p:cNvSpPr>
          <p:nvPr>
            <p:ph type="body" idx="1"/>
          </p:nvPr>
        </p:nvSpPr>
        <p:spPr/>
        <p:txBody>
          <a:bodyPr/>
          <a:lstStyle/>
          <a:p>
            <a:pPr xmlns:a="http://schemas.openxmlformats.org/drawingml/2006/main">
              <a:buNone/>
            </a:pPr>
            <a:r xmlns:a="http://schemas.openxmlformats.org/drawingml/2006/main">
              <a:rPr lang="bg" b="1" dirty="0"/>
              <a:t>Класове за пасивни къщи: Съчетаване на ефективността с възобновяемата енергия</a:t>
            </a:r>
          </a:p>
          <a:p>
            <a:pPr xmlns:a="http://schemas.openxmlformats.org/drawingml/2006/main">
              <a:buNone/>
            </a:pPr>
            <a:r xmlns:a="http://schemas.openxmlformats.org/drawingml/2006/main">
              <a:rPr lang="bg" dirty="0"/>
              <a:t>Докато стандартът за пасивна къща се фокусира върху минимизиране на търсенето на енергия чрез проектиране, </a:t>
            </a:r>
            <a:r xmlns:a="http://schemas.openxmlformats.org/drawingml/2006/main">
              <a:rPr lang="bg" b="1" dirty="0"/>
              <a:t>възобновяемата енергия служи като негово естествено допълнение </a:t>
            </a:r>
            <a:r xmlns:a="http://schemas.openxmlformats.org/drawingml/2006/main">
              <a:rPr lang="bg" dirty="0"/>
              <a:t>, позволявайки на сградите да се доближат до нулеви експлоатационни емисии. В подкрепа на тази интеграция, Институтът за пасивна къща е разработил три нива на сертифициране: </a:t>
            </a:r>
            <a:r xmlns:a="http://schemas.openxmlformats.org/drawingml/2006/main">
              <a:rPr lang="bg" b="1" dirty="0"/>
              <a:t>Classic, Plus и Premium </a:t>
            </a:r>
            <a:r xmlns:a="http://schemas.openxmlformats.org/drawingml/2006/main">
              <a:rPr lang="bg" dirty="0"/>
              <a:t>. Тези класове отразяват както енергийната ефективност на сградата, така и степента на производство на възобновяема енергия.</a:t>
            </a:r>
          </a:p>
          <a:p>
            <a:pPr xmlns:a="http://schemas.openxmlformats.org/drawingml/2006/main">
              <a:buNone/>
            </a:pPr>
            <a:r xmlns:a="http://schemas.openxmlformats.org/drawingml/2006/main">
              <a:rPr lang="bg" dirty="0"/>
              <a:t>Първоначално въведени с </a:t>
            </a:r>
            <a:r xmlns:a="http://schemas.openxmlformats.org/drawingml/2006/main">
              <a:rPr lang="bg" b="1" dirty="0"/>
              <a:t>PHPP версия 9 (2015) </a:t>
            </a:r>
            <a:r xmlns:a="http://schemas.openxmlformats.org/drawingml/2006/main">
              <a:rPr lang="bg" dirty="0"/>
              <a:t>, класовете Plus и Premium надграждат установената </a:t>
            </a:r>
            <a:r xmlns:a="http://schemas.openxmlformats.org/drawingml/2006/main">
              <a:rPr lang="bg" b="1" dirty="0"/>
              <a:t>класика Passive House Classic </a:t>
            </a:r>
            <a:r xmlns:a="http://schemas.openxmlformats.org/drawingml/2006/main">
              <a:rPr lang="bg" dirty="0"/>
              <a:t>, като включват критерии за локални или близки системи за възобновяема енергия. Основните изисквания за ефективност на Passive House и </a:t>
            </a:r>
            <a:r xmlns:a="http://schemas.openxmlformats.org/drawingml/2006/main">
              <a:rPr lang="bg" dirty="0" err="1"/>
              <a:t>EnerPHit </a:t>
            </a:r>
            <a:r xmlns:a="http://schemas.openxmlformats.org/drawingml/2006/main">
              <a:rPr lang="bg" dirty="0"/>
              <a:t>– като максимално потребление на отопление и охлаждане на помещения, херметичност и вътрешен комфорт – </a:t>
            </a:r>
            <a:r xmlns:a="http://schemas.openxmlformats.org/drawingml/2006/main">
              <a:rPr lang="bg" b="1" dirty="0"/>
              <a:t>остават еднакви и в трите класа </a:t>
            </a:r>
            <a:r xmlns:a="http://schemas.openxmlformats.org/drawingml/2006/main">
              <a:rPr lang="bg" dirty="0"/>
              <a:t>. Това, което ги отличава, е нивото на използване и производство на </a:t>
            </a:r>
            <a:r xmlns:a="http://schemas.openxmlformats.org/drawingml/2006/main">
              <a:rPr lang="bg" b="1" dirty="0"/>
              <a:t>първична енергия от възобновяеми източници (PER) </a:t>
            </a:r>
            <a:r xmlns:a="http://schemas.openxmlformats.org/drawingml/2006/main">
              <a:rPr lang="bg" dirty="0"/>
              <a:t>.</a:t>
            </a:r>
          </a:p>
          <a:p>
            <a:pPr xmlns:a="http://schemas.openxmlformats.org/drawingml/2006/main">
              <a:buFont typeface="Arial" panose="020B0604020202020204" pitchFamily="34" charset="0"/>
              <a:buChar char="•"/>
            </a:pPr>
            <a:r xmlns:a="http://schemas.openxmlformats.org/drawingml/2006/main">
              <a:rPr lang="bg" b="1" dirty="0"/>
              <a:t>Класически </a:t>
            </a:r>
            <a:r xmlns:a="http://schemas.openxmlformats.org/drawingml/2006/main">
              <a:rPr lang="bg" dirty="0"/>
              <a:t>: Отговаря на всички стандартни прагове за ефективност на пасивните къщи, с потребление на PER ≤ 60 kWh/m²/година.</a:t>
            </a:r>
          </a:p>
          <a:p>
            <a:pPr xmlns:a="http://schemas.openxmlformats.org/drawingml/2006/main">
              <a:buFont typeface="Arial" panose="020B0604020202020204" pitchFamily="34" charset="0"/>
              <a:buChar char="•"/>
            </a:pPr>
            <a:r xmlns:a="http://schemas.openxmlformats.org/drawingml/2006/main">
              <a:rPr lang="bg" b="1" dirty="0"/>
              <a:t>Плюс </a:t>
            </a:r>
            <a:r xmlns:a="http://schemas.openxmlformats.org/drawingml/2006/main">
              <a:rPr lang="bg" dirty="0"/>
              <a:t>: Същото като Classic, но включва и умерено производство на енергия от възобновяеми източници на място и по-нисък лимит на PER.</a:t>
            </a:r>
          </a:p>
          <a:p>
            <a:pPr xmlns:a="http://schemas.openxmlformats.org/drawingml/2006/main">
              <a:buFont typeface="Arial" panose="020B0604020202020204" pitchFamily="34" charset="0"/>
              <a:buChar char="•"/>
            </a:pPr>
            <a:r xmlns:a="http://schemas.openxmlformats.org/drawingml/2006/main">
              <a:rPr lang="bg" b="1" dirty="0"/>
              <a:t>Премиум </a:t>
            </a:r>
            <a:r xmlns:a="http://schemas.openxmlformats.org/drawingml/2006/main">
              <a:rPr lang="bg" dirty="0"/>
              <a:t>: Най-високо ниво на производителност, изискващо обширни възобновяеми енергийни източници и потребление на PER ≤ 30 kWh/m²/годишно.</a:t>
            </a:r>
          </a:p>
          <a:p>
            <a:pPr xmlns:a="http://schemas.openxmlformats.org/drawingml/2006/main">
              <a:buNone/>
            </a:pPr>
            <a:r xmlns:a="http://schemas.openxmlformats.org/drawingml/2006/main">
              <a:rPr lang="bg" dirty="0"/>
              <a:t>Тези класификации се отнасят не само за </a:t>
            </a:r>
            <a:r xmlns:a="http://schemas.openxmlformats.org/drawingml/2006/main">
              <a:rPr lang="bg" b="1" dirty="0"/>
              <a:t>нови пасивни сгради </a:t>
            </a:r>
            <a:r xmlns:a="http://schemas.openxmlformats.org/drawingml/2006/main">
              <a:rPr lang="bg" dirty="0"/>
              <a:t>, но и за </a:t>
            </a:r>
            <a:r xmlns:a="http://schemas.openxmlformats.org/drawingml/2006/main">
              <a:rPr lang="bg" b="1" dirty="0"/>
              <a:t>обновявания </a:t>
            </a:r>
            <a:r xmlns:a="http://schemas.openxmlformats.org/drawingml/2006/main">
              <a:rPr lang="bg" b="1" dirty="0" err="1"/>
              <a:t>по EnerPHit </a:t>
            </a:r>
            <a:r xmlns:a="http://schemas.openxmlformats.org/drawingml/2006/main">
              <a:rPr lang="bg" dirty="0"/>
              <a:t>. За проекти </a:t>
            </a:r>
            <a:r xmlns:a="http://schemas.openxmlformats.org/drawingml/2006/main">
              <a:rPr lang="bg" dirty="0" err="1"/>
              <a:t>по EnerPHit </a:t>
            </a:r>
            <a:r xmlns:a="http://schemas.openxmlformats.org/drawingml/2006/main">
              <a:rPr lang="bg" dirty="0"/>
              <a:t>, които се занимават със съществуващи сгради и структурни ограничения, </a:t>
            </a:r>
            <a:r xmlns:a="http://schemas.openxmlformats.org/drawingml/2006/main">
              <a:rPr lang="bg" b="1" dirty="0"/>
              <a:t>целите за PER са леко облекчени, </a:t>
            </a:r>
            <a:r xmlns:a="http://schemas.openxmlformats.org/drawingml/2006/main">
              <a:rPr lang="bg" dirty="0"/>
              <a:t>за да се отчетат по-високите допустими отклонения за отопление.</a:t>
            </a:r>
          </a:p>
          <a:p>
            <a:r xmlns:a="http://schemas.openxmlformats.org/drawingml/2006/main">
              <a:rPr lang="bg" dirty="0"/>
              <a:t>По същество тези класове предоставят ясен и гъвкав път за комбиниране </a:t>
            </a:r>
            <a:r xmlns:a="http://schemas.openxmlformats.org/drawingml/2006/main">
              <a:rPr lang="bg" b="1" dirty="0"/>
              <a:t>на решения за намаляване на търсенето и предлагане </a:t>
            </a:r>
            <a:r xmlns:a="http://schemas.openxmlformats.org/drawingml/2006/main">
              <a:rPr lang="bg" dirty="0"/>
              <a:t>. Чрез мащабиране на ефективността с възобновяеми енергийни източници, те предлагат пътна карта за сградите за постигане на енергийна независимост и климатична неутралност - без компромис с комфорта или надеждността.</a:t>
            </a:r>
          </a:p>
          <a:p>
            <a:endParaRPr lang="tr-TR" dirty="0"/>
          </a:p>
        </p:txBody>
      </p:sp>
      <p:sp>
        <p:nvSpPr>
          <p:cNvPr id="4" name="Slayt Numarası Yer Tutucusu 3">
            <a:extLst>
              <a:ext uri="{FF2B5EF4-FFF2-40B4-BE49-F238E27FC236}">
                <a16:creationId xmlns:a16="http://schemas.microsoft.com/office/drawing/2014/main" id="{779C6D05-5B9B-E839-5703-02337E00C0FD}"/>
              </a:ext>
            </a:extLst>
          </p:cNvPr>
          <p:cNvSpPr>
            <a:spLocks noGrp="1"/>
          </p:cNvSpPr>
          <p:nvPr>
            <p:ph type="sldNum" sz="quarter" idx="5"/>
          </p:nvPr>
        </p:nvSpPr>
        <p:spPr/>
        <p:txBody>
          <a:bodyPr/>
          <a:lstStyle/>
          <a:p>
            <a:fld id="{04E9E6DC-B0C2-7B45-9E4C-DCF9C8BFF112}" type="slidenum">
              <a:rPr lang="tr-TR" smtClean="0"/>
              <a:t>21</a:t>
            </a:fld>
            <a:endParaRPr lang="tr-TR"/>
          </a:p>
        </p:txBody>
      </p:sp>
    </p:spTree>
    <p:extLst>
      <p:ext uri="{BB962C8B-B14F-4D97-AF65-F5344CB8AC3E}">
        <p14:creationId xmlns:p14="http://schemas.microsoft.com/office/powerpoint/2010/main" val="2857352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1EFF0-1D00-441E-50BE-B3C9BBE1B9F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B889BBA-6F3D-F43F-C81E-4C8C482DC2E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DD86CD9-4F3E-4271-06B1-AAC56CC09E7F}"/>
              </a:ext>
            </a:extLst>
          </p:cNvPr>
          <p:cNvSpPr>
            <a:spLocks noGrp="1"/>
          </p:cNvSpPr>
          <p:nvPr>
            <p:ph type="body" idx="1"/>
          </p:nvPr>
        </p:nvSpPr>
        <p:spPr/>
        <p:txBody>
          <a:bodyPr/>
          <a:lstStyle/>
          <a:p>
            <a:pPr xmlns:a="http://schemas.openxmlformats.org/drawingml/2006/main">
              <a:buNone/>
            </a:pPr>
            <a:r xmlns:a="http://schemas.openxmlformats.org/drawingml/2006/main">
              <a:rPr lang="bg" b="1" dirty="0"/>
              <a:t>Заключение и размисъл: Пасивната къща като последователен път към висока производителност</a:t>
            </a:r>
          </a:p>
          <a:p>
            <a:pPr xmlns:a="http://schemas.openxmlformats.org/drawingml/2006/main">
              <a:buNone/>
            </a:pPr>
            <a:r xmlns:a="http://schemas.openxmlformats.org/drawingml/2006/main">
              <a:rPr lang="bg" dirty="0"/>
              <a:t>Стандартът „Пасивна къща“ (PH) не е законово изискване, а по-скоро доказана </a:t>
            </a:r>
            <a:r xmlns:a="http://schemas.openxmlformats.org/drawingml/2006/main">
              <a:rPr lang="bg" b="1" dirty="0"/>
              <a:t>методология за постигане на изключителни характеристики на сградите </a:t>
            </a:r>
            <a:r xmlns:a="http://schemas.openxmlformats.org/drawingml/2006/main">
              <a:rPr lang="bg" dirty="0"/>
              <a:t>. Със силен акцент върху намаляването на търсенето, топлинния комфорт и дългосрочната енергийна ефективност, PH се откроява като световно призната рамка, която последователно дава резултати в различни климатични условия и типове сгради. За разлика от много регулаторни схеми, които се фокусират върху теоретични резултати, пасивната къща се фокусира върху </a:t>
            </a:r>
            <a:r xmlns:a="http://schemas.openxmlformats.org/drawingml/2006/main">
              <a:rPr lang="bg" b="1" dirty="0"/>
              <a:t>измерените характеристики и провереното качество </a:t>
            </a:r>
            <a:r xmlns:a="http://schemas.openxmlformats.org/drawingml/2006/main">
              <a:rPr lang="bg" dirty="0"/>
              <a:t>, което я прави надежден вариант в пътя към сгради с нулеви емисии (ZEB).</a:t>
            </a:r>
          </a:p>
          <a:p>
            <a:pPr xmlns:a="http://schemas.openxmlformats.org/drawingml/2006/main">
              <a:buNone/>
            </a:pPr>
            <a:r xmlns:a="http://schemas.openxmlformats.org/drawingml/2006/main">
              <a:rPr lang="bg" dirty="0"/>
              <a:t>В политическа среда, все повече оформена от Европейския зелен пакт и Директивата за енергийните характеристики на сградите (EPBD), PH предлага мощно допълнение към правните рамки – особено след като от сградите се изисква не само да отговарят на проектните цели, но и да доказват своите експлоатационни характеристики. Въпреки че PHPP (Пакет за планиране на пасивни къщи) не изчислява директно емисиите на парникови газове, неговата точност и прозрачност го правят отлична основа за постигане на ниски оперативни емисии, когато се съчетае с възобновяеми енергийни източници.</a:t>
            </a:r>
          </a:p>
          <a:p>
            <a:pPr xmlns:a="http://schemas.openxmlformats.org/drawingml/2006/main">
              <a:buNone/>
            </a:pPr>
            <a:r xmlns:a="http://schemas.openxmlformats.org/drawingml/2006/main">
              <a:rPr lang="bg" dirty="0"/>
              <a:t>Пасивните сгради постоянно превъзхождат конвенционалните по отношение на </a:t>
            </a:r>
            <a:r xmlns:a="http://schemas.openxmlformats.org/drawingml/2006/main">
              <a:rPr lang="bg" b="1" dirty="0"/>
              <a:t>потреблението на енергия, комфорта, качеството на въздуха в помещенията и удовлетвореността на потребителите </a:t>
            </a:r>
            <a:r xmlns:a="http://schemas.openxmlformats.org/drawingml/2006/main">
              <a:rPr lang="bg" dirty="0"/>
              <a:t>. Освен това, техният успех се корени в подхода „първо материалът“: намаляване на търсенето на енергия чрез проектиране, след което обмисляне на енергийното снабдяване. Тази логика помага за намаляване на сложността на системата, подобряване на надеждността и по-ниски разходи през жизнения цикъл.</a:t>
            </a:r>
          </a:p>
          <a:p>
            <a:pPr xmlns:a="http://schemas.openxmlformats.org/drawingml/2006/main">
              <a:buNone/>
            </a:pPr>
            <a:r xmlns:a="http://schemas.openxmlformats.org/drawingml/2006/main">
              <a:rPr lang="bg" dirty="0"/>
              <a:t>И все пак приемането остава неравномерно в различните региони. Защо? Защото </a:t>
            </a:r>
            <a:r xmlns:a="http://schemas.openxmlformats.org/drawingml/2006/main">
              <a:rPr lang="bg" b="1" dirty="0"/>
              <a:t>пасивната къща изисква ранна интеграция на дизайна, обучение, съгласуване на веригата за доставки и политическа подкрепа </a:t>
            </a:r>
            <a:r xmlns:a="http://schemas.openxmlformats.org/drawingml/2006/main">
              <a:rPr lang="bg" dirty="0"/>
              <a:t>. Тя не се вписва идеално във всяка национална система за съответствие и нейните изисквания могат да оспорят съществуващите норми в горещ климат, гъсто населени градове или контексти на културно наследство.</a:t>
            </a:r>
          </a:p>
          <a:p>
            <a:pPr xmlns:a="http://schemas.openxmlformats.org/drawingml/2006/main">
              <a:buNone/>
            </a:pPr>
            <a:r xmlns:a="http://schemas.openxmlformats.org/drawingml/2006/main">
              <a:rPr lang="bg" b="1" dirty="0"/>
              <a:t>Какво би насърчило приемането на пасивни къщи във вашия регион?</a:t>
            </a:r>
          </a:p>
          <a:p>
            <a:pPr xmlns:a="http://schemas.openxmlformats.org/drawingml/2006/main">
              <a:buNone/>
            </a:pPr>
            <a:r xmlns:a="http://schemas.openxmlformats.org/drawingml/2006/main">
              <a:rPr lang="bg" dirty="0"/>
              <a:t>За да се насърчи по-широкото приемане, помислете за следните фактори:</a:t>
            </a:r>
          </a:p>
          <a:p>
            <a:pPr xmlns:a="http://schemas.openxmlformats.org/drawingml/2006/main">
              <a:buFont typeface="Arial" panose="020B0604020202020204" pitchFamily="34" charset="0"/>
              <a:buChar char="•"/>
            </a:pPr>
            <a:r xmlns:a="http://schemas.openxmlformats.org/drawingml/2006/main">
              <a:rPr lang="bg" b="1" dirty="0"/>
              <a:t>Признаване на PHPP в пътищата за съответствие </a:t>
            </a:r>
            <a:r xmlns:a="http://schemas.openxmlformats.org/drawingml/2006/main">
              <a:rPr lang="bg" dirty="0"/>
              <a:t>(напр. допускането му като алтернатива на националните инструменти за енергийно осигуряване)</a:t>
            </a:r>
          </a:p>
          <a:p>
            <a:pPr xmlns:a="http://schemas.openxmlformats.org/drawingml/2006/main">
              <a:buFont typeface="Arial" panose="020B0604020202020204" pitchFamily="34" charset="0"/>
              <a:buChar char="•"/>
            </a:pPr>
            <a:r xmlns:a="http://schemas.openxmlformats.org/drawingml/2006/main">
              <a:rPr lang="bg" b="1" dirty="0"/>
              <a:t>Субсидии и стимули, </a:t>
            </a:r>
            <a:r xmlns:a="http://schemas.openxmlformats.org/drawingml/2006/main">
              <a:rPr lang="bg" dirty="0"/>
              <a:t>обвързани със сертифицирани </a:t>
            </a:r>
            <a:r xmlns:a="http://schemas.openxmlformats.org/drawingml/2006/main">
              <a:rPr lang="bg" dirty="0"/>
              <a:t>показатели за PH или </a:t>
            </a:r>
            <a:r xmlns:a="http://schemas.openxmlformats.org/drawingml/2006/main">
              <a:rPr lang="bg" dirty="0" err="1"/>
              <a:t>EnerPHit</a:t>
            </a:r>
          </a:p>
          <a:p>
            <a:pPr xmlns:a="http://schemas.openxmlformats.org/drawingml/2006/main">
              <a:buFont typeface="Arial" panose="020B0604020202020204" pitchFamily="34" charset="0"/>
              <a:buChar char="•"/>
            </a:pPr>
            <a:r xmlns:a="http://schemas.openxmlformats.org/drawingml/2006/main">
              <a:rPr lang="bg" b="1" dirty="0"/>
              <a:t>Програми за обучение </a:t>
            </a:r>
            <a:r xmlns:a="http://schemas.openxmlformats.org/drawingml/2006/main">
              <a:rPr lang="bg" dirty="0"/>
              <a:t>на архитекти, инженери и изпълнители</a:t>
            </a:r>
          </a:p>
          <a:p>
            <a:pPr xmlns:a="http://schemas.openxmlformats.org/drawingml/2006/main">
              <a:buFont typeface="Arial" panose="020B0604020202020204" pitchFamily="34" charset="0"/>
              <a:buChar char="•"/>
            </a:pPr>
            <a:r xmlns:a="http://schemas.openxmlformats.org/drawingml/2006/main">
              <a:rPr lang="bg" b="1" dirty="0"/>
              <a:t>Местни ръководства за адаптация </a:t>
            </a:r>
            <a:r xmlns:a="http://schemas.openxmlformats.org/drawingml/2006/main">
              <a:rPr lang="bg" dirty="0"/>
              <a:t>за горещ климат или сложни градски райони</a:t>
            </a:r>
          </a:p>
          <a:p>
            <a:pPr xmlns:a="http://schemas.openxmlformats.org/drawingml/2006/main">
              <a:buFont typeface="Arial" panose="020B0604020202020204" pitchFamily="34" charset="0"/>
              <a:buChar char="•"/>
            </a:pPr>
            <a:r xmlns:a="http://schemas.openxmlformats.org/drawingml/2006/main">
              <a:rPr lang="bg" b="1" dirty="0"/>
              <a:t>Лидерство в публичния сектор </a:t>
            </a:r>
            <a:r xmlns:a="http://schemas.openxmlformats.org/drawingml/2006/main">
              <a:rPr lang="bg" dirty="0"/>
              <a:t>, изискващо пасивна къща за правителствени сгради или социални жилища</a:t>
            </a:r>
          </a:p>
          <a:p>
            <a:pPr xmlns:a="http://schemas.openxmlformats.org/drawingml/2006/main">
              <a:buNone/>
            </a:pPr>
            <a:r xmlns:a="http://schemas.openxmlformats.org/drawingml/2006/main">
              <a:rPr lang="bg" dirty="0"/>
              <a:t>Пасивната къща не е просто стандарт за проектиране, а промяна в начина на мислене. Чрез комбиниране на измерима производителност с благосъстоянието на обитателите и климатичните цели, тя предлага мащабируемо, готово за бъдещето решение.</a:t>
            </a:r>
          </a:p>
          <a:p>
            <a:r xmlns:a="http://schemas.openxmlformats.org/drawingml/2006/main">
              <a:rPr lang="bg" b="1" dirty="0"/>
              <a:t>Подкана за размисъл </a:t>
            </a:r>
            <a:r xmlns:a="http://schemas.openxmlformats.org/drawingml/2006/main">
              <a:rPr lang="bg" dirty="0"/>
              <a:t>: Във вашия професионален контекст, виждате ли пасивната къща като дизайнерски стремеж, стратегия за съответствие или и двете? Какви локални промени биха я направили по-жизнеспособна?</a:t>
            </a:r>
          </a:p>
          <a:p>
            <a:endParaRPr lang="tr-TR" dirty="0"/>
          </a:p>
        </p:txBody>
      </p:sp>
      <p:sp>
        <p:nvSpPr>
          <p:cNvPr id="4" name="Slayt Numarası Yer Tutucusu 3">
            <a:extLst>
              <a:ext uri="{FF2B5EF4-FFF2-40B4-BE49-F238E27FC236}">
                <a16:creationId xmlns:a16="http://schemas.microsoft.com/office/drawing/2014/main" id="{FFE61870-2B9F-4DED-B8C0-F31CD59CFF8A}"/>
              </a:ext>
            </a:extLst>
          </p:cNvPr>
          <p:cNvSpPr>
            <a:spLocks noGrp="1"/>
          </p:cNvSpPr>
          <p:nvPr>
            <p:ph type="sldNum" sz="quarter" idx="5"/>
          </p:nvPr>
        </p:nvSpPr>
        <p:spPr/>
        <p:txBody>
          <a:bodyPr/>
          <a:lstStyle/>
          <a:p>
            <a:fld id="{04E9E6DC-B0C2-7B45-9E4C-DCF9C8BFF112}" type="slidenum">
              <a:rPr lang="tr-TR" smtClean="0"/>
              <a:t>22</a:t>
            </a:fld>
            <a:endParaRPr lang="tr-TR"/>
          </a:p>
        </p:txBody>
      </p:sp>
    </p:spTree>
    <p:extLst>
      <p:ext uri="{BB962C8B-B14F-4D97-AF65-F5344CB8AC3E}">
        <p14:creationId xmlns:p14="http://schemas.microsoft.com/office/powerpoint/2010/main" val="4016223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b="1" dirty="0"/>
              <a:t>Благодарим Ви за участието!</a:t>
            </a:r>
          </a:p>
          <a:p>
            <a:pPr xmlns:a="http://schemas.openxmlformats.org/drawingml/2006/main">
              <a:buNone/>
            </a:pPr>
            <a:r xmlns:a="http://schemas.openxmlformats.org/drawingml/2006/main">
              <a:rPr lang="bg" dirty="0"/>
              <a:t>Надяваме се, че тази сесия е вдъхновила нови прозрения относно стратегиите за изграждане на нулеви емисии.</a:t>
            </a:r>
            <a:r xmlns:a="http://schemas.openxmlformats.org/drawingml/2006/main">
              <a:rPr lang="bg" dirty="0"/>
              <a:t> </a:t>
            </a:r>
            <a:r xmlns:a="http://schemas.openxmlformats.org/drawingml/2006/main">
              <a:rPr lang="bg" dirty="0" err="1"/>
              <a:t>и</a:t>
            </a:r>
            <a:r xmlns:a="http://schemas.openxmlformats.org/drawingml/2006/main">
              <a:rPr lang="bg" dirty="0"/>
              <a:t> </a:t>
            </a:r>
            <a:r xmlns:a="http://schemas.openxmlformats.org/drawingml/2006/main">
              <a:rPr lang="bg" dirty="0"/>
              <a:t>Проектиране на пасивна къща.</a:t>
            </a:r>
          </a:p>
          <a:p>
            <a:pPr xmlns:a="http://schemas.openxmlformats.org/drawingml/2006/main">
              <a:buNone/>
            </a:pPr>
            <a:r xmlns:a="http://schemas.openxmlformats.org/drawingml/2006/main">
              <a:rPr lang="bg" b="1" dirty="0"/>
              <a:t>Въпроси и отговори </a:t>
            </a:r>
            <a:br xmlns:a="http://schemas.openxmlformats.org/drawingml/2006/main">
              <a:rPr lang="en-US" dirty="0"/>
            </a:br>
            <a:r xmlns:a="http://schemas.openxmlformats.org/drawingml/2006/main">
              <a:rPr lang="bg" dirty="0"/>
              <a:t>Вече приветстваме вашите въпроси, размисли или предизвикателства от реалния свят.</a:t>
            </a:r>
          </a:p>
          <a:p>
            <a:r xmlns:a="http://schemas.openxmlformats.org/drawingml/2006/main">
              <a:rPr lang="bg" dirty="0"/>
              <a:t>Нека продължим разговора!</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23</a:t>
            </a:fld>
            <a:endParaRPr lang="tr-TR"/>
          </a:p>
        </p:txBody>
      </p:sp>
    </p:spTree>
    <p:extLst>
      <p:ext uri="{BB962C8B-B14F-4D97-AF65-F5344CB8AC3E}">
        <p14:creationId xmlns:p14="http://schemas.microsoft.com/office/powerpoint/2010/main" val="274681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8959-6617-FE22-33E6-C30F5C6060F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59BD793-E7F5-51EB-D316-A26F352CC9C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F7682B5-19CC-9E2D-6319-EA0792137016}"/>
              </a:ext>
            </a:extLst>
          </p:cNvPr>
          <p:cNvSpPr>
            <a:spLocks noGrp="1"/>
          </p:cNvSpPr>
          <p:nvPr>
            <p:ph type="body" idx="1"/>
          </p:nvPr>
        </p:nvSpPr>
        <p:spPr/>
        <p:txBody>
          <a:bodyPr/>
          <a:lstStyle/>
          <a:p>
            <a:pPr xmlns:a="http://schemas.openxmlformats.org/drawingml/2006/main">
              <a:buNone/>
            </a:pPr>
            <a:r xmlns:a="http://schemas.openxmlformats.org/drawingml/2006/main">
              <a:rPr lang="bg" b="1" dirty="0"/>
              <a:t>Защо пасивната къща е важна</a:t>
            </a:r>
          </a:p>
          <a:p>
            <a:pPr xmlns:a="http://schemas.openxmlformats.org/drawingml/2006/main">
              <a:buNone/>
            </a:pPr>
            <a:r xmlns:a="http://schemas.openxmlformats.org/drawingml/2006/main">
              <a:rPr lang="bg" dirty="0"/>
              <a:t>Стандартът „Пасивна къща“ представлява един от най-стабилните и доказани подходи за постигане на ултранискоенергийни сгради в условията на днешните климатични и политически предизвикателства. Разработена в Германия през 90-те години на миналия век, Пасивната къща (или Passivhaus) е </a:t>
            </a:r>
            <a:r xmlns:a="http://schemas.openxmlformats.org/drawingml/2006/main">
              <a:rPr lang="bg" b="1" dirty="0"/>
              <a:t>доброволна, високоефективна методология за проектиране на сгради </a:t>
            </a:r>
            <a:r xmlns:a="http://schemas.openxmlformats.org/drawingml/2006/main">
              <a:rPr lang="bg" dirty="0"/>
              <a:t>, която дава приоритет на енергийната ефективност, топлинния комфорт и оперативната предвидимост. За разлика от много регулаторни подходи, които се фокусират върху компенсиране на потреблението на енергия с възобновяеми източници, Пасивната къща намалява търсенето при източника, което я прави решение, ориентирано към „търсенето на първо място“, което е в тясно съответствие с целите на Европейския съюз за сгради с нулеви емисии (ZEB) съгласно Директивата за енергийните характеристики на сградите (EPBD).</a:t>
            </a:r>
          </a:p>
          <a:p>
            <a:pPr xmlns:a="http://schemas.openxmlformats.org/drawingml/2006/main">
              <a:buNone/>
            </a:pPr>
            <a:r xmlns:a="http://schemas.openxmlformats.org/drawingml/2006/main">
              <a:rPr lang="bg" dirty="0"/>
              <a:t>Пасивните сгради са проектирани така, че драстично да ограничат нуждата от активно отопление и охлаждане. Чрез внимателно интегрирани архитектурни детайли – като високоефективна изолация, херметична конструкция, елиминиране на термомостове и механична вентилация с рекуперация на топлина (MVHR) – тези сгради могат да постигнат </a:t>
            </a:r>
            <a:r xmlns:a="http://schemas.openxmlformats.org/drawingml/2006/main">
              <a:rPr lang="bg" b="1" dirty="0"/>
              <a:t>ниски нужди от отопление и охлаждане на помещения до 15 kWh/m²/година </a:t>
            </a:r>
            <a:r xmlns:a="http://schemas.openxmlformats.org/drawingml/2006/main">
              <a:rPr lang="bg" dirty="0"/>
              <a:t>, далеч под типичните строителни норми. Това значително намаление на търсенето позволява дори на скромни системи за възобновяема енергия да компенсират напълно останалото потребление, което прави постижима производителност на ниво ZEB както при ново строителство, така и при дълбоки модернизации.</a:t>
            </a:r>
          </a:p>
          <a:p>
            <a:pPr xmlns:a="http://schemas.openxmlformats.org/drawingml/2006/main">
              <a:buNone/>
            </a:pPr>
            <a:r xmlns:a="http://schemas.openxmlformats.org/drawingml/2006/main">
              <a:rPr lang="bg" dirty="0"/>
              <a:t>Друга отличителна черта е строгият процес на проверка на пасивната къща. За разлика от много национални системи за сертифициране, които разчитат на обобщени предположения, пасивната къща използва подробна симулация (чрез инструмента PHPP) и тестове след строителството, включително тестове на вентилационни отвори за въздухонепроницаемост и проверки на производителността на MVHR. Тази прозрачност гарантира, че </a:t>
            </a:r>
            <a:r xmlns:a="http://schemas.openxmlformats.org/drawingml/2006/main">
              <a:rPr lang="bg" b="1" dirty="0"/>
              <a:t>измерената производителност е в тясно съответствие с проекта </a:t>
            </a:r>
            <a:r xmlns:a="http://schemas.openxmlformats.org/drawingml/2006/main">
              <a:rPr lang="bg" dirty="0"/>
              <a:t>, намалявайки разликата между прогнозираното и действителното потребление на енергия.</a:t>
            </a:r>
          </a:p>
          <a:p>
            <a:pPr xmlns:a="http://schemas.openxmlformats.org/drawingml/2006/main">
              <a:buNone/>
            </a:pPr>
            <a:r xmlns:a="http://schemas.openxmlformats.org/drawingml/2006/main">
              <a:rPr lang="bg" dirty="0"/>
              <a:t>Важно е да се отбележи, че макар пасивната къща сама по себе си да не е път за съответствие със законовите изисквания, тя е напълно </a:t>
            </a:r>
            <a:r xmlns:a="http://schemas.openxmlformats.org/drawingml/2006/main">
              <a:rPr lang="bg" b="1" dirty="0"/>
              <a:t>допълнение към целите на ZEB </a:t>
            </a:r>
            <a:r xmlns:a="http://schemas.openxmlformats.org/drawingml/2006/main">
              <a:rPr lang="bg" dirty="0"/>
              <a:t>. Много проекти за пасивни къщи вече отговарят или надвишават целите на преработената EPBD – особено когато са съчетани с възобновяема електроенергия или чиста районна енергия. Съвместимостта ѝ с климатичните амбиции на ЕС, заедно с гъвкавостта ѝ в различни климатични условия и видове сгради (напр. социални жилища, училища, обновявания), я прави безценна стратегия за градове и професионалисти, целящи декарбонизация на застроената среда.</a:t>
            </a:r>
          </a:p>
          <a:p>
            <a:r xmlns:a="http://schemas.openxmlformats.org/drawingml/2006/main">
              <a:rPr lang="bg" dirty="0"/>
              <a:t>Накратко, пасивната къща е важна, защото работи. Тя предлага възпроизводима, базирана на производителността рамка, която поставя потребителите на сградата на първо място – осигурявайки комфорт, ефективност и дългосрочна стойност, като същевременно засилва ангажимента на ЕС за въглеродна неутралност.</a:t>
            </a:r>
          </a:p>
          <a:p>
            <a:endParaRPr lang="tr-TR" dirty="0"/>
          </a:p>
        </p:txBody>
      </p:sp>
      <p:sp>
        <p:nvSpPr>
          <p:cNvPr id="4" name="Slayt Numarası Yer Tutucusu 3">
            <a:extLst>
              <a:ext uri="{FF2B5EF4-FFF2-40B4-BE49-F238E27FC236}">
                <a16:creationId xmlns:a16="http://schemas.microsoft.com/office/drawing/2014/main" id="{B1286CF0-C5CC-FB0E-50ED-5135574D27E8}"/>
              </a:ext>
            </a:extLst>
          </p:cNvPr>
          <p:cNvSpPr>
            <a:spLocks noGrp="1"/>
          </p:cNvSpPr>
          <p:nvPr>
            <p:ph type="sldNum" sz="quarter" idx="5"/>
          </p:nvPr>
        </p:nvSpPr>
        <p:spPr/>
        <p:txBody>
          <a:bodyPr/>
          <a:lstStyle/>
          <a:p>
            <a:fld id="{04E9E6DC-B0C2-7B45-9E4C-DCF9C8BFF112}" type="slidenum">
              <a:rPr lang="tr-TR" smtClean="0"/>
              <a:t>3</a:t>
            </a:fld>
            <a:endParaRPr lang="tr-TR"/>
          </a:p>
        </p:txBody>
      </p:sp>
    </p:spTree>
    <p:extLst>
      <p:ext uri="{BB962C8B-B14F-4D97-AF65-F5344CB8AC3E}">
        <p14:creationId xmlns:p14="http://schemas.microsoft.com/office/powerpoint/2010/main" val="206994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3AD38-E567-E694-09AA-729364D149E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9C9B748-98D7-32E8-3A9A-608EA9AB026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91C2016-7F05-E852-6680-9BD85727F5E0}"/>
              </a:ext>
            </a:extLst>
          </p:cNvPr>
          <p:cNvSpPr>
            <a:spLocks noGrp="1"/>
          </p:cNvSpPr>
          <p:nvPr>
            <p:ph type="body" idx="1"/>
          </p:nvPr>
        </p:nvSpPr>
        <p:spPr/>
        <p:txBody>
          <a:bodyPr/>
          <a:lstStyle/>
          <a:p>
            <a:pPr xmlns:a="http://schemas.openxmlformats.org/drawingml/2006/main">
              <a:buNone/>
            </a:pPr>
            <a:r xmlns:a="http://schemas.openxmlformats.org/drawingml/2006/main">
              <a:rPr lang="bg" b="1" dirty="0"/>
              <a:t>Климатични съображения и PHPP в проектирането на пасивни къщи</a:t>
            </a:r>
          </a:p>
          <a:p>
            <a:pPr xmlns:a="http://schemas.openxmlformats.org/drawingml/2006/main">
              <a:buNone/>
            </a:pPr>
            <a:r xmlns:a="http://schemas.openxmlformats.org/drawingml/2006/main">
              <a:rPr lang="bg" dirty="0"/>
              <a:t>Сертифицирането на пасивните къщи се ръководи от производителността, а не от предписателните мерки, а адаптивността към климата е от основно значение за методологията. Въпреки това, за разлика от други рейтингови системи, които разделят държавите на десетки климатични зони, подходът на пасивните къщи умишлено опростява нещата. </a:t>
            </a:r>
            <a:r xmlns:a="http://schemas.openxmlformats.org/drawingml/2006/main">
              <a:rPr lang="bg" b="1" dirty="0"/>
              <a:t>Няма предимство в използването на по-сложно или по-подробно зониране </a:t>
            </a:r>
            <a:r xmlns:a="http://schemas.openxmlformats.org/drawingml/2006/main">
              <a:rPr lang="bg" dirty="0"/>
              <a:t>. Вместо това, методът на пасивните къщи набляга на прецизното моделиране за всеки отделен проект, основано на местни климатични файлове и подробна симулация.</a:t>
            </a:r>
          </a:p>
          <a:p>
            <a:pPr xmlns:a="http://schemas.openxmlformats.org/drawingml/2006/main">
              <a:buNone/>
            </a:pPr>
            <a:r xmlns:a="http://schemas.openxmlformats.org/drawingml/2006/main">
              <a:rPr lang="bg" dirty="0"/>
              <a:t>Пакетът </a:t>
            </a:r>
            <a:r xmlns:a="http://schemas.openxmlformats.org/drawingml/2006/main">
              <a:rPr lang="bg" b="1" dirty="0"/>
              <a:t>за планиране на пасивни къщи (PHPP) </a:t>
            </a:r>
            <a:r xmlns:a="http://schemas.openxmlformats.org/drawingml/2006/main">
              <a:rPr lang="bg" dirty="0"/>
              <a:t>е гръбнакът на този подход за моделиране. Разработен от Института за пасивни къщи, PHPP използва специфични за местоположението климатични данни, за да изчисли енергийния баланс на сградата с изключителна точност. Всяка оптимизация – независимо дали става въпрос за дебелина на изолацията, ориентация на прозорците или стратегия за засенчване – преминава през PHPP. Инструментът позволява на проектантите да итерират, сравняват и коригират производителността в различни климатични условия, без да разчитат на произволни климатични класификации.</a:t>
            </a:r>
          </a:p>
          <a:p>
            <a:pPr xmlns:a="http://schemas.openxmlformats.org/drawingml/2006/main">
              <a:buNone/>
            </a:pPr>
            <a:r xmlns:a="http://schemas.openxmlformats.org/drawingml/2006/main">
              <a:rPr lang="bg" dirty="0"/>
              <a:t>Вместо да се фокусират върху предварително дефинирани зони, проектите за пасивни къщи използват </a:t>
            </a:r>
            <a:r xmlns:a="http://schemas.openxmlformats.org/drawingml/2006/main">
              <a:rPr lang="bg" b="1" dirty="0"/>
              <a:t>климатични файлове (DAT файлове) </a:t>
            </a:r>
            <a:r xmlns:a="http://schemas.openxmlformats.org/drawingml/2006/main">
              <a:rPr lang="bg" dirty="0"/>
              <a:t>, съдържащи почасови метеорологични данни – включително температура, слънчева радиация, влажност и вятър. Тези файлове са достъпни за много градове по света и позволяват на PHPP динамично да симулира как даден проект функционира целогодишно. По същество </a:t>
            </a:r>
            <a:r xmlns:a="http://schemas.openxmlformats.org/drawingml/2006/main">
              <a:rPr lang="bg" b="1" dirty="0"/>
              <a:t>всяка сграда определя своя собствена „микроклиматична зона“ </a:t>
            </a:r>
            <a:r xmlns:a="http://schemas.openxmlformats.org/drawingml/2006/main">
              <a:rPr lang="bg" dirty="0"/>
              <a:t>въз основа на своето местоположение, геометрия и стратегия за ограждане.</a:t>
            </a:r>
          </a:p>
          <a:p>
            <a:pPr xmlns:a="http://schemas.openxmlformats.org/drawingml/2006/main">
              <a:buNone/>
            </a:pPr>
            <a:r xmlns:a="http://schemas.openxmlformats.org/drawingml/2006/main">
              <a:rPr lang="bg" dirty="0"/>
              <a:t>За да се осигури прозрачност и сравнимост, Институтът за пасивни къщи поддържа онлайн </a:t>
            </a:r>
            <a:r xmlns:a="http://schemas.openxmlformats.org/drawingml/2006/main">
              <a:rPr lang="bg" b="1" dirty="0"/>
              <a:t>база данни за компоненти </a:t>
            </a:r>
            <a:r xmlns:a="http://schemas.openxmlformats.org/drawingml/2006/main">
              <a:rPr lang="bg" dirty="0"/>
              <a:t>с проверени данни за ефективността на сертифицирани продукти. Това включва изолационни материали, прозорци, врати, вентилационни агрегати (MVHR) и други. Всички сертифицирани компоненти се тестват при еднакви условия и техните стойности на ефективност – като U-стойности, g-стойности или коефициенти на възстановяване на топлина – могат да се използват директно в рамките на PHPP.</a:t>
            </a:r>
          </a:p>
          <a:p>
            <a:pPr xmlns:a="http://schemas.openxmlformats.org/drawingml/2006/main">
              <a:buNone/>
            </a:pPr>
            <a:r xmlns:a="http://schemas.openxmlformats.org/drawingml/2006/main">
              <a:rPr lang="bg" dirty="0"/>
              <a:t>Този процес гарантира, че </a:t>
            </a:r>
            <a:r xmlns:a="http://schemas.openxmlformats.org/drawingml/2006/main">
              <a:rPr lang="bg" b="1" dirty="0"/>
              <a:t>сертифицирането е обвързано с качествени входни данни и проследими резултати </a:t>
            </a:r>
            <a:r xmlns:a="http://schemas.openxmlformats.org/drawingml/2006/main">
              <a:rPr lang="bg" dirty="0"/>
              <a:t>, а не само с регионални средни стойности или теоретични допускания. Чрез използването на един и същ инструмент (PHPP), едни и същи критерии и едни и същи референтни номера на компоненти в различните проекти – от Инсбрук до Истанбул – пасивната къща позволява сравнимост и мащабируемост в различни климатични условия и държави.</a:t>
            </a:r>
          </a:p>
          <a:p>
            <a:r xmlns:a="http://schemas.openxmlformats.org/drawingml/2006/main">
              <a:rPr lang="bg" dirty="0"/>
              <a:t>В обобщение, пасивната къща поставя фокуса върху </a:t>
            </a:r>
            <a:r xmlns:a="http://schemas.openxmlformats.org/drawingml/2006/main">
              <a:rPr lang="bg" b="1" dirty="0"/>
              <a:t>качеството, а не върху сложността </a:t>
            </a:r>
            <a:r xmlns:a="http://schemas.openxmlformats.org/drawingml/2006/main">
              <a:rPr lang="bg" dirty="0"/>
              <a:t>. Не са ви необходими десетки климатични зони, за да проектирате енергийно ефективна сграда – необходими са ви точни данни, надеждни компоненти и инструмент, базиран на производителността, като PHPP. Този подход поддържа висока производителност и възпроизводимост, независимо дали строите в снежна алпийска долина или в средиземноморски град.</a:t>
            </a:r>
          </a:p>
          <a:p>
            <a:endParaRPr lang="tr-TR" dirty="0"/>
          </a:p>
        </p:txBody>
      </p:sp>
      <p:sp>
        <p:nvSpPr>
          <p:cNvPr id="4" name="Slayt Numarası Yer Tutucusu 3">
            <a:extLst>
              <a:ext uri="{FF2B5EF4-FFF2-40B4-BE49-F238E27FC236}">
                <a16:creationId xmlns:a16="http://schemas.microsoft.com/office/drawing/2014/main" id="{258EA815-27BF-1E72-14C5-8E7B77CD39C2}"/>
              </a:ext>
            </a:extLst>
          </p:cNvPr>
          <p:cNvSpPr>
            <a:spLocks noGrp="1"/>
          </p:cNvSpPr>
          <p:nvPr>
            <p:ph type="sldNum" sz="quarter" idx="5"/>
          </p:nvPr>
        </p:nvSpPr>
        <p:spPr/>
        <p:txBody>
          <a:bodyPr/>
          <a:lstStyle/>
          <a:p>
            <a:fld id="{04E9E6DC-B0C2-7B45-9E4C-DCF9C8BFF112}" type="slidenum">
              <a:rPr lang="tr-TR" smtClean="0"/>
              <a:t>4</a:t>
            </a:fld>
            <a:endParaRPr lang="tr-TR"/>
          </a:p>
        </p:txBody>
      </p:sp>
    </p:spTree>
    <p:extLst>
      <p:ext uri="{BB962C8B-B14F-4D97-AF65-F5344CB8AC3E}">
        <p14:creationId xmlns:p14="http://schemas.microsoft.com/office/powerpoint/2010/main" val="301633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1F715-19A3-1440-956E-CF89406E03D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FA2951A-3A66-F898-53A1-FD0C57B0CEE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78587E1-12BA-09B9-1C9A-10F59D398F20}"/>
              </a:ext>
            </a:extLst>
          </p:cNvPr>
          <p:cNvSpPr>
            <a:spLocks noGrp="1"/>
          </p:cNvSpPr>
          <p:nvPr>
            <p:ph type="body" idx="1"/>
          </p:nvPr>
        </p:nvSpPr>
        <p:spPr/>
        <p:txBody>
          <a:bodyPr/>
          <a:lstStyle/>
          <a:p>
            <a:r xmlns:a="http://schemas.openxmlformats.org/drawingml/2006/main">
              <a:rPr lang="bg" dirty="0"/>
              <a:t>Този </a:t>
            </a:r>
            <a:r xmlns:a="http://schemas.openxmlformats.org/drawingml/2006/main">
              <a:rPr lang="bg" dirty="0"/>
              <a:t>слайд представя основните числени прагове за ефективност, които определят сертифицирана сграда тип „пасивна къща“. Тези показатели са глобално стандартизирани от Института за пасивни къщи (PHI) и са от решаващо значение за постигане както на енергийна ефективност, така и на комфорт на обитателите. Тези критерии са вградени в Работен пакет 1 на Step2CleanPlan от инициативата „Сътрудничество за устойчива енергия и климатични действия“, по-специално в </a:t>
            </a:r>
            <a:r xmlns:a="http://schemas.openxmlformats.org/drawingml/2006/main">
              <a:rPr lang="bg" b="1" dirty="0"/>
              <a:t>Модул 2: Устойчива градска мобилност и енергийна ефективност </a:t>
            </a:r>
            <a:r xmlns:a="http://schemas.openxmlformats.org/drawingml/2006/main">
              <a:rPr lang="bg" dirty="0"/>
              <a:t>, в рамките на </a:t>
            </a:r>
            <a:r xmlns:a="http://schemas.openxmlformats.org/drawingml/2006/main">
              <a:rPr lang="bg" b="1" dirty="0"/>
              <a:t>Подмодул 202B: Принципи на проектиране на пасивни къщи и показатели за ефективност </a:t>
            </a:r>
            <a:r xmlns:a="http://schemas.openxmlformats.org/drawingml/2006/main">
              <a:rPr lang="bg" dirty="0"/>
              <a:t>.</a:t>
            </a:r>
            <a:endParaRPr xmlns:a="http://schemas.openxmlformats.org/drawingml/2006/main" lang="tr-TR" dirty="0"/>
          </a:p>
          <a:p>
            <a:pPr xmlns:a="http://schemas.openxmlformats.org/drawingml/2006/main" marL="0" marR="0" lvl="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bg" b="1" dirty="0"/>
              <a:t>1. Търсене на отопление и охлаждане ≤15 kWh/m²/година </a:t>
            </a:r>
            <a:br xmlns:a="http://schemas.openxmlformats.org/drawingml/2006/main">
              <a:rPr lang="en-US" dirty="0"/>
            </a:br>
            <a:r xmlns:a="http://schemas.openxmlformats.org/drawingml/2006/main">
              <a:rPr lang="bg" dirty="0"/>
              <a:t>Този показател определя максималното годишно търсене на енергия за климатизация на помещения – отопление или охлаждане, в зависимост от климата. Той отразява необходимата енергия, след като се вземат предвид вътрешните печалби от хора, уреди и слънчева светлина. Постигането на този праг изисква суперизолирана, херметична обвивка и често механична вентилация с рекуперация на топлина (MVHR). Той е значително по-нисък от конвенционалните строителни стандарти и представлява драстично намаляване на оперативното потребление на енергия, което прави пасивните сгради силно устойчиви и адаптирани към климата.</a:t>
            </a:r>
          </a:p>
          <a:p>
            <a:pPr xmlns:a="http://schemas.openxmlformats.org/drawingml/2006/main">
              <a:buNone/>
            </a:pPr>
            <a:r xmlns:a="http://schemas.openxmlformats.org/drawingml/2006/main">
              <a:rPr lang="bg" b="1" dirty="0"/>
              <a:t>2. Търсене на първична енергия от възобновяеми (PER) или първична енергия (PE) </a:t>
            </a:r>
            <a:br xmlns:a="http://schemas.openxmlformats.org/drawingml/2006/main">
              <a:rPr lang="en-US" dirty="0"/>
            </a:br>
            <a:r xmlns:a="http://schemas.openxmlformats.org/drawingml/2006/main">
              <a:rPr lang="bg" dirty="0"/>
              <a:t>Класическата пасивна къща трябва да отговаря на едно от следните условия:</a:t>
            </a:r>
          </a:p>
          <a:p>
            <a:pPr xmlns:a="http://schemas.openxmlformats.org/drawingml/2006/main">
              <a:buFont typeface="Arial" panose="020B0604020202020204" pitchFamily="34" charset="0"/>
              <a:buChar char="•"/>
            </a:pPr>
            <a:r xmlns:a="http://schemas.openxmlformats.org/drawingml/2006/main">
              <a:rPr lang="bg" b="1" dirty="0"/>
              <a:t>≤60 kWh/m²/година PER </a:t>
            </a:r>
            <a:r xmlns:a="http://schemas.openxmlformats.org/drawingml/2006/main">
              <a:rPr lang="bg" dirty="0"/>
              <a:t>(базирано на енергийни източници на възобновяема енергия), или</a:t>
            </a:r>
          </a:p>
          <a:p>
            <a:pPr xmlns:a="http://schemas.openxmlformats.org/drawingml/2006/main">
              <a:buFont typeface="Arial" panose="020B0604020202020204" pitchFamily="34" charset="0"/>
              <a:buChar char="•"/>
            </a:pPr>
            <a:r xmlns:a="http://schemas.openxmlformats.org/drawingml/2006/main">
              <a:rPr lang="bg" b="1" dirty="0"/>
              <a:t>≤95 kWh/m²/година PE </a:t>
            </a:r>
            <a:r xmlns:a="http://schemas.openxmlformats.org/drawingml/2006/main">
              <a:rPr lang="bg" dirty="0"/>
              <a:t>(ако се използва традиционно отчитане на изкопаемите горива).</a:t>
            </a:r>
          </a:p>
          <a:p>
            <a:r xmlns:a="http://schemas.openxmlformats.org/drawingml/2006/main">
              <a:rPr lang="bg" dirty="0"/>
              <a:t>Показателят PER взема предвид всички енергийни потребления в домакинствата – осветление, уреди, топла вода и ОВК – и предполага евентуално снабдяване с електроенергия от възобновяеми източници. Това съгласува пасивната къща с по-широката цел на ЕС за пълна декарбонизация, както е посочено в </a:t>
            </a:r>
            <a:r xmlns:a="http://schemas.openxmlformats.org/drawingml/2006/main">
              <a:rPr lang="bg" b="1" dirty="0"/>
              <a:t>Приложение III към Директивата за енергийните характеристики на сградите (EPBD) </a:t>
            </a:r>
            <a:r xmlns:a="http://schemas.openxmlformats.org/drawingml/2006/main">
              <a:rPr lang="bg" dirty="0"/>
              <a:t>, която определя сградите с нулеви емисии (ZEB) по отношение на емисиите на парникови газове.</a:t>
            </a:r>
          </a:p>
          <a:p>
            <a:pPr xmlns:a="http://schemas.openxmlformats.org/drawingml/2006/main" marL="0" marR="0" lvl="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bg" b="1" dirty="0"/>
              <a:t>3. Херметичност ≤0,6 ACH при 50 паскала. </a:t>
            </a:r>
            <a:br xmlns:a="http://schemas.openxmlformats.org/drawingml/2006/main">
              <a:rPr lang="en-US" dirty="0"/>
            </a:br>
            <a:r xmlns:a="http://schemas.openxmlformats.org/drawingml/2006/main">
              <a:rPr lang="bg" dirty="0"/>
              <a:t>Обменът на въздух на час (ACH) измерва количеството въздух, което преминава през сградната обвивка. Това строго ограничение се проверява чрез тестване с вентилационна врата и е от решаващо значение за елиминиране на неконтролираните загуби от вентилация. По-ниският ACH води до стабилни вътрешни температури, намалени сметки за енергия и по-високи нива на комфорт. За сравнение, много национални норми позволяват до 3-5 ACH, което подкопава енергийните характеристики.</a:t>
            </a:r>
          </a:p>
          <a:p>
            <a:endParaRPr lang="tr-TR" dirty="0"/>
          </a:p>
        </p:txBody>
      </p:sp>
      <p:sp>
        <p:nvSpPr>
          <p:cNvPr id="4" name="Slayt Numarası Yer Tutucusu 3">
            <a:extLst>
              <a:ext uri="{FF2B5EF4-FFF2-40B4-BE49-F238E27FC236}">
                <a16:creationId xmlns:a16="http://schemas.microsoft.com/office/drawing/2014/main" id="{F047098F-1216-CFAE-67A7-7F3FF6619E13}"/>
              </a:ext>
            </a:extLst>
          </p:cNvPr>
          <p:cNvSpPr>
            <a:spLocks noGrp="1"/>
          </p:cNvSpPr>
          <p:nvPr>
            <p:ph type="sldNum" sz="quarter" idx="5"/>
          </p:nvPr>
        </p:nvSpPr>
        <p:spPr/>
        <p:txBody>
          <a:bodyPr/>
          <a:lstStyle/>
          <a:p>
            <a:fld id="{04E9E6DC-B0C2-7B45-9E4C-DCF9C8BFF112}" type="slidenum">
              <a:rPr lang="tr-TR" smtClean="0"/>
              <a:t>5</a:t>
            </a:fld>
            <a:endParaRPr lang="tr-TR"/>
          </a:p>
        </p:txBody>
      </p:sp>
    </p:spTree>
    <p:extLst>
      <p:ext uri="{BB962C8B-B14F-4D97-AF65-F5344CB8AC3E}">
        <p14:creationId xmlns:p14="http://schemas.microsoft.com/office/powerpoint/2010/main" val="171004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A07BA-7C97-163A-F231-8D57C94A1E7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E78F462-5F13-72F6-BCE5-70F6464E25D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89CB01D-C2A0-0FE9-A86E-1E411320D08E}"/>
              </a:ext>
            </a:extLst>
          </p:cNvPr>
          <p:cNvSpPr>
            <a:spLocks noGrp="1"/>
          </p:cNvSpPr>
          <p:nvPr>
            <p:ph type="body" idx="1"/>
          </p:nvPr>
        </p:nvSpPr>
        <p:spPr/>
        <p:txBody>
          <a:bodyPr/>
          <a:lstStyle/>
          <a:p>
            <a:pPr xmlns:a="http://schemas.openxmlformats.org/drawingml/2006/main">
              <a:buNone/>
            </a:pPr>
            <a:r xmlns:a="http://schemas.openxmlformats.org/drawingml/2006/main">
              <a:rPr lang="bg" b="1" dirty="0"/>
              <a:t>Термичен комфорт и MVHR в проектирането на пасивни къщи</a:t>
            </a:r>
          </a:p>
          <a:p>
            <a:pPr xmlns:a="http://schemas.openxmlformats.org/drawingml/2006/main">
              <a:buNone/>
            </a:pPr>
            <a:r xmlns:a="http://schemas.openxmlformats.org/drawingml/2006/main">
              <a:rPr lang="bg" dirty="0"/>
              <a:t>Термичният комфорт е основен принцип на стандарта за пасивна къща, който има за цел да поддържа стабилни вътрешни температури през цялата година, като същевременно минимизира потреблението на енергия. Според критериите за сертифициране, температурите на въздуха в помещенията трябва да се поддържат между </a:t>
            </a:r>
            <a:r xmlns:a="http://schemas.openxmlformats.org/drawingml/2006/main">
              <a:rPr lang="bg" b="1" dirty="0"/>
              <a:t>20–25°C </a:t>
            </a:r>
            <a:r xmlns:a="http://schemas.openxmlformats.org/drawingml/2006/main">
              <a:rPr lang="bg" dirty="0"/>
              <a:t>и не трябва да надвишават </a:t>
            </a:r>
            <a:r xmlns:a="http://schemas.openxmlformats.org/drawingml/2006/main">
              <a:rPr lang="bg" b="1" dirty="0"/>
              <a:t>25°C за повече от 10% от годишните часове на ползване </a:t>
            </a:r>
            <a:r xmlns:a="http://schemas.openxmlformats.org/drawingml/2006/main">
              <a:rPr lang="bg" dirty="0"/>
              <a:t>. Това осигурява постоянен комфорт без прекомерна зависимост от механично отопление или охлаждане.</a:t>
            </a:r>
          </a:p>
          <a:p>
            <a:pPr xmlns:a="http://schemas.openxmlformats.org/drawingml/2006/main">
              <a:buNone/>
            </a:pPr>
            <a:r xmlns:a="http://schemas.openxmlformats.org/drawingml/2006/main">
              <a:rPr lang="bg" dirty="0"/>
              <a:t>Една от ключовите технологии, които позволяват тази производителност, е </a:t>
            </a:r>
            <a:r xmlns:a="http://schemas.openxmlformats.org/drawingml/2006/main">
              <a:rPr lang="bg" b="1" dirty="0"/>
              <a:t>MVHR </a:t>
            </a:r>
            <a:r xmlns:a="http://schemas.openxmlformats.org/drawingml/2006/main">
              <a:rPr lang="bg" dirty="0"/>
              <a:t>— </a:t>
            </a:r>
            <a:r xmlns:a="http://schemas.openxmlformats.org/drawingml/2006/main">
              <a:rPr lang="bg" b="1" dirty="0"/>
              <a:t>механична вентилация с рекуперация на топлина </a:t>
            </a:r>
            <a:r xmlns:a="http://schemas.openxmlformats.org/drawingml/2006/main">
              <a:rPr lang="bg" dirty="0"/>
              <a:t>. В пасивна къща, MVHR системите трябва да рекуперират поне </a:t>
            </a:r>
            <a:r xmlns:a="http://schemas.openxmlformats.org/drawingml/2006/main">
              <a:rPr lang="bg" b="1" dirty="0"/>
              <a:t>75% от топлината </a:t>
            </a:r>
            <a:r xmlns:a="http://schemas.openxmlformats.org/drawingml/2006/main">
              <a:rPr lang="bg" dirty="0"/>
              <a:t>от изходящия въздух, като ефективно предварително затоплят входящия свеж въздух. Това не само намалява загубите на топлина, но и поддържа високо качество на въздуха в помещенията, без да е необходимо отваряне на прозорци — важна характеристика в климат с екстремни външни температури или лошо качество на въздуха.</a:t>
            </a:r>
          </a:p>
          <a:p>
            <a:pPr xmlns:a="http://schemas.openxmlformats.org/drawingml/2006/main">
              <a:buNone/>
            </a:pPr>
            <a:r xmlns:a="http://schemas.openxmlformats.org/drawingml/2006/main">
              <a:rPr lang="bg" dirty="0"/>
              <a:t>Балансираните MVHR системи осигуряват непрекъснато подаване на филтриран, богат на кислород въздух, като същевременно премахват влага, CO₂ и замърсители в помещенията. Това допринася за топлинен комфорт, като предотвратява студени течения и осигурява стабилни нива на влажност. Във влажен или горещ климат, MVHR устройствата могат да бъдат комбинирани с влагоабсорбатори или байпасни охлаждащи функции, които се отчитат в PHPP (Пакет за планиране на пасивни къщи) симулации.</a:t>
            </a:r>
          </a:p>
          <a:p>
            <a:pPr xmlns:a="http://schemas.openxmlformats.org/drawingml/2006/main">
              <a:buNone/>
            </a:pPr>
            <a:r xmlns:a="http://schemas.openxmlformats.org/drawingml/2006/main">
              <a:rPr lang="bg" dirty="0"/>
              <a:t>Успехът на MVHR зависи от цялостната херметичност и качеството на изолацията на сградата. </a:t>
            </a:r>
            <a:r xmlns:a="http://schemas.openxmlformats.org/drawingml/2006/main">
              <a:rPr lang="bg" b="1" dirty="0"/>
              <a:t>Херметична конструкция </a:t>
            </a:r>
            <a:r xmlns:a="http://schemas.openxmlformats.org/drawingml/2006/main">
              <a:rPr lang="bg" dirty="0"/>
              <a:t>(≤0,6 въздухообмена на час при 50 паскала) гарантира, че въздушните потоци са напълно контролирани от вентилационната система, предотвратявайки нежелани загуби или натрупване на топлина. </a:t>
            </a:r>
            <a:r xmlns:a="http://schemas.openxmlformats.org/drawingml/2006/main">
              <a:rPr lang="bg" b="1" dirty="0"/>
              <a:t>Детайлите без термомостове </a:t>
            </a:r>
            <a:r xmlns:a="http://schemas.openxmlformats.org/drawingml/2006/main">
              <a:rPr lang="bg" dirty="0"/>
              <a:t>елиминират слабите места в сградната обвивка, подобрявайки както енергийните характеристики, така и комфорта на обитателите.</a:t>
            </a:r>
          </a:p>
          <a:p>
            <a:pPr xmlns:a="http://schemas.openxmlformats.org/drawingml/2006/main">
              <a:buNone/>
            </a:pPr>
            <a:r xmlns:a="http://schemas.openxmlformats.org/drawingml/2006/main">
              <a:rPr lang="bg" dirty="0"/>
              <a:t>Важно е да се отбележи, че подходът на пасивната къща не дава приоритет на енергийните доставки – както е при възобновяемите енергийни източници. Вместо това, той се фокусира върху </a:t>
            </a:r>
            <a:r xmlns:a="http://schemas.openxmlformats.org/drawingml/2006/main">
              <a:rPr lang="bg" b="1" dirty="0"/>
              <a:t>намаляване на търсенето чрез интелигентен дизайн </a:t>
            </a:r>
            <a:r xmlns:a="http://schemas.openxmlformats.org/drawingml/2006/main">
              <a:rPr lang="bg" dirty="0"/>
              <a:t>, като MVHR играе централна роля за постигане на ниско потребление на енергия и постоянен топлинен комфорт.</a:t>
            </a:r>
          </a:p>
          <a:p>
            <a:r xmlns:a="http://schemas.openxmlformats.org/drawingml/2006/main">
              <a:rPr lang="bg" dirty="0"/>
              <a:t>Заедно тези стратегии създават сгради, които са не само енергийно ефективни, но и по-здравословни, по-тихи и по-комфортни за живеене и работа. Чрез ефективното използване на MVHR в рамките на пасивната къща, проектантите могат да осигурят отлична вътрешна среда, като същевременно постигат или надвишават целите за нулеви емисии.</a:t>
            </a:r>
          </a:p>
          <a:p>
            <a:endParaRPr lang="tr-TR" dirty="0"/>
          </a:p>
        </p:txBody>
      </p:sp>
      <p:sp>
        <p:nvSpPr>
          <p:cNvPr id="4" name="Slayt Numarası Yer Tutucusu 3">
            <a:extLst>
              <a:ext uri="{FF2B5EF4-FFF2-40B4-BE49-F238E27FC236}">
                <a16:creationId xmlns:a16="http://schemas.microsoft.com/office/drawing/2014/main" id="{678222F6-B6D5-D9E7-CC22-99855221EBFE}"/>
              </a:ext>
            </a:extLst>
          </p:cNvPr>
          <p:cNvSpPr>
            <a:spLocks noGrp="1"/>
          </p:cNvSpPr>
          <p:nvPr>
            <p:ph type="sldNum" sz="quarter" idx="5"/>
          </p:nvPr>
        </p:nvSpPr>
        <p:spPr/>
        <p:txBody>
          <a:bodyPr/>
          <a:lstStyle/>
          <a:p>
            <a:fld id="{04E9E6DC-B0C2-7B45-9E4C-DCF9C8BFF112}" type="slidenum">
              <a:rPr lang="tr-TR" smtClean="0"/>
              <a:t>6</a:t>
            </a:fld>
            <a:endParaRPr lang="tr-TR"/>
          </a:p>
        </p:txBody>
      </p:sp>
    </p:spTree>
    <p:extLst>
      <p:ext uri="{BB962C8B-B14F-4D97-AF65-F5344CB8AC3E}">
        <p14:creationId xmlns:p14="http://schemas.microsoft.com/office/powerpoint/2010/main" val="326494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30261-73D5-43A6-8039-87DA878A928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34F74CE-E3B0-CCCF-9AAF-F2ECFC0FFBC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19BFBB1-8EB3-D422-48C7-9D6BB5CEAB0A}"/>
              </a:ext>
            </a:extLst>
          </p:cNvPr>
          <p:cNvSpPr>
            <a:spLocks noGrp="1"/>
          </p:cNvSpPr>
          <p:nvPr>
            <p:ph type="body" idx="1"/>
          </p:nvPr>
        </p:nvSpPr>
        <p:spPr/>
        <p:txBody>
          <a:bodyPr/>
          <a:lstStyle/>
          <a:p>
            <a:pPr xmlns:a="http://schemas.openxmlformats.org/drawingml/2006/main">
              <a:buNone/>
            </a:pPr>
            <a:r xmlns:a="http://schemas.openxmlformats.org/drawingml/2006/main">
              <a:rPr lang="bg" b="1" dirty="0"/>
              <a:t>Детайли без термомостове при проектирането на пасивни къщи</a:t>
            </a:r>
          </a:p>
          <a:p>
            <a:pPr xmlns:a="http://schemas.openxmlformats.org/drawingml/2006/main">
              <a:buNone/>
            </a:pPr>
            <a:r xmlns:a="http://schemas.openxmlformats.org/drawingml/2006/main">
              <a:rPr lang="bg" dirty="0"/>
              <a:t>В стандарта за пасивна къща, един от най-важните, но често пренебрегвани, елементи на енергийната ефективност и комфорта на обитателите е елиминирането на топлинните мостове. </a:t>
            </a:r>
            <a:r xmlns:a="http://schemas.openxmlformats.org/drawingml/2006/main">
              <a:rPr lang="bg" b="1" dirty="0"/>
              <a:t>Термичният мост </a:t>
            </a:r>
            <a:r xmlns:a="http://schemas.openxmlformats.org/drawingml/2006/main">
              <a:rPr lang="bg" dirty="0"/>
              <a:t>е зона в сградната обвивка – като ъгли, кръстовища или връзки между конструктивни елементи – където топлината се предава по-лесно, което води до загуба на енергия, студени петна и дори развитие на мухъл.</a:t>
            </a:r>
          </a:p>
          <a:p>
            <a:pPr xmlns:a="http://schemas.openxmlformats.org/drawingml/2006/main">
              <a:buNone/>
            </a:pPr>
            <a:r xmlns:a="http://schemas.openxmlformats.org/drawingml/2006/main">
              <a:rPr lang="bg" dirty="0"/>
              <a:t>Изисква се пасивните сгради да бъдат </a:t>
            </a:r>
            <a:r xmlns:a="http://schemas.openxmlformats.org/drawingml/2006/main">
              <a:rPr lang="bg" b="1" dirty="0"/>
              <a:t>без термомостове </a:t>
            </a:r>
            <a:r xmlns:a="http://schemas.openxmlformats.org/drawingml/2006/main">
              <a:rPr lang="bg" dirty="0"/>
              <a:t>, което означава, че всяко съединение в конструкцията трябва да бъде внимателно моделирано и детайлизирано, за да се избегне нежелан топлинен поток. Специфичният праг на ефективност е ясен: </a:t>
            </a:r>
            <a:r xmlns:a="http://schemas.openxmlformats.org/drawingml/2006/main">
              <a:rPr lang="bg" b="1" dirty="0"/>
              <a:t>Psi-стойностите трябва да бъдат ≤ 0,01 W/ </a:t>
            </a:r>
            <a:r xmlns:a="http://schemas.openxmlformats.org/drawingml/2006/main">
              <a:rPr lang="bg" b="1" dirty="0" err="1"/>
              <a:t>m·K </a:t>
            </a:r>
            <a:r xmlns:a="http://schemas.openxmlformats.org/drawingml/2006/main">
              <a:rPr lang="bg" dirty="0"/>
              <a:t>. Тази много ниска граница гарантира, че тези слаби места в изолацията са сведени до минимум до степен, че имат незначително влияние върху общия енергиен баланс.</a:t>
            </a:r>
          </a:p>
          <a:p>
            <a:pPr xmlns:a="http://schemas.openxmlformats.org/drawingml/2006/main">
              <a:buNone/>
            </a:pPr>
            <a:r xmlns:a="http://schemas.openxmlformats.org/drawingml/2006/main">
              <a:rPr lang="bg" dirty="0"/>
              <a:t>Защо това е важно? Дори малките термомостове могат да доведат до:</a:t>
            </a:r>
          </a:p>
          <a:p>
            <a:pPr xmlns:a="http://schemas.openxmlformats.org/drawingml/2006/main">
              <a:buFont typeface="Arial" panose="020B0604020202020204" pitchFamily="34" charset="0"/>
              <a:buChar char="•"/>
            </a:pPr>
            <a:r xmlns:a="http://schemas.openxmlformats.org/drawingml/2006/main">
              <a:rPr lang="bg" b="1" dirty="0"/>
              <a:t>Повишено търсене на отопление и охлаждане</a:t>
            </a:r>
            <a:endParaRPr xmlns:a="http://schemas.openxmlformats.org/drawingml/2006/main" lang="en-US" dirty="0"/>
          </a:p>
          <a:p>
            <a:pPr xmlns:a="http://schemas.openxmlformats.org/drawingml/2006/main">
              <a:buFont typeface="Arial" panose="020B0604020202020204" pitchFamily="34" charset="0"/>
              <a:buChar char="•"/>
            </a:pPr>
            <a:r xmlns:a="http://schemas.openxmlformats.org/drawingml/2006/main">
              <a:rPr lang="bg" b="1" dirty="0"/>
              <a:t>По-ниски температури на повърхността, причиняващи дискомфорт</a:t>
            </a:r>
            <a:endParaRPr xmlns:a="http://schemas.openxmlformats.org/drawingml/2006/main" lang="en-US" dirty="0"/>
          </a:p>
          <a:p>
            <a:pPr xmlns:a="http://schemas.openxmlformats.org/drawingml/2006/main">
              <a:buFont typeface="Arial" panose="020B0604020202020204" pitchFamily="34" charset="0"/>
              <a:buChar char="•"/>
            </a:pPr>
            <a:r xmlns:a="http://schemas.openxmlformats.org/drawingml/2006/main">
              <a:rPr lang="bg" b="1" dirty="0"/>
              <a:t>Риск от конденз и мухъл по кръстовищата</a:t>
            </a:r>
            <a:endParaRPr xmlns:a="http://schemas.openxmlformats.org/drawingml/2006/main" lang="en-US" dirty="0"/>
          </a:p>
          <a:p>
            <a:pPr xmlns:a="http://schemas.openxmlformats.org/drawingml/2006/main">
              <a:buNone/>
            </a:pPr>
            <a:r xmlns:a="http://schemas.openxmlformats.org/drawingml/2006/main">
              <a:rPr lang="bg" dirty="0"/>
              <a:t>Чрез елиминирането на тези мостове чрез интелигентно детайлиране и планиране на строителството, пасивните сгради постигат не само по-добри енергийни характеристики, но и по-високи нива на вътрешен </a:t>
            </a:r>
            <a:r xmlns:a="http://schemas.openxmlformats.org/drawingml/2006/main">
              <a:rPr lang="bg" b="1" dirty="0"/>
              <a:t>топлинен комфорт </a:t>
            </a:r>
            <a:r xmlns:a="http://schemas.openxmlformats.org/drawingml/2006/main">
              <a:rPr lang="bg" dirty="0"/>
              <a:t>и дългосрочна </a:t>
            </a:r>
            <a:r xmlns:a="http://schemas.openxmlformats.org/drawingml/2006/main">
              <a:rPr lang="bg" b="1" dirty="0"/>
              <a:t>структурна издръжливост </a:t>
            </a:r>
            <a:r xmlns:a="http://schemas.openxmlformats.org/drawingml/2006/main">
              <a:rPr lang="bg" dirty="0"/>
              <a:t>.</a:t>
            </a:r>
          </a:p>
          <a:p>
            <a:pPr xmlns:a="http://schemas.openxmlformats.org/drawingml/2006/main">
              <a:buNone/>
            </a:pPr>
            <a:r xmlns:a="http://schemas.openxmlformats.org/drawingml/2006/main">
              <a:rPr lang="bg" dirty="0"/>
              <a:t>За да се отговори на това изискване, всички сградни връзки – стени, покриви, подове, ограждания на прозорци – трябва да бъдат анализирани с помощта на софтуер за моделиране, а строителните чертежи трябва да демонстрират съответстващи детайли. Тези стойности се въвеждат в </a:t>
            </a:r>
            <a:r xmlns:a="http://schemas.openxmlformats.org/drawingml/2006/main">
              <a:rPr lang="bg" b="1" dirty="0"/>
              <a:t>PHPP (Пакет за планиране на пасивни къщи), </a:t>
            </a:r>
            <a:r xmlns:a="http://schemas.openxmlformats.org/drawingml/2006/main">
              <a:rPr lang="bg" dirty="0"/>
              <a:t>за да се провери съответствието с ограниченията за потребление на отопление и общите показатели за ефективност.</a:t>
            </a:r>
          </a:p>
          <a:p>
            <a:pPr xmlns:a="http://schemas.openxmlformats.org/drawingml/2006/main">
              <a:buNone/>
            </a:pPr>
            <a:r xmlns:a="http://schemas.openxmlformats.org/drawingml/2006/main">
              <a:rPr lang="bg" dirty="0"/>
              <a:t>Ползата от този строг процес е двойна: той повишава </a:t>
            </a:r>
            <a:r xmlns:a="http://schemas.openxmlformats.org/drawingml/2006/main">
              <a:rPr lang="bg" b="1" dirty="0"/>
              <a:t>енергийната ефективност </a:t>
            </a:r>
            <a:r xmlns:a="http://schemas.openxmlformats.org/drawingml/2006/main">
              <a:rPr lang="bg" dirty="0"/>
              <a:t>и подобрява </a:t>
            </a:r>
            <a:r xmlns:a="http://schemas.openxmlformats.org/drawingml/2006/main">
              <a:rPr lang="bg" b="1" dirty="0"/>
              <a:t>благосъстоянието на обитателите, </a:t>
            </a:r>
            <a:r xmlns:a="http://schemas.openxmlformats.org/drawingml/2006/main">
              <a:rPr lang="bg" dirty="0"/>
              <a:t>като осигурява постоянна температура на вътрешните повърхности и елиминира риска от течение или натрупване на влага. Това е и жизненоважен компонент за постигане на целите за </a:t>
            </a:r>
            <a:r xmlns:a="http://schemas.openxmlformats.org/drawingml/2006/main">
              <a:rPr lang="bg" b="1" dirty="0"/>
              <a:t>сгради с нулеви емисии (ZEB) </a:t>
            </a:r>
            <a:r xmlns:a="http://schemas.openxmlformats.org/drawingml/2006/main">
              <a:rPr lang="bg" dirty="0"/>
              <a:t>, тъй като загубата на енергия чрез премостване може да подкопае иначе херметични и изолирани конструкции.</a:t>
            </a:r>
          </a:p>
          <a:p>
            <a:r xmlns:a="http://schemas.openxmlformats.org/drawingml/2006/main">
              <a:rPr lang="bg" dirty="0"/>
              <a:t>Накратко, </a:t>
            </a:r>
            <a:r xmlns:a="http://schemas.openxmlformats.org/drawingml/2006/main">
              <a:rPr lang="bg" b="1" dirty="0"/>
              <a:t>детайлите без термомостове не са по избор в пасивната къща – те са от съществено значение </a:t>
            </a:r>
            <a:r xmlns:a="http://schemas.openxmlformats.org/drawingml/2006/main">
              <a:rPr lang="bg" dirty="0"/>
              <a:t>. Те илюстрират подхода „първо материалът“: оптимизиране на ограждащата конструкция на сградата преди добавяне на енергийни системи. Резултатът е сграда, която не е само ефективна на хартия, но и такава, която функционира надеждно в реалния свят.</a:t>
            </a:r>
          </a:p>
          <a:p>
            <a:endParaRPr lang="tr-TR" dirty="0"/>
          </a:p>
        </p:txBody>
      </p:sp>
      <p:sp>
        <p:nvSpPr>
          <p:cNvPr id="4" name="Slayt Numarası Yer Tutucusu 3">
            <a:extLst>
              <a:ext uri="{FF2B5EF4-FFF2-40B4-BE49-F238E27FC236}">
                <a16:creationId xmlns:a16="http://schemas.microsoft.com/office/drawing/2014/main" id="{9387FC38-AC5A-6276-ED5C-FEEC8FBE2FE0}"/>
              </a:ext>
            </a:extLst>
          </p:cNvPr>
          <p:cNvSpPr>
            <a:spLocks noGrp="1"/>
          </p:cNvSpPr>
          <p:nvPr>
            <p:ph type="sldNum" sz="quarter" idx="5"/>
          </p:nvPr>
        </p:nvSpPr>
        <p:spPr/>
        <p:txBody>
          <a:bodyPr/>
          <a:lstStyle/>
          <a:p>
            <a:fld id="{04E9E6DC-B0C2-7B45-9E4C-DCF9C8BFF112}" type="slidenum">
              <a:rPr lang="tr-TR" smtClean="0"/>
              <a:t>7</a:t>
            </a:fld>
            <a:endParaRPr lang="tr-TR"/>
          </a:p>
        </p:txBody>
      </p:sp>
    </p:spTree>
    <p:extLst>
      <p:ext uri="{BB962C8B-B14F-4D97-AF65-F5344CB8AC3E}">
        <p14:creationId xmlns:p14="http://schemas.microsoft.com/office/powerpoint/2010/main" val="69779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40234-2C0D-2A0D-FCAF-FA87E0D5CE0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F12F82A-8DAC-F33A-A2CF-7A593649E80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5BEF7C5-6DA2-4F87-CAB4-DB7FF2C2641E}"/>
              </a:ext>
            </a:extLst>
          </p:cNvPr>
          <p:cNvSpPr>
            <a:spLocks noGrp="1"/>
          </p:cNvSpPr>
          <p:nvPr>
            <p:ph type="body" idx="1"/>
          </p:nvPr>
        </p:nvSpPr>
        <p:spPr/>
        <p:txBody>
          <a:bodyPr/>
          <a:lstStyle/>
          <a:p>
            <a:pPr xmlns:a="http://schemas.openxmlformats.org/drawingml/2006/main">
              <a:buNone/>
            </a:pPr>
            <a:r xmlns:a="http://schemas.openxmlformats.org/drawingml/2006/main">
              <a:rPr lang="bg" b="1" dirty="0"/>
              <a:t>Какво е PHPP?</a:t>
            </a:r>
            <a:endParaRPr xmlns:a="http://schemas.openxmlformats.org/drawingml/2006/main" lang="en-US" dirty="0"/>
          </a:p>
          <a:p>
            <a:pPr xmlns:a="http://schemas.openxmlformats.org/drawingml/2006/main">
              <a:buNone/>
            </a:pPr>
            <a:r xmlns:a="http://schemas.openxmlformats.org/drawingml/2006/main">
              <a:rPr lang="bg" dirty="0"/>
              <a:t>Пакетът за планиране на пасивни къщи (PHPP) е високоподробен, базиран на Excel инструмент за енергийно моделиране на сгради, разработен от Института за пасивни къщи (PHI). Проектиран специално за поддръжка на проекти за пасивни къщи, PHPP извършва месечни изчисления на енергийния баланс, използвайки специфични за климата данни и реални стойности на компонентите. Силата му се състои в прозрачността, проследимостта и прецизността, което го прави предпочитаният инструмент за симулация и проверка за сертифициране на пасивни къщи.</a:t>
            </a:r>
          </a:p>
          <a:p>
            <a:pPr xmlns:a="http://schemas.openxmlformats.org/drawingml/2006/main">
              <a:buNone/>
            </a:pPr>
            <a:r xmlns:a="http://schemas.openxmlformats.org/drawingml/2006/main">
              <a:rPr lang="bg" dirty="0"/>
              <a:t>За разлика от конвенционалните национални калкулатори за енергийна ефективност, PHPP позволява въвеждане на точни спецификации за изолация, прозорци, механични системи, засенчване и херметичност. Това води до по-точни прогнози за енергийното потребление – особено важно за сгради с ултраниско потребление на енергия. Резултатите от PHPP включват годишното потребление на отопление и охлаждане на помещения (с ограничения за пасивни къщи, определени на 15 kWh/m²/година), честота на прегряване (≤10% от часовете на ползване над 25°C) и потребление на първична енергия от възобновяеми източници (PER) (≤60 kWh/m²/година за класическото ниво).</a:t>
            </a:r>
          </a:p>
          <a:p>
            <a:pPr xmlns:a="http://schemas.openxmlformats.org/drawingml/2006/main">
              <a:buNone/>
            </a:pPr>
            <a:r xmlns:a="http://schemas.openxmlformats.org/drawingml/2006/main">
              <a:rPr lang="bg" dirty="0"/>
              <a:t>PHPP не е просто инструмент за проектиране, а е и предпоставка за сертифициране. Той моделира взаимодействието между топлоизолация, херметичност, топлинни мостове, вентилация с рекуперация на топлина (MVHR) и слънчеви печалби. Този цялостен подход гарантира, че сградите могат да отговорят на целите за ефективност на пасивните къщи и да поддържат висок топлинен комфорт с минимален енергиен разход.</a:t>
            </a:r>
          </a:p>
          <a:p>
            <a:pPr xmlns:a="http://schemas.openxmlformats.org/drawingml/2006/main">
              <a:buNone/>
            </a:pPr>
            <a:r xmlns:a="http://schemas.openxmlformats.org/drawingml/2006/main">
              <a:rPr lang="bg" dirty="0"/>
              <a:t>Инструментът поддържа и итеративен дизайн: например, ако прегряването надвиши 10%, дизайнерите могат да регулират засенчването на прозорците, да променят спецификациите на остъкляването или да преразгледат стратегията за вентилация – всичко това в интерфейса на PHPP. Методът му за месечен баланс може да изглежда по-прост от динамичните почасови симулации, но е валидиран спрямо данни от мониторинг в реалния свят, показвайки висока надеждност в нискоенергийни контексти.</a:t>
            </a:r>
          </a:p>
          <a:p>
            <a:pPr xmlns:a="http://schemas.openxmlformats.org/drawingml/2006/main">
              <a:buNone/>
            </a:pPr>
            <a:r xmlns:a="http://schemas.openxmlformats.org/drawingml/2006/main">
              <a:rPr lang="bg" dirty="0"/>
              <a:t>В проектите за пасивни къщи, PHPP позволява на професионалистите да тестват дизайнерските идеи рано, да вземат решения, основани на ефективността, и да избягват изненади след строителството. Той е в съответствие с целите на политиката на ЕС – като например целите за сгради с нулеви емисии (ZEB) на Директивата за енергийните характеристики на сградите (EPBD) – дори ако не е заместител на националните инструменти за енергийни характеристики на сградите (EPC), освен ако не е официално приет от местните власти.</a:t>
            </a:r>
          </a:p>
          <a:p>
            <a:r xmlns:a="http://schemas.openxmlformats.org/drawingml/2006/main">
              <a:rPr lang="bg" dirty="0"/>
              <a:t>В обобщение, PHPP е гръбнакът на проектирането на пасивни къщи, помагайки да се гарантира, че сградите са не само теоретично ефективни, но и проверимо ефективни. Неговата точност, гъвкавост и логика, насочена към намаляване на търсенето, го правят надежден съюзник в създаването на устойчиви, комфортни и нискоемисионни сгради.</a:t>
            </a:r>
          </a:p>
          <a:p>
            <a:endParaRPr lang="tr-TR" dirty="0"/>
          </a:p>
        </p:txBody>
      </p:sp>
      <p:sp>
        <p:nvSpPr>
          <p:cNvPr id="4" name="Slayt Numarası Yer Tutucusu 3">
            <a:extLst>
              <a:ext uri="{FF2B5EF4-FFF2-40B4-BE49-F238E27FC236}">
                <a16:creationId xmlns:a16="http://schemas.microsoft.com/office/drawing/2014/main" id="{17AF29CD-BB29-D0AD-BC1B-8E66F132D818}"/>
              </a:ext>
            </a:extLst>
          </p:cNvPr>
          <p:cNvSpPr>
            <a:spLocks noGrp="1"/>
          </p:cNvSpPr>
          <p:nvPr>
            <p:ph type="sldNum" sz="quarter" idx="5"/>
          </p:nvPr>
        </p:nvSpPr>
        <p:spPr/>
        <p:txBody>
          <a:bodyPr/>
          <a:lstStyle/>
          <a:p>
            <a:fld id="{04E9E6DC-B0C2-7B45-9E4C-DCF9C8BFF112}" type="slidenum">
              <a:rPr lang="tr-TR" smtClean="0"/>
              <a:t>8</a:t>
            </a:fld>
            <a:endParaRPr lang="tr-TR"/>
          </a:p>
        </p:txBody>
      </p:sp>
    </p:spTree>
    <p:extLst>
      <p:ext uri="{BB962C8B-B14F-4D97-AF65-F5344CB8AC3E}">
        <p14:creationId xmlns:p14="http://schemas.microsoft.com/office/powerpoint/2010/main" val="3621084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B5718-9D53-4678-9FCC-12D31F44800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460682B-58F4-9985-2B08-25DE1269F72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8B2318F-948F-D431-ED5D-8152B4CFC09E}"/>
              </a:ext>
            </a:extLst>
          </p:cNvPr>
          <p:cNvSpPr>
            <a:spLocks noGrp="1"/>
          </p:cNvSpPr>
          <p:nvPr>
            <p:ph type="body" idx="1"/>
          </p:nvPr>
        </p:nvSpPr>
        <p:spPr/>
        <p:txBody>
          <a:bodyPr/>
          <a:lstStyle/>
          <a:p>
            <a:pPr xmlns:a="http://schemas.openxmlformats.org/drawingml/2006/main">
              <a:buNone/>
            </a:pPr>
            <a:r xmlns:a="http://schemas.openxmlformats.org/drawingml/2006/main">
              <a:rPr lang="bg" b="1" dirty="0"/>
              <a:t>Какво е PHPP и защо неговите входни данни са толкова важни?</a:t>
            </a:r>
          </a:p>
          <a:p>
            <a:pPr xmlns:a="http://schemas.openxmlformats.org/drawingml/2006/main">
              <a:buNone/>
            </a:pPr>
            <a:r xmlns:a="http://schemas.openxmlformats.org/drawingml/2006/main">
              <a:rPr lang="bg" dirty="0"/>
              <a:t>Пакетът за планиране на пасивни къщи (PHPP) е мощен инструмент за симулация, базиран на Excel, използван в световен мащаб за проектиране и проверка на ултранискоенергийни сгради, които следват принципите на пасивните къщи. За разлика от общия софтуер за енергийно моделиране, PHPP използва подход на месечен енергиен баланс с много подробни и проследими входни данни. Това го прави идеален за точно прогнозиране на характеристиките на сградите, особено в проекти, целящи сертифициране като пасивни къщи.</a:t>
            </a:r>
          </a:p>
          <a:p>
            <a:pPr xmlns:a="http://schemas.openxmlformats.org/drawingml/2006/main">
              <a:buNone/>
            </a:pPr>
            <a:r xmlns:a="http://schemas.openxmlformats.org/drawingml/2006/main">
              <a:rPr lang="bg" b="1" dirty="0"/>
              <a:t>Защо PHPP е важен: </a:t>
            </a:r>
            <a:br xmlns:a="http://schemas.openxmlformats.org/drawingml/2006/main">
              <a:rPr lang="en-US" dirty="0"/>
            </a:br>
            <a:r xmlns:a="http://schemas.openxmlformats.org/drawingml/2006/main">
              <a:rPr lang="bg" dirty="0"/>
              <a:t>PHPP е гръбнакът на проектирането на пасивни къщи. Той надхвърля грубите оценки, използвайки реални данни за продукта и локализирани климатични файлове, за да моделира потреблението на енергия и комфорта. Той не само помага на проектантите да постигнат целите за ефективност, но им позволява итеративно да оптимизират сградите, като гарантират, че комфортът, енергийната ефективност и осигуряването на качеството са вградени от самото начало.</a:t>
            </a:r>
          </a:p>
          <a:p>
            <a:pPr xmlns:a="http://schemas.openxmlformats.org/drawingml/2006/main">
              <a:buNone/>
            </a:pPr>
            <a:r xmlns:a="http://schemas.openxmlformats.org/drawingml/2006/main">
              <a:rPr lang="bg" b="1" dirty="0"/>
              <a:t>Какво се включва в PHPP? </a:t>
            </a:r>
            <a:br xmlns:a="http://schemas.openxmlformats.org/drawingml/2006/main">
              <a:rPr lang="en-US" dirty="0"/>
            </a:br>
            <a:r xmlns:a="http://schemas.openxmlformats.org/drawingml/2006/main">
              <a:rPr lang="bg" dirty="0"/>
              <a:t>За да осигури своята прецизност, PHPP изисква широк набор от входни данни. Те включват:</a:t>
            </a:r>
          </a:p>
          <a:p>
            <a:pPr xmlns:a="http://schemas.openxmlformats.org/drawingml/2006/main">
              <a:buFont typeface="Arial" panose="020B0604020202020204" pitchFamily="34" charset="0"/>
              <a:buChar char="•"/>
            </a:pPr>
            <a:r xmlns:a="http://schemas.openxmlformats.org/drawingml/2006/main">
              <a:rPr lang="bg" b="1" dirty="0"/>
              <a:t>U-стойности </a:t>
            </a:r>
            <a:r xmlns:a="http://schemas.openxmlformats.org/drawingml/2006/main">
              <a:rPr lang="bg" dirty="0"/>
              <a:t>на стени, покриви и подове (измерване на това колко добре елементите се съпротивляват на топлопреминаване)</a:t>
            </a:r>
          </a:p>
          <a:p>
            <a:pPr xmlns:a="http://schemas.openxmlformats.org/drawingml/2006/main">
              <a:buFont typeface="Arial" panose="020B0604020202020204" pitchFamily="34" charset="0"/>
              <a:buChar char="•"/>
            </a:pPr>
            <a:r xmlns:a="http://schemas.openxmlformats.org/drawingml/2006/main">
              <a:rPr lang="bg" b="1" dirty="0"/>
              <a:t>Спецификации на прозорците, </a:t>
            </a:r>
            <a:r xmlns:a="http://schemas.openxmlformats.org/drawingml/2006/main">
              <a:rPr lang="bg" dirty="0"/>
              <a:t>като например вид остъкляване, g-стойности (слънчево усилване) и термичен мост на рамката (Ψ стойности)</a:t>
            </a:r>
          </a:p>
          <a:p>
            <a:pPr xmlns:a="http://schemas.openxmlformats.org/drawingml/2006/main">
              <a:buFont typeface="Arial" panose="020B0604020202020204" pitchFamily="34" charset="0"/>
              <a:buChar char="•"/>
            </a:pPr>
            <a:r xmlns:a="http://schemas.openxmlformats.org/drawingml/2006/main">
              <a:rPr lang="bg" dirty="0"/>
              <a:t>Ефективност и дебит на въздушния поток на системата </a:t>
            </a:r>
            <a:r xmlns:a="http://schemas.openxmlformats.org/drawingml/2006/main">
              <a:rPr lang="bg" b="1" dirty="0"/>
              <a:t>MVHR (механична вентилация с рекуперация на топлина)</a:t>
            </a:r>
          </a:p>
          <a:p>
            <a:pPr xmlns:a="http://schemas.openxmlformats.org/drawingml/2006/main">
              <a:buFont typeface="Arial" panose="020B0604020202020204" pitchFamily="34" charset="0"/>
              <a:buChar char="•"/>
            </a:pPr>
            <a:r xmlns:a="http://schemas.openxmlformats.org/drawingml/2006/main">
              <a:rPr lang="bg" b="1" dirty="0"/>
              <a:t>Детайли за засенчване </a:t>
            </a:r>
            <a:r xmlns:a="http://schemas.openxmlformats.org/drawingml/2006/main">
              <a:rPr lang="bg" dirty="0"/>
              <a:t>, включително надвеси и странични ребра</a:t>
            </a:r>
          </a:p>
          <a:p>
            <a:pPr xmlns:a="http://schemas.openxmlformats.org/drawingml/2006/main">
              <a:buFont typeface="Arial" panose="020B0604020202020204" pitchFamily="34" charset="0"/>
              <a:buChar char="•"/>
            </a:pPr>
            <a:r xmlns:a="http://schemas.openxmlformats.org/drawingml/2006/main">
              <a:rPr lang="bg" b="1" dirty="0"/>
              <a:t>Климатични данни, </a:t>
            </a:r>
            <a:r xmlns:a="http://schemas.openxmlformats.org/drawingml/2006/main">
              <a:rPr lang="bg" dirty="0"/>
              <a:t>специфични за местоположението на сградата (температура, слънчева радиация, влажност)</a:t>
            </a:r>
          </a:p>
          <a:p>
            <a:pPr xmlns:a="http://schemas.openxmlformats.org/drawingml/2006/main">
              <a:buFont typeface="Arial" panose="020B0604020202020204" pitchFamily="34" charset="0"/>
              <a:buChar char="•"/>
            </a:pPr>
            <a:r xmlns:a="http://schemas.openxmlformats.org/drawingml/2006/main">
              <a:rPr lang="bg" b="1" dirty="0"/>
              <a:t>Профили на заетост </a:t>
            </a:r>
            <a:r xmlns:a="http://schemas.openxmlformats.org/drawingml/2006/main">
              <a:rPr lang="bg" dirty="0"/>
              <a:t>, вътрешни ползи от уредите и графици за ползване</a:t>
            </a:r>
          </a:p>
          <a:p>
            <a:pPr xmlns:a="http://schemas.openxmlformats.org/drawingml/2006/main">
              <a:buFont typeface="Arial" panose="020B0604020202020204" pitchFamily="34" charset="0"/>
              <a:buChar char="•"/>
            </a:pPr>
            <a:r xmlns:a="http://schemas.openxmlformats.org/drawingml/2006/main">
              <a:rPr lang="bg" b="1" dirty="0"/>
              <a:t>Резултати от теста за херметичност </a:t>
            </a:r>
            <a:r xmlns:a="http://schemas.openxmlformats.org/drawingml/2006/main">
              <a:rPr lang="bg" dirty="0"/>
              <a:t>, обикновено от тест с вентилаторна врата</a:t>
            </a:r>
          </a:p>
          <a:p>
            <a:pPr xmlns:a="http://schemas.openxmlformats.org/drawingml/2006/main">
              <a:buFont typeface="Arial" panose="020B0604020202020204" pitchFamily="34" charset="0"/>
              <a:buChar char="•"/>
            </a:pPr>
            <a:r xmlns:a="http://schemas.openxmlformats.org/drawingml/2006/main">
              <a:rPr lang="bg" b="1" dirty="0"/>
              <a:t>Стратегия за вентилация и производителност на компонентите</a:t>
            </a:r>
            <a:endParaRPr xmlns:a="http://schemas.openxmlformats.org/drawingml/2006/main" lang="en-US" dirty="0"/>
          </a:p>
          <a:p>
            <a:pPr xmlns:a="http://schemas.openxmlformats.org/drawingml/2006/main">
              <a:buNone/>
            </a:pPr>
            <a:r xmlns:a="http://schemas.openxmlformats.org/drawingml/2006/main">
              <a:rPr lang="bg" dirty="0"/>
              <a:t>Тези входни данни позволяват на инструмента да изчисли нуждите от отопление и охлаждане, риска от прегряване, нуждите от първична енергия от възобновяеми източници (PER) и съответствието с изискванията за топлинен комфорт.</a:t>
            </a:r>
          </a:p>
          <a:p>
            <a:pPr xmlns:a="http://schemas.openxmlformats.org/drawingml/2006/main">
              <a:buNone/>
            </a:pPr>
            <a:r xmlns:a="http://schemas.openxmlformats.org/drawingml/2006/main">
              <a:rPr lang="bg" b="1" dirty="0"/>
              <a:t>Прозрачност и точност </a:t>
            </a:r>
            <a:br xmlns:a="http://schemas.openxmlformats.org/drawingml/2006/main">
              <a:rPr lang="en-US" dirty="0"/>
            </a:br>
            <a:r xmlns:a="http://schemas.openxmlformats.org/drawingml/2006/main">
              <a:rPr lang="bg" dirty="0"/>
              <a:t>Една от най-големите силни страни на PHPP е, че той произвежда одитираеми, прозрачни резултати. Проектантите могат да видят точно как всеки вход влияе върху резултата. Това прави PHPP особено ценен в проекти, където проверката на производителността е от решаващо значение – като например обществени сгради, дълбоки обновявания или разработки, насочени към целите за сгради с нулеви емисии (ZEB).</a:t>
            </a:r>
          </a:p>
          <a:p>
            <a:r xmlns:a="http://schemas.openxmlformats.org/drawingml/2006/main">
              <a:rPr lang="bg" b="1" dirty="0"/>
              <a:t>Заключение </a:t>
            </a:r>
            <a:br xmlns:a="http://schemas.openxmlformats.org/drawingml/2006/main">
              <a:rPr lang="en-US" dirty="0"/>
            </a:br>
            <a:r xmlns:a="http://schemas.openxmlformats.org/drawingml/2006/main">
              <a:rPr lang="bg" dirty="0"/>
              <a:t>PHPP се откроява като високопрецизен инструмент, пригоден за проектиране на пасивни къщи и енергийно ефективни сгради. Неговата зависимост от реални данни гарантира, че това, което се моделира, е това, което се строи - минимизирайки разликите в производителността и увеличавайки максимално комфорта, ефективността и надеждността.</a:t>
            </a:r>
          </a:p>
          <a:p>
            <a:endParaRPr lang="tr-TR" dirty="0"/>
          </a:p>
        </p:txBody>
      </p:sp>
      <p:sp>
        <p:nvSpPr>
          <p:cNvPr id="4" name="Slayt Numarası Yer Tutucusu 3">
            <a:extLst>
              <a:ext uri="{FF2B5EF4-FFF2-40B4-BE49-F238E27FC236}">
                <a16:creationId xmlns:a16="http://schemas.microsoft.com/office/drawing/2014/main" id="{F8A679AA-2DB3-4D77-0DD2-FA1CE9DB6D69}"/>
              </a:ext>
            </a:extLst>
          </p:cNvPr>
          <p:cNvSpPr>
            <a:spLocks noGrp="1"/>
          </p:cNvSpPr>
          <p:nvPr>
            <p:ph type="sldNum" sz="quarter" idx="5"/>
          </p:nvPr>
        </p:nvSpPr>
        <p:spPr/>
        <p:txBody>
          <a:bodyPr/>
          <a:lstStyle/>
          <a:p>
            <a:fld id="{04E9E6DC-B0C2-7B45-9E4C-DCF9C8BFF112}" type="slidenum">
              <a:rPr lang="tr-TR" smtClean="0"/>
              <a:t>9</a:t>
            </a:fld>
            <a:endParaRPr lang="tr-TR"/>
          </a:p>
        </p:txBody>
      </p:sp>
    </p:spTree>
    <p:extLst>
      <p:ext uri="{BB962C8B-B14F-4D97-AF65-F5344CB8AC3E}">
        <p14:creationId xmlns:p14="http://schemas.microsoft.com/office/powerpoint/2010/main" val="53460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3D1D00D6-F51C-16E6-E2D2-402D051A8F0A}"/>
              </a:ext>
            </a:extLst>
          </p:cNvPr>
          <p:cNvGrpSpPr/>
          <p:nvPr/>
        </p:nvGrpSpPr>
        <p:grpSpPr>
          <a:xfrm>
            <a:off x="16750949" y="0"/>
            <a:ext cx="1537051" cy="10287000"/>
            <a:chOff x="0" y="0"/>
            <a:chExt cx="452372" cy="3027584"/>
          </a:xfrm>
        </p:grpSpPr>
        <p:sp>
          <p:nvSpPr>
            <p:cNvPr id="21" name="Freeform 3">
              <a:extLst>
                <a:ext uri="{FF2B5EF4-FFF2-40B4-BE49-F238E27FC236}">
                  <a16:creationId xmlns:a16="http://schemas.microsoft.com/office/drawing/2014/main" id="{79544222-3CAE-A3C7-107D-D28BED449401}"/>
                </a:ext>
              </a:extLst>
            </p:cNvPr>
            <p:cNvSpPr/>
            <p:nvPr/>
          </p:nvSpPr>
          <p:spPr>
            <a:xfrm>
              <a:off x="0" y="0"/>
              <a:ext cx="452372" cy="3027584"/>
            </a:xfrm>
            <a:custGeom>
              <a:avLst/>
              <a:gdLst/>
              <a:ahLst/>
              <a:cxnLst/>
              <a:rect l="l" t="t" r="r" b="b"/>
              <a:pathLst>
                <a:path w="452372" h="3027584">
                  <a:moveTo>
                    <a:pt x="0" y="0"/>
                  </a:moveTo>
                  <a:lnTo>
                    <a:pt x="452372" y="0"/>
                  </a:lnTo>
                  <a:lnTo>
                    <a:pt x="452372" y="3027584"/>
                  </a:lnTo>
                  <a:lnTo>
                    <a:pt x="0" y="3027584"/>
                  </a:lnTo>
                  <a:close/>
                </a:path>
              </a:pathLst>
            </a:custGeom>
            <a:solidFill>
              <a:srgbClr val="9ACA3C"/>
            </a:solidFill>
          </p:spPr>
          <p:txBody>
            <a:bodyPr/>
            <a:lstStyle/>
            <a:p>
              <a:endParaRPr lang="tr-TR">
                <a:solidFill>
                  <a:srgbClr val="007B00"/>
                </a:solidFill>
              </a:endParaRPr>
            </a:p>
          </p:txBody>
        </p:sp>
        <p:sp>
          <p:nvSpPr>
            <p:cNvPr id="22" name="TextBox 4">
              <a:extLst>
                <a:ext uri="{FF2B5EF4-FFF2-40B4-BE49-F238E27FC236}">
                  <a16:creationId xmlns:a16="http://schemas.microsoft.com/office/drawing/2014/main" id="{7CCC2B32-2BA8-967A-1667-360504B1C36E}"/>
                </a:ext>
              </a:extLst>
            </p:cNvPr>
            <p:cNvSpPr txBox="1"/>
            <p:nvPr/>
          </p:nvSpPr>
          <p:spPr>
            <a:xfrm>
              <a:off x="0" y="19050"/>
              <a:ext cx="452372" cy="3008534"/>
            </a:xfrm>
            <a:prstGeom prst="rect">
              <a:avLst/>
            </a:prstGeom>
          </p:spPr>
          <p:txBody>
            <a:bodyPr lIns="50800" tIns="50800" rIns="50800" bIns="50800" rtlCol="0" anchor="ctr"/>
            <a:lstStyle/>
            <a:p>
              <a:pPr algn="ctr">
                <a:lnSpc>
                  <a:spcPts val="1701"/>
                </a:lnSpc>
              </a:pPr>
              <a:endParaRPr/>
            </a:p>
          </p:txBody>
        </p:sp>
      </p:grpSp>
      <p:sp>
        <p:nvSpPr>
          <p:cNvPr id="23" name="Freeform 5">
            <a:extLst>
              <a:ext uri="{FF2B5EF4-FFF2-40B4-BE49-F238E27FC236}">
                <a16:creationId xmlns:a16="http://schemas.microsoft.com/office/drawing/2014/main" id="{F2C8A8BA-380A-4B38-59E9-99056CFBC6A2}"/>
              </a:ext>
            </a:extLst>
          </p:cNvPr>
          <p:cNvSpPr/>
          <p:nvPr/>
        </p:nvSpPr>
        <p:spPr>
          <a:xfrm>
            <a:off x="7897480" y="3366839"/>
            <a:ext cx="6278879" cy="6297097"/>
          </a:xfrm>
          <a:custGeom>
            <a:avLst/>
            <a:gdLst/>
            <a:ahLst/>
            <a:cxnLst/>
            <a:rect l="l" t="t" r="r" b="b"/>
            <a:pathLst>
              <a:path w="6278879" h="6297097">
                <a:moveTo>
                  <a:pt x="0" y="0"/>
                </a:moveTo>
                <a:lnTo>
                  <a:pt x="6278880" y="0"/>
                </a:lnTo>
                <a:lnTo>
                  <a:pt x="6278880" y="6297097"/>
                </a:lnTo>
                <a:lnTo>
                  <a:pt x="0" y="6297097"/>
                </a:lnTo>
                <a:lnTo>
                  <a:pt x="0" y="0"/>
                </a:lnTo>
                <a:close/>
              </a:path>
            </a:pathLst>
          </a:custGeom>
          <a:blipFill>
            <a:blip r:embed="rId3"/>
            <a:stretch>
              <a:fillRect l="-919" r="-919" b="-1544"/>
            </a:stretch>
          </a:blipFill>
        </p:spPr>
        <p:txBody>
          <a:bodyPr/>
          <a:lstStyle/>
          <a:p>
            <a:endParaRPr lang="tr-TR"/>
          </a:p>
        </p:txBody>
      </p:sp>
      <p:sp>
        <p:nvSpPr>
          <p:cNvPr id="24" name="TextBox 6">
            <a:extLst>
              <a:ext uri="{FF2B5EF4-FFF2-40B4-BE49-F238E27FC236}">
                <a16:creationId xmlns:a16="http://schemas.microsoft.com/office/drawing/2014/main" id="{90650D15-C72C-35AF-B0C3-6D7975DEEC14}"/>
              </a:ext>
            </a:extLst>
          </p:cNvPr>
          <p:cNvSpPr txBox="1"/>
          <p:nvPr/>
        </p:nvSpPr>
        <p:spPr>
          <a:xfrm>
            <a:off x="7897480" y="1899460"/>
            <a:ext cx="8383502" cy="1189451"/>
          </a:xfrm>
          <a:prstGeom prst="rect">
            <a:avLst/>
          </a:prstGeom>
        </p:spPr>
        <p:txBody>
          <a:bodyPr lIns="0" tIns="0" rIns="0" bIns="0" rtlCol="0" anchor="t">
            <a:spAutoFit/>
          </a:bodyPr>
          <a:lstStyle/>
          <a:p>
            <a:pPr xmlns:a="http://schemas.openxmlformats.org/drawingml/2006/main" algn="just">
              <a:lnSpc>
                <a:spcPts val="3132"/>
              </a:lnSpc>
              <a:spcBef>
                <a:spcPct val="0"/>
              </a:spcBef>
            </a:pPr>
            <a:r xmlns:a="http://schemas.openxmlformats.org/drawingml/2006/main">
              <a:rPr lang="bg" sz="3041" dirty="0">
                <a:solidFill>
                  <a:srgbClr val="003399"/>
                </a:solidFill>
                <a:latin typeface="Open Sans"/>
                <a:ea typeface="Open Sans"/>
                <a:cs typeface="Open Sans"/>
                <a:sym typeface="Open Sans"/>
              </a:rPr>
              <a:t>СЪТРУДНИЧЕСТВО ЗА ПЛАНИРАНЕ И МОНИТОРИНГ НА УСТОЙЧИВА ЕНЕРГИЯ И КЛИМАТИЧНИ ДЕЙСТВИЯ В БСБ</a:t>
            </a:r>
          </a:p>
        </p:txBody>
      </p:sp>
      <p:grpSp>
        <p:nvGrpSpPr>
          <p:cNvPr id="25" name="Group 7">
            <a:extLst>
              <a:ext uri="{FF2B5EF4-FFF2-40B4-BE49-F238E27FC236}">
                <a16:creationId xmlns:a16="http://schemas.microsoft.com/office/drawing/2014/main" id="{482943A1-E777-6436-4B79-59847D74FF1E}"/>
              </a:ext>
            </a:extLst>
          </p:cNvPr>
          <p:cNvGrpSpPr/>
          <p:nvPr/>
        </p:nvGrpSpPr>
        <p:grpSpPr>
          <a:xfrm rot="5400000">
            <a:off x="14594715" y="-131531"/>
            <a:ext cx="365835" cy="7020735"/>
            <a:chOff x="0" y="0"/>
            <a:chExt cx="107669" cy="2066284"/>
          </a:xfrm>
        </p:grpSpPr>
        <p:sp>
          <p:nvSpPr>
            <p:cNvPr id="26" name="Freeform 8">
              <a:extLst>
                <a:ext uri="{FF2B5EF4-FFF2-40B4-BE49-F238E27FC236}">
                  <a16:creationId xmlns:a16="http://schemas.microsoft.com/office/drawing/2014/main" id="{066463B6-7BB8-BB87-3E59-851EF7169F4C}"/>
                </a:ext>
              </a:extLst>
            </p:cNvPr>
            <p:cNvSpPr/>
            <p:nvPr/>
          </p:nvSpPr>
          <p:spPr>
            <a:xfrm>
              <a:off x="0" y="0"/>
              <a:ext cx="107669" cy="2066285"/>
            </a:xfrm>
            <a:custGeom>
              <a:avLst/>
              <a:gdLst/>
              <a:ahLst/>
              <a:cxnLst/>
              <a:rect l="l" t="t" r="r" b="b"/>
              <a:pathLst>
                <a:path w="107669" h="2066285">
                  <a:moveTo>
                    <a:pt x="0" y="0"/>
                  </a:moveTo>
                  <a:lnTo>
                    <a:pt x="107669" y="0"/>
                  </a:lnTo>
                  <a:lnTo>
                    <a:pt x="107669" y="2066285"/>
                  </a:lnTo>
                  <a:lnTo>
                    <a:pt x="0" y="2066285"/>
                  </a:lnTo>
                  <a:close/>
                </a:path>
              </a:pathLst>
            </a:custGeom>
            <a:solidFill>
              <a:srgbClr val="9ACA3C"/>
            </a:solidFill>
          </p:spPr>
          <p:txBody>
            <a:bodyPr/>
            <a:lstStyle/>
            <a:p>
              <a:endParaRPr lang="tr-TR"/>
            </a:p>
          </p:txBody>
        </p:sp>
        <p:sp>
          <p:nvSpPr>
            <p:cNvPr id="27" name="TextBox 9">
              <a:extLst>
                <a:ext uri="{FF2B5EF4-FFF2-40B4-BE49-F238E27FC236}">
                  <a16:creationId xmlns:a16="http://schemas.microsoft.com/office/drawing/2014/main" id="{D6EEA564-DCC7-9538-2566-DF06B650105B}"/>
                </a:ext>
              </a:extLst>
            </p:cNvPr>
            <p:cNvSpPr txBox="1"/>
            <p:nvPr/>
          </p:nvSpPr>
          <p:spPr>
            <a:xfrm>
              <a:off x="0" y="19050"/>
              <a:ext cx="107669" cy="2047234"/>
            </a:xfrm>
            <a:prstGeom prst="rect">
              <a:avLst/>
            </a:prstGeom>
          </p:spPr>
          <p:txBody>
            <a:bodyPr lIns="50800" tIns="50800" rIns="50800" bIns="50800" rtlCol="0" anchor="ctr"/>
            <a:lstStyle/>
            <a:p>
              <a:pPr algn="ctr">
                <a:lnSpc>
                  <a:spcPts val="1701"/>
                </a:lnSpc>
              </a:pPr>
              <a:endParaRPr/>
            </a:p>
          </p:txBody>
        </p:sp>
      </p:grpSp>
      <p:sp>
        <p:nvSpPr>
          <p:cNvPr id="28" name="TextBox 10">
            <a:extLst>
              <a:ext uri="{FF2B5EF4-FFF2-40B4-BE49-F238E27FC236}">
                <a16:creationId xmlns:a16="http://schemas.microsoft.com/office/drawing/2014/main" id="{51F159F7-EBFB-86A7-9CDE-859022A776F0}"/>
              </a:ext>
            </a:extLst>
          </p:cNvPr>
          <p:cNvSpPr txBox="1"/>
          <p:nvPr/>
        </p:nvSpPr>
        <p:spPr>
          <a:xfrm>
            <a:off x="11267265" y="3234019"/>
            <a:ext cx="5483684" cy="303739"/>
          </a:xfrm>
          <a:prstGeom prst="rect">
            <a:avLst/>
          </a:prstGeom>
        </p:spPr>
        <p:txBody>
          <a:bodyPr lIns="0" tIns="0" rIns="0" bIns="0" rtlCol="0" anchor="t">
            <a:spAutoFit/>
          </a:bodyPr>
          <a:lstStyle/>
          <a:p>
            <a:pPr xmlns:a="http://schemas.openxmlformats.org/drawingml/2006/main" algn="l">
              <a:lnSpc>
                <a:spcPts val="2317"/>
              </a:lnSpc>
              <a:spcBef>
                <a:spcPct val="0"/>
              </a:spcBef>
            </a:pPr>
            <a:r xmlns:a="http://schemas.openxmlformats.org/drawingml/2006/main">
              <a:rPr lang="bg" sz="2250" b="1">
                <a:solidFill>
                  <a:srgbClr val="FFFFFF"/>
                </a:solidFill>
                <a:latin typeface="Open Sans Bold"/>
                <a:ea typeface="Open Sans Bold"/>
                <a:cs typeface="Open Sans Bold"/>
                <a:sym typeface="Open Sans Bold"/>
              </a:rPr>
              <a:t>STEP2CleanPlan </a:t>
            </a:r>
            <a:r xmlns:a="http://schemas.openxmlformats.org/drawingml/2006/main">
              <a:rPr lang="bg" sz="2250">
                <a:solidFill>
                  <a:srgbClr val="FFFFFF"/>
                </a:solidFill>
                <a:latin typeface="Open Sans"/>
                <a:ea typeface="Open Sans"/>
                <a:cs typeface="Open Sans"/>
                <a:sym typeface="Open Sans"/>
              </a:rPr>
              <a:t>BSB00004</a:t>
            </a:r>
            <a:r xmlns:a="http://schemas.openxmlformats.org/drawingml/2006/main">
              <a:rPr lang="bg" sz="2250" b="1">
                <a:solidFill>
                  <a:srgbClr val="FFFFFF"/>
                </a:solidFill>
                <a:latin typeface="Open Sans Bold"/>
                <a:ea typeface="Open Sans Bold"/>
                <a:cs typeface="Open Sans Bold"/>
                <a:sym typeface="Open Sans Bold"/>
              </a:rPr>
              <a:t> </a:t>
            </a:r>
          </a:p>
        </p:txBody>
      </p:sp>
      <p:sp>
        <p:nvSpPr>
          <p:cNvPr id="29" name="Freeform 11">
            <a:extLst>
              <a:ext uri="{FF2B5EF4-FFF2-40B4-BE49-F238E27FC236}">
                <a16:creationId xmlns:a16="http://schemas.microsoft.com/office/drawing/2014/main" id="{639A8DD7-E1F0-9D7D-111C-18FAB674E823}"/>
              </a:ext>
            </a:extLst>
          </p:cNvPr>
          <p:cNvSpPr/>
          <p:nvPr/>
        </p:nvSpPr>
        <p:spPr>
          <a:xfrm>
            <a:off x="0" y="0"/>
            <a:ext cx="6224311" cy="1877433"/>
          </a:xfrm>
          <a:custGeom>
            <a:avLst/>
            <a:gdLst/>
            <a:ahLst/>
            <a:cxnLst/>
            <a:rect l="l" t="t" r="r" b="b"/>
            <a:pathLst>
              <a:path w="6224311" h="1877433">
                <a:moveTo>
                  <a:pt x="0" y="0"/>
                </a:moveTo>
                <a:lnTo>
                  <a:pt x="6224311" y="0"/>
                </a:lnTo>
                <a:lnTo>
                  <a:pt x="6224311" y="1877433"/>
                </a:lnTo>
                <a:lnTo>
                  <a:pt x="0" y="1877433"/>
                </a:lnTo>
                <a:lnTo>
                  <a:pt x="0" y="0"/>
                </a:lnTo>
                <a:close/>
              </a:path>
            </a:pathLst>
          </a:custGeom>
          <a:blipFill>
            <a:blip r:embed="rId4"/>
            <a:stretch>
              <a:fillRect/>
            </a:stretch>
          </a:blipFill>
        </p:spPr>
        <p:txBody>
          <a:bodyPr/>
          <a:lstStyle/>
          <a:p>
            <a:endParaRPr lang="tr-TR"/>
          </a:p>
        </p:txBody>
      </p:sp>
      <p:sp>
        <p:nvSpPr>
          <p:cNvPr id="30" name="AutoShape 12">
            <a:extLst>
              <a:ext uri="{FF2B5EF4-FFF2-40B4-BE49-F238E27FC236}">
                <a16:creationId xmlns:a16="http://schemas.microsoft.com/office/drawing/2014/main" id="{40A6C612-D04B-574B-63F3-6D149AE93674}"/>
              </a:ext>
            </a:extLst>
          </p:cNvPr>
          <p:cNvSpPr/>
          <p:nvPr/>
        </p:nvSpPr>
        <p:spPr>
          <a:xfrm>
            <a:off x="277400" y="1861597"/>
            <a:ext cx="5482439" cy="0"/>
          </a:xfrm>
          <a:prstGeom prst="line">
            <a:avLst/>
          </a:prstGeom>
          <a:ln w="38100" cap="flat">
            <a:solidFill>
              <a:srgbClr val="003399"/>
            </a:solidFill>
            <a:prstDash val="solid"/>
            <a:headEnd type="none" w="sm" len="sm"/>
            <a:tailEnd type="none" w="sm" len="sm"/>
          </a:ln>
        </p:spPr>
        <p:txBody>
          <a:bodyPr/>
          <a:lstStyle/>
          <a:p>
            <a:endParaRPr lang="tr-TR"/>
          </a:p>
        </p:txBody>
      </p:sp>
      <p:sp>
        <p:nvSpPr>
          <p:cNvPr id="31" name="TextBox 13">
            <a:extLst>
              <a:ext uri="{FF2B5EF4-FFF2-40B4-BE49-F238E27FC236}">
                <a16:creationId xmlns:a16="http://schemas.microsoft.com/office/drawing/2014/main" id="{793A15EE-C873-0B77-8247-57F3D90E8E9F}"/>
              </a:ext>
            </a:extLst>
          </p:cNvPr>
          <p:cNvSpPr txBox="1"/>
          <p:nvPr/>
        </p:nvSpPr>
        <p:spPr>
          <a:xfrm>
            <a:off x="277400" y="2070220"/>
            <a:ext cx="4523968" cy="400153"/>
          </a:xfrm>
          <a:prstGeom prst="rect">
            <a:avLst/>
          </a:prstGeom>
        </p:spPr>
        <p:txBody>
          <a:bodyPr lIns="0" tIns="0" rIns="0" bIns="0" rtlCol="0" anchor="t">
            <a:spAutoFit/>
          </a:bodyPr>
          <a:lstStyle/>
          <a:p>
            <a:pPr xmlns:a="http://schemas.openxmlformats.org/drawingml/2006/main" algn="l">
              <a:lnSpc>
                <a:spcPts val="3258"/>
              </a:lnSpc>
              <a:spcBef>
                <a:spcPct val="0"/>
              </a:spcBef>
            </a:pPr>
            <a:r xmlns:a="http://schemas.openxmlformats.org/drawingml/2006/main">
              <a:rPr lang="bg" sz="2327" b="1">
                <a:solidFill>
                  <a:srgbClr val="9ACA3C"/>
                </a:solidFill>
                <a:latin typeface="Montserrat Bold"/>
                <a:ea typeface="Montserrat Bold"/>
                <a:cs typeface="Montserrat Bold"/>
                <a:sym typeface="Montserrat Bold"/>
              </a:rPr>
              <a:t>STEP2CleanPlan</a:t>
            </a:r>
          </a:p>
        </p:txBody>
      </p:sp>
      <p:grpSp>
        <p:nvGrpSpPr>
          <p:cNvPr id="32" name="Group 14">
            <a:extLst>
              <a:ext uri="{FF2B5EF4-FFF2-40B4-BE49-F238E27FC236}">
                <a16:creationId xmlns:a16="http://schemas.microsoft.com/office/drawing/2014/main" id="{FE09076D-5AA3-2350-1753-DAB2F8E682B7}"/>
              </a:ext>
            </a:extLst>
          </p:cNvPr>
          <p:cNvGrpSpPr/>
          <p:nvPr/>
        </p:nvGrpSpPr>
        <p:grpSpPr>
          <a:xfrm rot="5400000">
            <a:off x="3781547" y="3532831"/>
            <a:ext cx="334386" cy="7897480"/>
            <a:chOff x="0" y="0"/>
            <a:chExt cx="98414" cy="2324321"/>
          </a:xfrm>
        </p:grpSpPr>
        <p:sp>
          <p:nvSpPr>
            <p:cNvPr id="33" name="Freeform 15">
              <a:extLst>
                <a:ext uri="{FF2B5EF4-FFF2-40B4-BE49-F238E27FC236}">
                  <a16:creationId xmlns:a16="http://schemas.microsoft.com/office/drawing/2014/main" id="{1C9DF722-1B72-7AC7-43AF-022A7AD7D741}"/>
                </a:ext>
              </a:extLst>
            </p:cNvPr>
            <p:cNvSpPr/>
            <p:nvPr/>
          </p:nvSpPr>
          <p:spPr>
            <a:xfrm>
              <a:off x="0" y="0"/>
              <a:ext cx="98414" cy="2324321"/>
            </a:xfrm>
            <a:custGeom>
              <a:avLst/>
              <a:gdLst/>
              <a:ahLst/>
              <a:cxnLst/>
              <a:rect l="l" t="t" r="r" b="b"/>
              <a:pathLst>
                <a:path w="98414" h="2324321">
                  <a:moveTo>
                    <a:pt x="0" y="0"/>
                  </a:moveTo>
                  <a:lnTo>
                    <a:pt x="98414" y="0"/>
                  </a:lnTo>
                  <a:lnTo>
                    <a:pt x="98414" y="2324321"/>
                  </a:lnTo>
                  <a:lnTo>
                    <a:pt x="0" y="2324321"/>
                  </a:lnTo>
                  <a:close/>
                </a:path>
              </a:pathLst>
            </a:custGeom>
            <a:solidFill>
              <a:srgbClr val="9ACA3C"/>
            </a:solidFill>
          </p:spPr>
          <p:txBody>
            <a:bodyPr/>
            <a:lstStyle/>
            <a:p>
              <a:endParaRPr lang="tr-TR"/>
            </a:p>
          </p:txBody>
        </p:sp>
        <p:sp>
          <p:nvSpPr>
            <p:cNvPr id="34" name="TextBox 16">
              <a:extLst>
                <a:ext uri="{FF2B5EF4-FFF2-40B4-BE49-F238E27FC236}">
                  <a16:creationId xmlns:a16="http://schemas.microsoft.com/office/drawing/2014/main" id="{C906054A-74D1-FAC4-43CB-78B8347737FB}"/>
                </a:ext>
              </a:extLst>
            </p:cNvPr>
            <p:cNvSpPr txBox="1"/>
            <p:nvPr/>
          </p:nvSpPr>
          <p:spPr>
            <a:xfrm>
              <a:off x="0" y="19050"/>
              <a:ext cx="98414" cy="2305271"/>
            </a:xfrm>
            <a:prstGeom prst="rect">
              <a:avLst/>
            </a:prstGeom>
          </p:spPr>
          <p:txBody>
            <a:bodyPr lIns="50800" tIns="50800" rIns="50800" bIns="50800" rtlCol="0" anchor="ctr"/>
            <a:lstStyle/>
            <a:p>
              <a:pPr algn="ctr">
                <a:lnSpc>
                  <a:spcPts val="1701"/>
                </a:lnSpc>
              </a:pPr>
              <a:endParaRPr/>
            </a:p>
          </p:txBody>
        </p:sp>
      </p:grpSp>
      <p:sp>
        <p:nvSpPr>
          <p:cNvPr id="35" name="TextBox 17">
            <a:extLst>
              <a:ext uri="{FF2B5EF4-FFF2-40B4-BE49-F238E27FC236}">
                <a16:creationId xmlns:a16="http://schemas.microsoft.com/office/drawing/2014/main" id="{B1568A52-0972-D30E-B6F6-CE70A22B2C5F}"/>
              </a:ext>
            </a:extLst>
          </p:cNvPr>
          <p:cNvSpPr txBox="1"/>
          <p:nvPr/>
        </p:nvSpPr>
        <p:spPr>
          <a:xfrm>
            <a:off x="277400" y="3761703"/>
            <a:ext cx="6888674" cy="2964401"/>
          </a:xfrm>
          <a:prstGeom prst="rect">
            <a:avLst/>
          </a:prstGeom>
        </p:spPr>
        <p:txBody>
          <a:bodyPr lIns="0" tIns="0" rIns="0" bIns="0" rtlCol="0" anchor="t">
            <a:spAutoFit/>
          </a:bodyPr>
          <a:lstStyle/>
          <a:p>
            <a:pPr xmlns:a="http://schemas.openxmlformats.org/drawingml/2006/main" algn="just">
              <a:lnSpc>
                <a:spcPts val="3280"/>
              </a:lnSpc>
              <a:spcBef>
                <a:spcPct val="0"/>
              </a:spcBef>
            </a:pP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Модул </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2: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Устойчива </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градска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мобилност</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и</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Енергия</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Ефективност</a:t>
            </a:r>
            <a:endParaRPr xmlns:a="http://schemas.openxmlformats.org/drawingml/2006/main" lang="tr-TR" sz="3200" dirty="0">
              <a:solidFill>
                <a:srgbClr val="003399"/>
              </a:solidFill>
              <a:effectLst/>
              <a:ea typeface="Open Sans" panose="020B0606030504020204" pitchFamily="34" charset="0"/>
              <a:cs typeface="Open Sans" panose="020B0606030504020204" pitchFamily="34" charset="0"/>
            </a:endParaRPr>
          </a:p>
          <a:p>
            <a:pPr algn="just">
              <a:lnSpc>
                <a:spcPts val="3280"/>
              </a:lnSpc>
              <a:spcBef>
                <a:spcPct val="0"/>
              </a:spcBef>
            </a:pPr>
            <a:endParaRPr lang="tr-TR" sz="3200" dirty="0">
              <a:solidFill>
                <a:srgbClr val="003399"/>
              </a:solidFill>
              <a:ea typeface="Open Sans" panose="020B0606030504020204" pitchFamily="34" charset="0"/>
              <a:cs typeface="Open Sans" panose="020B0606030504020204" pitchFamily="34" charset="0"/>
            </a:endParaRPr>
          </a:p>
          <a:p>
            <a:pPr xmlns:a="http://schemas.openxmlformats.org/drawingml/2006/main" algn="just">
              <a:lnSpc>
                <a:spcPts val="3280"/>
              </a:lnSpc>
              <a:spcBef>
                <a:spcPct val="0"/>
              </a:spcBef>
            </a:pP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Подмодул 202: Енергийна ефективност в градската инфраструктура</a:t>
            </a:r>
            <a:endParaRPr xmlns:a="http://schemas.openxmlformats.org/drawingml/2006/main" lang="tr-TR" sz="3200" dirty="0">
              <a:solidFill>
                <a:srgbClr val="003399"/>
              </a:solidFill>
              <a:effectLst/>
              <a:ea typeface="Open Sans" panose="020B0606030504020204" pitchFamily="34" charset="0"/>
              <a:cs typeface="Open Sans" panose="020B0606030504020204" pitchFamily="34" charset="0"/>
            </a:endParaRPr>
          </a:p>
          <a:p>
            <a:pPr algn="just">
              <a:lnSpc>
                <a:spcPts val="3280"/>
              </a:lnSpc>
              <a:spcBef>
                <a:spcPct val="0"/>
              </a:spcBef>
            </a:pPr>
            <a:endParaRPr lang="tr-TR" sz="3200" dirty="0">
              <a:solidFill>
                <a:srgbClr val="003399"/>
              </a:solidFill>
              <a:ea typeface="Open Sans" panose="020B0606030504020204" pitchFamily="34" charset="0"/>
              <a:cs typeface="Open Sans" panose="020B0606030504020204" pitchFamily="34" charset="0"/>
            </a:endParaRPr>
          </a:p>
          <a:p>
            <a:pPr xmlns:a="http://schemas.openxmlformats.org/drawingml/2006/main" algn="just">
              <a:lnSpc>
                <a:spcPts val="3280"/>
              </a:lnSpc>
              <a:spcBef>
                <a:spcPct val="0"/>
              </a:spcBef>
            </a:pP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202 </a:t>
            </a:r>
            <a:r xmlns:a="http://schemas.openxmlformats.org/drawingml/2006/main">
              <a:rPr lang="bg" sz="3200" dirty="0">
                <a:solidFill>
                  <a:srgbClr val="003399"/>
                </a:solidFill>
                <a:ea typeface="Open Sans" panose="020B0606030504020204" pitchFamily="34" charset="0"/>
                <a:cs typeface="Open Sans" panose="020B0606030504020204" pitchFamily="34" charset="0"/>
              </a:rPr>
              <a:t>Б: </a:t>
            </a:r>
            <a:r xmlns:a="http://schemas.openxmlformats.org/drawingml/2006/main">
              <a:rPr lang="bg" sz="3200" dirty="0" err="1">
                <a:solidFill>
                  <a:srgbClr val="003399"/>
                </a:solidFill>
              </a:rPr>
              <a:t>Принципи на проектиране на </a:t>
            </a:r>
            <a:endParaRPr xmlns:a="http://schemas.openxmlformats.org/drawingml/2006/main" lang="tr-TR" sz="3200" b="1" spc="96" dirty="0">
              <a:solidFill>
                <a:srgbClr val="003399"/>
              </a:solidFill>
              <a:latin typeface="Open Sans Bold"/>
              <a:ea typeface="Open Sans Bold"/>
              <a:cs typeface="Open Sans Bold"/>
            </a:endParaRPr>
            <a:r xmlns:a="http://schemas.openxmlformats.org/drawingml/2006/main">
              <a:rPr lang="bg" sz="3200" dirty="0" err="1">
                <a:solidFill>
                  <a:srgbClr val="003399"/>
                </a:solidFill>
              </a:rPr>
              <a:t>пасивни </a:t>
            </a:r>
            <a:r xmlns:a="http://schemas.openxmlformats.org/drawingml/2006/main">
              <a:rPr lang="bg" sz="3200" dirty="0">
                <a:solidFill>
                  <a:srgbClr val="003399"/>
                </a:solidFill>
              </a:rPr>
              <a:t>къщи</a:t>
            </a:r>
          </a:p>
        </p:txBody>
      </p:sp>
      <p:sp>
        <p:nvSpPr>
          <p:cNvPr id="38" name="TextBox 20">
            <a:extLst>
              <a:ext uri="{FF2B5EF4-FFF2-40B4-BE49-F238E27FC236}">
                <a16:creationId xmlns:a16="http://schemas.microsoft.com/office/drawing/2014/main" id="{66C38E3B-0013-7D1E-CDDD-8B1B88FBA657}"/>
              </a:ext>
            </a:extLst>
          </p:cNvPr>
          <p:cNvSpPr txBox="1"/>
          <p:nvPr/>
        </p:nvSpPr>
        <p:spPr>
          <a:xfrm>
            <a:off x="1409070" y="9892536"/>
            <a:ext cx="12976821" cy="354782"/>
          </a:xfrm>
          <a:prstGeom prst="rect">
            <a:avLst/>
          </a:prstGeom>
        </p:spPr>
        <p:txBody>
          <a:bodyPr lIns="0" tIns="0" rIns="0" bIns="0" rtlCol="0" anchor="t">
            <a:spAutoFit/>
          </a:bodyPr>
          <a:lstStyle/>
          <a:p>
            <a:pPr xmlns:a="http://schemas.openxmlformats.org/drawingml/2006/main" algn="ctr">
              <a:lnSpc>
                <a:spcPts val="1436"/>
              </a:lnSpc>
              <a:spcBef>
                <a:spcPct val="0"/>
              </a:spcBef>
            </a:pPr>
            <a:r xmlns:a="http://schemas.openxmlformats.org/drawingml/2006/main">
              <a:rPr lang="bg" sz="1025">
                <a:solidFill>
                  <a:srgbClr val="98ADA6"/>
                </a:solidFill>
                <a:latin typeface="Open Sans"/>
                <a:ea typeface="Open Sans"/>
                <a:cs typeface="Open Sans"/>
                <a:sym typeface="Open Sans"/>
              </a:rPr>
              <a:t>Програмата Interreg NEXT за басейна на Черно море е съфинансирана от Европейския съюз по линия на Инструмента за съседство, развитие и международно сътрудничество (NDICI) и от участващите страни: Армения, България, Грузия, Гърция, Молдова, Румъния, Турция и Украйна.</a:t>
            </a:r>
          </a:p>
        </p:txBody>
      </p:sp>
      <p:sp>
        <p:nvSpPr>
          <p:cNvPr id="3" name="Metin kutusu 2">
            <a:extLst>
              <a:ext uri="{FF2B5EF4-FFF2-40B4-BE49-F238E27FC236}">
                <a16:creationId xmlns:a16="http://schemas.microsoft.com/office/drawing/2014/main" id="{23CEE155-B216-8BD1-F601-5B5D934E644D}"/>
              </a:ext>
            </a:extLst>
          </p:cNvPr>
          <p:cNvSpPr txBox="1"/>
          <p:nvPr/>
        </p:nvSpPr>
        <p:spPr>
          <a:xfrm>
            <a:off x="293105" y="8216780"/>
            <a:ext cx="9144000" cy="515526"/>
          </a:xfrm>
          <a:prstGeom prst="rect">
            <a:avLst/>
          </a:prstGeom>
          <a:noFill/>
        </p:spPr>
        <p:txBody>
          <a:bodyPr wrap="square">
            <a:spAutoFit/>
          </a:bodyPr>
          <a:lstStyle/>
          <a:p>
            <a:pPr xmlns:a="http://schemas.openxmlformats.org/drawingml/2006/main" algn="just">
              <a:lnSpc>
                <a:spcPts val="3280"/>
              </a:lnSpc>
              <a:spcBef>
                <a:spcPct val="0"/>
              </a:spcBef>
            </a:pP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Треньор </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B0558A0-3329-8939-ACCC-56ACF8169E3F}"/>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01CECBFD-AA31-1660-2773-D31ABFC03E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AB3CE829-994E-5673-AB85-03905AE760AE}"/>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PHPP </a:t>
            </a:r>
            <a:r xmlns:a="http://schemas.openxmlformats.org/drawingml/2006/main">
              <a:rPr lang="bg" sz="4400" b="1" dirty="0" err="1">
                <a:solidFill>
                  <a:srgbClr val="003399"/>
                </a:solidFill>
              </a:rPr>
              <a:t>изходи</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6" name="Content Placeholder 2">
            <a:extLst>
              <a:ext uri="{FF2B5EF4-FFF2-40B4-BE49-F238E27FC236}">
                <a16:creationId xmlns:a16="http://schemas.microsoft.com/office/drawing/2014/main" id="{5DAC1766-FA29-0457-4058-43DD4B2D0CB9}"/>
              </a:ext>
            </a:extLst>
          </p:cNvPr>
          <p:cNvSpPr txBox="1">
            <a:spLocks/>
          </p:cNvSpPr>
          <p:nvPr/>
        </p:nvSpPr>
        <p:spPr>
          <a:xfrm>
            <a:off x="518160" y="300228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Търсене на отопление/охлаждане</a:t>
            </a:r>
          </a:p>
          <a:p>
            <a:r xmlns:a="http://schemas.openxmlformats.org/drawingml/2006/main">
              <a:rPr lang="bg" dirty="0">
                <a:solidFill>
                  <a:srgbClr val="003399"/>
                </a:solidFill>
              </a:rPr>
              <a:t>% прегряване и PER</a:t>
            </a:r>
          </a:p>
          <a:p>
            <a:r xmlns:a="http://schemas.openxmlformats.org/drawingml/2006/main">
              <a:rPr lang="bg" dirty="0">
                <a:solidFill>
                  <a:srgbClr val="003399"/>
                </a:solidFill>
              </a:rPr>
              <a:t>Ефективност на вентилацията</a:t>
            </a:r>
          </a:p>
        </p:txBody>
      </p:sp>
      <p:pic>
        <p:nvPicPr>
          <p:cNvPr id="7" name="Grafik 9">
            <a:extLst>
              <a:ext uri="{FF2B5EF4-FFF2-40B4-BE49-F238E27FC236}">
                <a16:creationId xmlns:a16="http://schemas.microsoft.com/office/drawing/2014/main" id="{0760BF48-78BF-C96C-68E5-1DA5F6CE7D89}"/>
              </a:ext>
            </a:extLst>
          </p:cNvPr>
          <p:cNvPicPr>
            <a:picLocks noChangeAspect="1"/>
          </p:cNvPicPr>
          <p:nvPr/>
        </p:nvPicPr>
        <p:blipFill>
          <a:blip r:embed="rId5"/>
          <a:stretch>
            <a:fillRect/>
          </a:stretch>
        </p:blipFill>
        <p:spPr>
          <a:xfrm>
            <a:off x="10221794" y="2183565"/>
            <a:ext cx="3331909" cy="5832648"/>
          </a:xfrm>
          <a:prstGeom prst="rect">
            <a:avLst/>
          </a:prstGeom>
        </p:spPr>
      </p:pic>
      <p:sp>
        <p:nvSpPr>
          <p:cNvPr id="8" name="Textfeld 2">
            <a:extLst>
              <a:ext uri="{FF2B5EF4-FFF2-40B4-BE49-F238E27FC236}">
                <a16:creationId xmlns:a16="http://schemas.microsoft.com/office/drawing/2014/main" id="{2A00C570-BE48-28F6-67F4-FEAF32E9AFDE}"/>
              </a:ext>
            </a:extLst>
          </p:cNvPr>
          <p:cNvSpPr txBox="1"/>
          <p:nvPr/>
        </p:nvSpPr>
        <p:spPr>
          <a:xfrm>
            <a:off x="10581833" y="3184172"/>
            <a:ext cx="1224136" cy="646331"/>
          </a:xfrm>
          <a:prstGeom prst="rect">
            <a:avLst/>
          </a:prstGeom>
          <a:noFill/>
        </p:spPr>
        <p:txBody>
          <a:bodyPr wrap="square" rtlCol="0">
            <a:spAutoFit/>
          </a:bodyPr>
          <a:lstStyle/>
          <a:p>
            <a:pPr xmlns:a="http://schemas.openxmlformats.org/drawingml/2006/main" algn="ctr"/>
            <a:r xmlns:a="http://schemas.openxmlformats.org/drawingml/2006/main">
              <a:rPr lang="bg" sz="1800" dirty="0">
                <a:latin typeface="+mn-lt"/>
              </a:rPr>
              <a:t>Външна стена</a:t>
            </a:r>
          </a:p>
        </p:txBody>
      </p:sp>
      <p:sp>
        <p:nvSpPr>
          <p:cNvPr id="9" name="Textfeld 3">
            <a:extLst>
              <a:ext uri="{FF2B5EF4-FFF2-40B4-BE49-F238E27FC236}">
                <a16:creationId xmlns:a16="http://schemas.microsoft.com/office/drawing/2014/main" id="{83692111-D92E-464B-1036-0633DF3EEAA7}"/>
              </a:ext>
            </a:extLst>
          </p:cNvPr>
          <p:cNvSpPr txBox="1"/>
          <p:nvPr/>
        </p:nvSpPr>
        <p:spPr>
          <a:xfrm>
            <a:off x="10581833" y="4338288"/>
            <a:ext cx="1224136" cy="369332"/>
          </a:xfrm>
          <a:prstGeom prst="rect">
            <a:avLst/>
          </a:prstGeom>
          <a:noFill/>
        </p:spPr>
        <p:txBody>
          <a:bodyPr wrap="square" rtlCol="0">
            <a:spAutoFit/>
          </a:bodyPr>
          <a:lstStyle/>
          <a:p>
            <a:pPr xmlns:a="http://schemas.openxmlformats.org/drawingml/2006/main" algn="ctr"/>
            <a:r xmlns:a="http://schemas.openxmlformats.org/drawingml/2006/main">
              <a:rPr lang="bg" sz="1800" dirty="0">
                <a:latin typeface="+mn-lt"/>
              </a:rPr>
              <a:t>Покрив</a:t>
            </a:r>
          </a:p>
        </p:txBody>
      </p:sp>
      <p:sp>
        <p:nvSpPr>
          <p:cNvPr id="10" name="Textfeld 4">
            <a:extLst>
              <a:ext uri="{FF2B5EF4-FFF2-40B4-BE49-F238E27FC236}">
                <a16:creationId xmlns:a16="http://schemas.microsoft.com/office/drawing/2014/main" id="{9E95F9D0-17AE-28FD-BC9E-E770CA249934}"/>
              </a:ext>
            </a:extLst>
          </p:cNvPr>
          <p:cNvSpPr txBox="1"/>
          <p:nvPr/>
        </p:nvSpPr>
        <p:spPr>
          <a:xfrm>
            <a:off x="10569223" y="4827241"/>
            <a:ext cx="1224136" cy="369332"/>
          </a:xfrm>
          <a:prstGeom prst="rect">
            <a:avLst/>
          </a:prstGeom>
          <a:noFill/>
        </p:spPr>
        <p:txBody>
          <a:bodyPr wrap="square" rtlCol="0">
            <a:spAutoFit/>
          </a:bodyPr>
          <a:lstStyle/>
          <a:p>
            <a:pPr xmlns:a="http://schemas.openxmlformats.org/drawingml/2006/main" algn="ctr"/>
            <a:r xmlns:a="http://schemas.openxmlformats.org/drawingml/2006/main">
              <a:rPr lang="bg" sz="1800" dirty="0">
                <a:latin typeface="+mn-lt"/>
              </a:rPr>
              <a:t>Земя</a:t>
            </a:r>
          </a:p>
        </p:txBody>
      </p:sp>
      <p:sp>
        <p:nvSpPr>
          <p:cNvPr id="11" name="Textfeld 5">
            <a:extLst>
              <a:ext uri="{FF2B5EF4-FFF2-40B4-BE49-F238E27FC236}">
                <a16:creationId xmlns:a16="http://schemas.microsoft.com/office/drawing/2014/main" id="{1980A240-E73A-839C-84D2-9EAA466130EB}"/>
              </a:ext>
            </a:extLst>
          </p:cNvPr>
          <p:cNvSpPr txBox="1"/>
          <p:nvPr/>
        </p:nvSpPr>
        <p:spPr>
          <a:xfrm>
            <a:off x="10581833" y="5815616"/>
            <a:ext cx="1224136" cy="369332"/>
          </a:xfrm>
          <a:prstGeom prst="rect">
            <a:avLst/>
          </a:prstGeom>
          <a:noFill/>
        </p:spPr>
        <p:txBody>
          <a:bodyPr wrap="square" rtlCol="0">
            <a:spAutoFit/>
          </a:bodyPr>
          <a:lstStyle/>
          <a:p>
            <a:pPr xmlns:a="http://schemas.openxmlformats.org/drawingml/2006/main" algn="ctr"/>
            <a:r xmlns:a="http://schemas.openxmlformats.org/drawingml/2006/main">
              <a:rPr lang="bg" sz="1800" dirty="0">
                <a:latin typeface="+mn-lt"/>
              </a:rPr>
              <a:t>Прозорци</a:t>
            </a:r>
          </a:p>
        </p:txBody>
      </p:sp>
      <p:sp>
        <p:nvSpPr>
          <p:cNvPr id="12" name="Textfeld 6">
            <a:extLst>
              <a:ext uri="{FF2B5EF4-FFF2-40B4-BE49-F238E27FC236}">
                <a16:creationId xmlns:a16="http://schemas.microsoft.com/office/drawing/2014/main" id="{259E68D1-26EA-57DB-3F65-6807B65C856A}"/>
              </a:ext>
            </a:extLst>
          </p:cNvPr>
          <p:cNvSpPr txBox="1"/>
          <p:nvPr/>
        </p:nvSpPr>
        <p:spPr>
          <a:xfrm>
            <a:off x="10507936" y="7265236"/>
            <a:ext cx="1435720" cy="353943"/>
          </a:xfrm>
          <a:prstGeom prst="rect">
            <a:avLst/>
          </a:prstGeom>
          <a:noFill/>
        </p:spPr>
        <p:txBody>
          <a:bodyPr wrap="square" rtlCol="0">
            <a:spAutoFit/>
          </a:bodyPr>
          <a:lstStyle/>
          <a:p>
            <a:pPr xmlns:a="http://schemas.openxmlformats.org/drawingml/2006/main" algn="ctr"/>
            <a:r xmlns:a="http://schemas.openxmlformats.org/drawingml/2006/main">
              <a:rPr lang="bg" sz="1700" dirty="0">
                <a:latin typeface="+mn-lt"/>
              </a:rPr>
              <a:t>Вентилация</a:t>
            </a:r>
          </a:p>
        </p:txBody>
      </p:sp>
      <p:sp>
        <p:nvSpPr>
          <p:cNvPr id="13" name="Textfeld 7">
            <a:extLst>
              <a:ext uri="{FF2B5EF4-FFF2-40B4-BE49-F238E27FC236}">
                <a16:creationId xmlns:a16="http://schemas.microsoft.com/office/drawing/2014/main" id="{DE083410-713D-4AD9-2F52-7F839A60ED28}"/>
              </a:ext>
            </a:extLst>
          </p:cNvPr>
          <p:cNvSpPr txBox="1"/>
          <p:nvPr/>
        </p:nvSpPr>
        <p:spPr>
          <a:xfrm>
            <a:off x="12118122" y="3184171"/>
            <a:ext cx="1224136" cy="646331"/>
          </a:xfrm>
          <a:prstGeom prst="rect">
            <a:avLst/>
          </a:prstGeom>
          <a:noFill/>
        </p:spPr>
        <p:txBody>
          <a:bodyPr wrap="square" rtlCol="0">
            <a:spAutoFit/>
          </a:bodyPr>
          <a:lstStyle/>
          <a:p>
            <a:pPr xmlns:a="http://schemas.openxmlformats.org/drawingml/2006/main" algn="ctr"/>
            <a:r xmlns:a="http://schemas.openxmlformats.org/drawingml/2006/main">
              <a:rPr lang="bg" sz="1800" dirty="0">
                <a:solidFill>
                  <a:srgbClr val="FF0000"/>
                </a:solidFill>
                <a:latin typeface="+mn-lt"/>
              </a:rPr>
              <a:t>Слънчеви печалби</a:t>
            </a:r>
          </a:p>
        </p:txBody>
      </p:sp>
      <p:sp>
        <p:nvSpPr>
          <p:cNvPr id="14" name="Textfeld 8">
            <a:extLst>
              <a:ext uri="{FF2B5EF4-FFF2-40B4-BE49-F238E27FC236}">
                <a16:creationId xmlns:a16="http://schemas.microsoft.com/office/drawing/2014/main" id="{2BFDAAF9-E796-884B-9EC5-1F606A0FF83C}"/>
              </a:ext>
            </a:extLst>
          </p:cNvPr>
          <p:cNvSpPr txBox="1"/>
          <p:nvPr/>
        </p:nvSpPr>
        <p:spPr>
          <a:xfrm>
            <a:off x="12118122" y="5011908"/>
            <a:ext cx="1224136" cy="646331"/>
          </a:xfrm>
          <a:prstGeom prst="rect">
            <a:avLst/>
          </a:prstGeom>
          <a:noFill/>
        </p:spPr>
        <p:txBody>
          <a:bodyPr wrap="square" rtlCol="0">
            <a:spAutoFit/>
          </a:bodyPr>
          <a:lstStyle/>
          <a:p>
            <a:pPr xmlns:a="http://schemas.openxmlformats.org/drawingml/2006/main" algn="ctr"/>
            <a:r xmlns:a="http://schemas.openxmlformats.org/drawingml/2006/main">
              <a:rPr lang="bg" sz="1800" dirty="0">
                <a:solidFill>
                  <a:srgbClr val="FF0000"/>
                </a:solidFill>
                <a:latin typeface="+mn-lt"/>
              </a:rPr>
              <a:t>Вътрешни печалби</a:t>
            </a:r>
          </a:p>
        </p:txBody>
      </p:sp>
      <p:sp>
        <p:nvSpPr>
          <p:cNvPr id="15" name="Geschweifte Klammer links 11">
            <a:extLst>
              <a:ext uri="{FF2B5EF4-FFF2-40B4-BE49-F238E27FC236}">
                <a16:creationId xmlns:a16="http://schemas.microsoft.com/office/drawing/2014/main" id="{96F94C63-2FA5-6529-0F9A-1721A99D5ADE}"/>
              </a:ext>
            </a:extLst>
          </p:cNvPr>
          <p:cNvSpPr/>
          <p:nvPr/>
        </p:nvSpPr>
        <p:spPr bwMode="auto">
          <a:xfrm>
            <a:off x="9679722" y="2687622"/>
            <a:ext cx="229918" cy="2433139"/>
          </a:xfrm>
          <a:prstGeom prst="leftBrace">
            <a:avLst>
              <a:gd name="adj1" fmla="val 36916"/>
              <a:gd name="adj2"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dirty="0"/>
          </a:p>
        </p:txBody>
      </p:sp>
      <p:sp>
        <p:nvSpPr>
          <p:cNvPr id="16" name="Geschweifte Klammer links 12">
            <a:extLst>
              <a:ext uri="{FF2B5EF4-FFF2-40B4-BE49-F238E27FC236}">
                <a16:creationId xmlns:a16="http://schemas.microsoft.com/office/drawing/2014/main" id="{287E9995-8398-BE2E-A87C-744BD1653273}"/>
              </a:ext>
            </a:extLst>
          </p:cNvPr>
          <p:cNvSpPr/>
          <p:nvPr/>
        </p:nvSpPr>
        <p:spPr bwMode="auto">
          <a:xfrm>
            <a:off x="9670487" y="5164484"/>
            <a:ext cx="239153" cy="2043695"/>
          </a:xfrm>
          <a:prstGeom prst="leftBrace">
            <a:avLst>
              <a:gd name="adj1" fmla="val 36916"/>
              <a:gd name="adj2"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dirty="0"/>
          </a:p>
        </p:txBody>
      </p:sp>
      <p:sp>
        <p:nvSpPr>
          <p:cNvPr id="17" name="Geschweifte Klammer links 13">
            <a:extLst>
              <a:ext uri="{FF2B5EF4-FFF2-40B4-BE49-F238E27FC236}">
                <a16:creationId xmlns:a16="http://schemas.microsoft.com/office/drawing/2014/main" id="{2E1825DB-08C0-6ACB-C35E-5BCC49F0C9E4}"/>
              </a:ext>
            </a:extLst>
          </p:cNvPr>
          <p:cNvSpPr/>
          <p:nvPr/>
        </p:nvSpPr>
        <p:spPr bwMode="auto">
          <a:xfrm>
            <a:off x="9753613" y="7272834"/>
            <a:ext cx="156026" cy="387927"/>
          </a:xfrm>
          <a:prstGeom prst="leftBrace">
            <a:avLst>
              <a:gd name="adj1" fmla="val 36916"/>
              <a:gd name="adj2"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dirty="0"/>
          </a:p>
        </p:txBody>
      </p:sp>
      <p:sp>
        <p:nvSpPr>
          <p:cNvPr id="18" name="Geschweifte Klammer links 14">
            <a:extLst>
              <a:ext uri="{FF2B5EF4-FFF2-40B4-BE49-F238E27FC236}">
                <a16:creationId xmlns:a16="http://schemas.microsoft.com/office/drawing/2014/main" id="{130BB350-C681-8CA0-7C7B-5C7369EBA8AF}"/>
              </a:ext>
            </a:extLst>
          </p:cNvPr>
          <p:cNvSpPr/>
          <p:nvPr/>
        </p:nvSpPr>
        <p:spPr bwMode="auto">
          <a:xfrm rot="10800000">
            <a:off x="13702298" y="2471596"/>
            <a:ext cx="229918" cy="3600400"/>
          </a:xfrm>
          <a:prstGeom prst="leftBrace">
            <a:avLst>
              <a:gd name="adj1" fmla="val 36916"/>
              <a:gd name="adj2"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dirty="0"/>
          </a:p>
        </p:txBody>
      </p:sp>
      <p:sp>
        <p:nvSpPr>
          <p:cNvPr id="19" name="Pfeil nach rechts 15">
            <a:extLst>
              <a:ext uri="{FF2B5EF4-FFF2-40B4-BE49-F238E27FC236}">
                <a16:creationId xmlns:a16="http://schemas.microsoft.com/office/drawing/2014/main" id="{43A8336E-E4CD-B895-DAE2-76D28DDEE194}"/>
              </a:ext>
            </a:extLst>
          </p:cNvPr>
          <p:cNvSpPr/>
          <p:nvPr/>
        </p:nvSpPr>
        <p:spPr bwMode="auto">
          <a:xfrm rot="10800000" flipH="1">
            <a:off x="13342259" y="6720069"/>
            <a:ext cx="743349" cy="315707"/>
          </a:xfrm>
          <a:prstGeom prst="rightArrow">
            <a:avLst/>
          </a:prstGeom>
          <a:solidFill>
            <a:srgbClr val="FF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GB" dirty="0">
              <a:latin typeface="Arial" charset="0"/>
            </a:endParaRPr>
          </a:p>
        </p:txBody>
      </p:sp>
      <p:sp>
        <p:nvSpPr>
          <p:cNvPr id="20" name="Textfeld 16">
            <a:extLst>
              <a:ext uri="{FF2B5EF4-FFF2-40B4-BE49-F238E27FC236}">
                <a16:creationId xmlns:a16="http://schemas.microsoft.com/office/drawing/2014/main" id="{265AB98D-580E-0B59-80B5-1446E7608EC5}"/>
              </a:ext>
            </a:extLst>
          </p:cNvPr>
          <p:cNvSpPr txBox="1"/>
          <p:nvPr/>
        </p:nvSpPr>
        <p:spPr>
          <a:xfrm>
            <a:off x="14170349" y="6432037"/>
            <a:ext cx="1512168" cy="923330"/>
          </a:xfrm>
          <a:prstGeom prst="rect">
            <a:avLst/>
          </a:prstGeom>
          <a:noFill/>
        </p:spPr>
        <p:txBody>
          <a:bodyPr wrap="square" rtlCol="0">
            <a:spAutoFit/>
          </a:bodyPr>
          <a:lstStyle/>
          <a:p>
            <a:pPr xmlns:a="http://schemas.openxmlformats.org/drawingml/2006/main" algn="ctr"/>
            <a:r xmlns:a="http://schemas.openxmlformats.org/drawingml/2006/main">
              <a:rPr lang="bg" sz="1800" dirty="0">
                <a:solidFill>
                  <a:srgbClr val="FF0000"/>
                </a:solidFill>
                <a:latin typeface="+mn-lt"/>
              </a:rPr>
              <a:t>Резултат:</a:t>
            </a:r>
          </a:p>
          <a:p>
            <a:pPr xmlns:a="http://schemas.openxmlformats.org/drawingml/2006/main" algn="ctr"/>
            <a:r xmlns:a="http://schemas.openxmlformats.org/drawingml/2006/main">
              <a:rPr lang="bg" sz="1800" dirty="0">
                <a:solidFill>
                  <a:srgbClr val="FF0000"/>
                </a:solidFill>
                <a:latin typeface="+mn-lt"/>
              </a:rPr>
              <a:t>нужда от отопление</a:t>
            </a:r>
          </a:p>
        </p:txBody>
      </p:sp>
      <p:sp>
        <p:nvSpPr>
          <p:cNvPr id="21" name="Textfeld 17">
            <a:extLst>
              <a:ext uri="{FF2B5EF4-FFF2-40B4-BE49-F238E27FC236}">
                <a16:creationId xmlns:a16="http://schemas.microsoft.com/office/drawing/2014/main" id="{BAC7814D-B7F4-840C-8288-CEA5A90F3CCA}"/>
              </a:ext>
            </a:extLst>
          </p:cNvPr>
          <p:cNvSpPr txBox="1"/>
          <p:nvPr/>
        </p:nvSpPr>
        <p:spPr>
          <a:xfrm>
            <a:off x="7701513" y="3625465"/>
            <a:ext cx="1831072" cy="923330"/>
          </a:xfrm>
          <a:prstGeom prst="rect">
            <a:avLst/>
          </a:prstGeom>
          <a:noFill/>
        </p:spPr>
        <p:txBody>
          <a:bodyPr wrap="square" rtlCol="0">
            <a:spAutoFit/>
          </a:bodyPr>
          <a:lstStyle/>
          <a:p>
            <a:pPr xmlns:a="http://schemas.openxmlformats.org/drawingml/2006/main" algn="ctr"/>
            <a:r xmlns:a="http://schemas.openxmlformats.org/drawingml/2006/main">
              <a:rPr lang="bg" sz="1800" dirty="0">
                <a:latin typeface="+mn-lt"/>
              </a:rPr>
              <a:t>Непрозрачни компоненти за пропускане</a:t>
            </a:r>
          </a:p>
        </p:txBody>
      </p:sp>
      <p:sp>
        <p:nvSpPr>
          <p:cNvPr id="22" name="Textfeld 18">
            <a:extLst>
              <a:ext uri="{FF2B5EF4-FFF2-40B4-BE49-F238E27FC236}">
                <a16:creationId xmlns:a16="http://schemas.microsoft.com/office/drawing/2014/main" id="{1D369393-BF35-85F8-D9AE-3985B1E1AF83}"/>
              </a:ext>
            </a:extLst>
          </p:cNvPr>
          <p:cNvSpPr txBox="1"/>
          <p:nvPr/>
        </p:nvSpPr>
        <p:spPr>
          <a:xfrm>
            <a:off x="7701513" y="5861783"/>
            <a:ext cx="1831072" cy="646331"/>
          </a:xfrm>
          <a:prstGeom prst="rect">
            <a:avLst/>
          </a:prstGeom>
          <a:noFill/>
        </p:spPr>
        <p:txBody>
          <a:bodyPr wrap="square" rtlCol="0">
            <a:spAutoFit/>
          </a:bodyPr>
          <a:lstStyle/>
          <a:p>
            <a:pPr xmlns:a="http://schemas.openxmlformats.org/drawingml/2006/main" algn="ctr"/>
            <a:r xmlns:a="http://schemas.openxmlformats.org/drawingml/2006/main">
              <a:rPr lang="bg" sz="1800" dirty="0">
                <a:latin typeface="+mn-lt"/>
              </a:rPr>
              <a:t>Прозорци за трансмисия</a:t>
            </a:r>
          </a:p>
        </p:txBody>
      </p:sp>
      <p:sp>
        <p:nvSpPr>
          <p:cNvPr id="23" name="Textfeld 19">
            <a:extLst>
              <a:ext uri="{FF2B5EF4-FFF2-40B4-BE49-F238E27FC236}">
                <a16:creationId xmlns:a16="http://schemas.microsoft.com/office/drawing/2014/main" id="{8E525200-D8D7-0894-CC5B-17A91973141F}"/>
              </a:ext>
            </a:extLst>
          </p:cNvPr>
          <p:cNvSpPr txBox="1"/>
          <p:nvPr/>
        </p:nvSpPr>
        <p:spPr>
          <a:xfrm>
            <a:off x="7766464" y="7265236"/>
            <a:ext cx="1913258" cy="646331"/>
          </a:xfrm>
          <a:prstGeom prst="rect">
            <a:avLst/>
          </a:prstGeom>
          <a:noFill/>
        </p:spPr>
        <p:txBody>
          <a:bodyPr wrap="square" rtlCol="0">
            <a:spAutoFit/>
          </a:bodyPr>
          <a:lstStyle/>
          <a:p>
            <a:pPr xmlns:a="http://schemas.openxmlformats.org/drawingml/2006/main" algn="ctr"/>
            <a:r xmlns:a="http://schemas.openxmlformats.org/drawingml/2006/main">
              <a:rPr lang="bg" sz="1800" dirty="0">
                <a:latin typeface="+mn-lt"/>
              </a:rPr>
              <a:t>Загуби от вентилация</a:t>
            </a:r>
          </a:p>
        </p:txBody>
      </p:sp>
      <p:sp>
        <p:nvSpPr>
          <p:cNvPr id="24" name="Textfeld 20">
            <a:extLst>
              <a:ext uri="{FF2B5EF4-FFF2-40B4-BE49-F238E27FC236}">
                <a16:creationId xmlns:a16="http://schemas.microsoft.com/office/drawing/2014/main" id="{52C11DF0-13D0-F1BD-597D-EFDD20D945EE}"/>
              </a:ext>
            </a:extLst>
          </p:cNvPr>
          <p:cNvSpPr txBox="1"/>
          <p:nvPr/>
        </p:nvSpPr>
        <p:spPr>
          <a:xfrm>
            <a:off x="14080811" y="4082485"/>
            <a:ext cx="1831072" cy="369332"/>
          </a:xfrm>
          <a:prstGeom prst="rect">
            <a:avLst/>
          </a:prstGeom>
          <a:noFill/>
        </p:spPr>
        <p:txBody>
          <a:bodyPr wrap="square" rtlCol="0">
            <a:spAutoFit/>
          </a:bodyPr>
          <a:lstStyle/>
          <a:p>
            <a:pPr xmlns:a="http://schemas.openxmlformats.org/drawingml/2006/main" algn="ctr"/>
            <a:r xmlns:a="http://schemas.openxmlformats.org/drawingml/2006/main">
              <a:rPr lang="bg" sz="1800" dirty="0">
                <a:latin typeface="+mn-lt"/>
              </a:rPr>
              <a:t>Безплатна топлина</a:t>
            </a:r>
          </a:p>
        </p:txBody>
      </p:sp>
      <p:sp>
        <p:nvSpPr>
          <p:cNvPr id="25" name="Textfeld 21">
            <a:extLst>
              <a:ext uri="{FF2B5EF4-FFF2-40B4-BE49-F238E27FC236}">
                <a16:creationId xmlns:a16="http://schemas.microsoft.com/office/drawing/2014/main" id="{9D1B2993-2C7A-F75C-D2D5-F75BF1CA0759}"/>
              </a:ext>
            </a:extLst>
          </p:cNvPr>
          <p:cNvSpPr txBox="1"/>
          <p:nvPr/>
        </p:nvSpPr>
        <p:spPr>
          <a:xfrm>
            <a:off x="11805969" y="7675915"/>
            <a:ext cx="516666" cy="307777"/>
          </a:xfrm>
          <a:prstGeom prst="rect">
            <a:avLst/>
          </a:prstGeom>
          <a:noFill/>
        </p:spPr>
        <p:txBody>
          <a:bodyPr wrap="square" rtlCol="0">
            <a:spAutoFit/>
          </a:bodyPr>
          <a:lstStyle/>
          <a:p>
            <a:r xmlns:a="http://schemas.openxmlformats.org/drawingml/2006/main">
              <a:rPr lang="bg" dirty="0"/>
              <a:t>=</a:t>
            </a:r>
          </a:p>
        </p:txBody>
      </p:sp>
      <p:sp>
        <p:nvSpPr>
          <p:cNvPr id="26" name="Pfeil nach rechts 22">
            <a:extLst>
              <a:ext uri="{FF2B5EF4-FFF2-40B4-BE49-F238E27FC236}">
                <a16:creationId xmlns:a16="http://schemas.microsoft.com/office/drawing/2014/main" id="{D51B0097-80B8-5F07-72E0-3F1AA401757C}"/>
              </a:ext>
            </a:extLst>
          </p:cNvPr>
          <p:cNvSpPr/>
          <p:nvPr/>
        </p:nvSpPr>
        <p:spPr bwMode="auto">
          <a:xfrm flipH="1">
            <a:off x="9605144" y="2414168"/>
            <a:ext cx="964079" cy="229860"/>
          </a:xfrm>
          <a:prstGeom prst="rightArrow">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GB" dirty="0">
              <a:latin typeface="Arial" charset="0"/>
            </a:endParaRPr>
          </a:p>
        </p:txBody>
      </p:sp>
      <p:sp>
        <p:nvSpPr>
          <p:cNvPr id="27" name="Textfeld 23">
            <a:extLst>
              <a:ext uri="{FF2B5EF4-FFF2-40B4-BE49-F238E27FC236}">
                <a16:creationId xmlns:a16="http://schemas.microsoft.com/office/drawing/2014/main" id="{8522A630-4F22-AABB-CEAD-F9962A8F955A}"/>
              </a:ext>
            </a:extLst>
          </p:cNvPr>
          <p:cNvSpPr txBox="1"/>
          <p:nvPr/>
        </p:nvSpPr>
        <p:spPr>
          <a:xfrm>
            <a:off x="7774353" y="2222012"/>
            <a:ext cx="1831072" cy="923330"/>
          </a:xfrm>
          <a:prstGeom prst="rect">
            <a:avLst/>
          </a:prstGeom>
          <a:noFill/>
        </p:spPr>
        <p:txBody>
          <a:bodyPr wrap="square" rtlCol="0">
            <a:spAutoFit/>
          </a:bodyPr>
          <a:lstStyle/>
          <a:p>
            <a:pPr xmlns:a="http://schemas.openxmlformats.org/drawingml/2006/main" algn="ctr"/>
            <a:r xmlns:a="http://schemas.openxmlformats.org/drawingml/2006/main">
              <a:rPr lang="bg" sz="1800" dirty="0">
                <a:solidFill>
                  <a:srgbClr val="FF0000"/>
                </a:solidFill>
                <a:latin typeface="+mn-lt"/>
              </a:rPr>
              <a:t>Топлинни печалби, които не могат да се използват</a:t>
            </a:r>
          </a:p>
        </p:txBody>
      </p:sp>
      <p:sp>
        <p:nvSpPr>
          <p:cNvPr id="28" name="Line 102">
            <a:extLst>
              <a:ext uri="{FF2B5EF4-FFF2-40B4-BE49-F238E27FC236}">
                <a16:creationId xmlns:a16="http://schemas.microsoft.com/office/drawing/2014/main" id="{E78BD75A-897A-9367-701C-4F692BB07D9F}"/>
              </a:ext>
            </a:extLst>
          </p:cNvPr>
          <p:cNvSpPr>
            <a:spLocks noChangeShapeType="1"/>
          </p:cNvSpPr>
          <p:nvPr/>
        </p:nvSpPr>
        <p:spPr bwMode="auto">
          <a:xfrm flipV="1">
            <a:off x="13553702" y="5861782"/>
            <a:ext cx="2385890" cy="0"/>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29" name="Textfeld 28">
            <a:extLst>
              <a:ext uri="{FF2B5EF4-FFF2-40B4-BE49-F238E27FC236}">
                <a16:creationId xmlns:a16="http://schemas.microsoft.com/office/drawing/2014/main" id="{CEAF0A43-635D-EAA6-1AEB-8892369AD756}"/>
              </a:ext>
            </a:extLst>
          </p:cNvPr>
          <p:cNvSpPr txBox="1"/>
          <p:nvPr/>
        </p:nvSpPr>
        <p:spPr>
          <a:xfrm>
            <a:off x="13773798" y="5887330"/>
            <a:ext cx="2165795" cy="369332"/>
          </a:xfrm>
          <a:prstGeom prst="rect">
            <a:avLst/>
          </a:prstGeom>
          <a:noFill/>
        </p:spPr>
        <p:txBody>
          <a:bodyPr wrap="square" rtlCol="0">
            <a:spAutoFit/>
          </a:bodyPr>
          <a:lstStyle/>
          <a:p>
            <a:pPr xmlns:a="http://schemas.openxmlformats.org/drawingml/2006/main" algn="ctr"/>
            <a:r xmlns:a="http://schemas.openxmlformats.org/drawingml/2006/main">
              <a:rPr lang="bg" sz="1800" dirty="0">
                <a:solidFill>
                  <a:srgbClr val="FF0000"/>
                </a:solidFill>
                <a:latin typeface="+mn-lt"/>
              </a:rPr>
              <a:t>Макс. 15 kWh/(m²a)</a:t>
            </a:r>
          </a:p>
        </p:txBody>
      </p:sp>
      <p:sp>
        <p:nvSpPr>
          <p:cNvPr id="30" name="Textfeld 29">
            <a:extLst>
              <a:ext uri="{FF2B5EF4-FFF2-40B4-BE49-F238E27FC236}">
                <a16:creationId xmlns:a16="http://schemas.microsoft.com/office/drawing/2014/main" id="{B7AF8E3F-2860-E0D5-AF4F-AED5FE023798}"/>
              </a:ext>
            </a:extLst>
          </p:cNvPr>
          <p:cNvSpPr txBox="1"/>
          <p:nvPr/>
        </p:nvSpPr>
        <p:spPr>
          <a:xfrm>
            <a:off x="9970304" y="5702664"/>
            <a:ext cx="468052" cy="369332"/>
          </a:xfrm>
          <a:prstGeom prst="rect">
            <a:avLst/>
          </a:prstGeom>
          <a:solidFill>
            <a:schemeClr val="bg1"/>
          </a:solidFill>
        </p:spPr>
        <p:txBody>
          <a:bodyPr wrap="square" rtlCol="0">
            <a:spAutoFit/>
          </a:bodyPr>
          <a:lstStyle/>
          <a:p>
            <a:pPr xmlns:a="http://schemas.openxmlformats.org/drawingml/2006/main" algn="r"/>
            <a:r xmlns:a="http://schemas.openxmlformats.org/drawingml/2006/main">
              <a:rPr lang="bg" sz="1800" dirty="0">
                <a:solidFill>
                  <a:srgbClr val="FF0000"/>
                </a:solidFill>
                <a:latin typeface="+mn-lt"/>
              </a:rPr>
              <a:t>15</a:t>
            </a:r>
          </a:p>
        </p:txBody>
      </p:sp>
      <p:sp>
        <p:nvSpPr>
          <p:cNvPr id="31" name="Textfeld 30">
            <a:extLst>
              <a:ext uri="{FF2B5EF4-FFF2-40B4-BE49-F238E27FC236}">
                <a16:creationId xmlns:a16="http://schemas.microsoft.com/office/drawing/2014/main" id="{8F3F3CC4-DAEB-DEE2-67F0-1C7DDB48BD2B}"/>
              </a:ext>
            </a:extLst>
          </p:cNvPr>
          <p:cNvSpPr txBox="1"/>
          <p:nvPr/>
        </p:nvSpPr>
        <p:spPr>
          <a:xfrm>
            <a:off x="12017553" y="7460469"/>
            <a:ext cx="1389666" cy="215444"/>
          </a:xfrm>
          <a:prstGeom prst="rect">
            <a:avLst/>
          </a:prstGeom>
          <a:noFill/>
        </p:spPr>
        <p:txBody>
          <a:bodyPr wrap="square" rtlCol="0">
            <a:spAutoFit/>
          </a:bodyPr>
          <a:lstStyle/>
          <a:p>
            <a:pPr xmlns:a="http://schemas.openxmlformats.org/drawingml/2006/main" algn="ctr"/>
            <a:r xmlns:a="http://schemas.openxmlformats.org/drawingml/2006/main">
              <a:rPr lang="bg" sz="800" dirty="0">
                <a:latin typeface="+mn-lt"/>
              </a:rPr>
              <a:t>© Институт за пасивни къщи</a:t>
            </a:r>
          </a:p>
        </p:txBody>
      </p:sp>
      <p:sp>
        <p:nvSpPr>
          <p:cNvPr id="32" name="Textfeld 32">
            <a:extLst>
              <a:ext uri="{FF2B5EF4-FFF2-40B4-BE49-F238E27FC236}">
                <a16:creationId xmlns:a16="http://schemas.microsoft.com/office/drawing/2014/main" id="{DB0F2879-059D-3DEB-5610-8912A6D2C3B5}"/>
              </a:ext>
            </a:extLst>
          </p:cNvPr>
          <p:cNvSpPr txBox="1"/>
          <p:nvPr/>
        </p:nvSpPr>
        <p:spPr>
          <a:xfrm>
            <a:off x="9689888" y="7737922"/>
            <a:ext cx="932842" cy="253916"/>
          </a:xfrm>
          <a:prstGeom prst="rect">
            <a:avLst/>
          </a:prstGeom>
          <a:noFill/>
        </p:spPr>
        <p:txBody>
          <a:bodyPr wrap="square" rtlCol="0">
            <a:spAutoFit/>
          </a:bodyPr>
          <a:lstStyle/>
          <a:p>
            <a:pPr xmlns:a="http://schemas.openxmlformats.org/drawingml/2006/main" algn="ctr"/>
            <a:r xmlns:a="http://schemas.openxmlformats.org/drawingml/2006/main">
              <a:rPr lang="bg" sz="1050" dirty="0">
                <a:latin typeface="+mn-lt"/>
              </a:rPr>
              <a:t>kWh/(m²a)</a:t>
            </a:r>
          </a:p>
        </p:txBody>
      </p:sp>
      <p:sp>
        <p:nvSpPr>
          <p:cNvPr id="34" name="Textfeld 31">
            <a:extLst>
              <a:ext uri="{FF2B5EF4-FFF2-40B4-BE49-F238E27FC236}">
                <a16:creationId xmlns:a16="http://schemas.microsoft.com/office/drawing/2014/main" id="{47BFBE2E-4D55-1FFF-DF68-FB2C899CC701}"/>
              </a:ext>
            </a:extLst>
          </p:cNvPr>
          <p:cNvSpPr txBox="1"/>
          <p:nvPr/>
        </p:nvSpPr>
        <p:spPr>
          <a:xfrm>
            <a:off x="10622730" y="7656173"/>
            <a:ext cx="1183239" cy="338554"/>
          </a:xfrm>
          <a:prstGeom prst="rect">
            <a:avLst/>
          </a:prstGeom>
          <a:solidFill>
            <a:schemeClr val="bg1"/>
          </a:solidFill>
        </p:spPr>
        <p:txBody>
          <a:bodyPr wrap="square" rtlCol="0">
            <a:spAutoFit/>
          </a:bodyPr>
          <a:lstStyle/>
          <a:p>
            <a:pPr xmlns:a="http://schemas.openxmlformats.org/drawingml/2006/main" algn="ctr"/>
            <a:r xmlns:a="http://schemas.openxmlformats.org/drawingml/2006/main">
              <a:rPr lang="bg" sz="1600" dirty="0">
                <a:latin typeface="+mn-lt"/>
              </a:rPr>
              <a:t>Загуби</a:t>
            </a:r>
          </a:p>
        </p:txBody>
      </p:sp>
      <p:sp>
        <p:nvSpPr>
          <p:cNvPr id="35" name="Textfeld 34">
            <a:extLst>
              <a:ext uri="{FF2B5EF4-FFF2-40B4-BE49-F238E27FC236}">
                <a16:creationId xmlns:a16="http://schemas.microsoft.com/office/drawing/2014/main" id="{7293105C-6B05-13BA-0AFA-C1CE9F45053F}"/>
              </a:ext>
            </a:extLst>
          </p:cNvPr>
          <p:cNvSpPr txBox="1"/>
          <p:nvPr/>
        </p:nvSpPr>
        <p:spPr>
          <a:xfrm>
            <a:off x="12153537" y="7656173"/>
            <a:ext cx="1188720" cy="338554"/>
          </a:xfrm>
          <a:prstGeom prst="rect">
            <a:avLst/>
          </a:prstGeom>
          <a:solidFill>
            <a:schemeClr val="bg1"/>
          </a:solidFill>
        </p:spPr>
        <p:txBody>
          <a:bodyPr wrap="square" rtlCol="0">
            <a:spAutoFit/>
          </a:bodyPr>
          <a:lstStyle/>
          <a:p>
            <a:pPr xmlns:a="http://schemas.openxmlformats.org/drawingml/2006/main" algn="ctr"/>
            <a:r xmlns:a="http://schemas.openxmlformats.org/drawingml/2006/main">
              <a:rPr lang="bg" sz="1600" dirty="0">
                <a:latin typeface="+mn-lt"/>
              </a:rPr>
              <a:t>Печалби</a:t>
            </a:r>
          </a:p>
        </p:txBody>
      </p:sp>
      <p:sp>
        <p:nvSpPr>
          <p:cNvPr id="36" name="Metin kutusu 35">
            <a:extLst>
              <a:ext uri="{FF2B5EF4-FFF2-40B4-BE49-F238E27FC236}">
                <a16:creationId xmlns:a16="http://schemas.microsoft.com/office/drawing/2014/main" id="{F3FB0A92-A353-B8C4-773A-0503B2596662}"/>
              </a:ext>
            </a:extLst>
          </p:cNvPr>
          <p:cNvSpPr txBox="1"/>
          <p:nvPr/>
        </p:nvSpPr>
        <p:spPr>
          <a:xfrm>
            <a:off x="14170072" y="7495548"/>
            <a:ext cx="1260089" cy="369332"/>
          </a:xfrm>
          <a:prstGeom prst="rect">
            <a:avLst/>
          </a:prstGeom>
          <a:noFill/>
        </p:spPr>
        <p:txBody>
          <a:bodyPr wrap="none" rtlCol="0">
            <a:spAutoFit/>
          </a:bodyPr>
          <a:lstStyle/>
          <a:p>
            <a:r xmlns:a="http://schemas.openxmlformats.org/drawingml/2006/main">
              <a:rPr lang="bg" dirty="0"/>
              <a:t>Източник: PHI</a:t>
            </a:r>
          </a:p>
        </p:txBody>
      </p:sp>
    </p:spTree>
    <p:extLst>
      <p:ext uri="{BB962C8B-B14F-4D97-AF65-F5344CB8AC3E}">
        <p14:creationId xmlns:p14="http://schemas.microsoft.com/office/powerpoint/2010/main" val="383211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animBg="1"/>
      <p:bldP spid="16" grpId="0" animBg="1"/>
      <p:bldP spid="17" grpId="0" animBg="1"/>
      <p:bldP spid="18" grpId="0" animBg="1"/>
      <p:bldP spid="19" grpId="0" animBg="1"/>
      <p:bldP spid="20" grpId="0"/>
      <p:bldP spid="21" grpId="0"/>
      <p:bldP spid="22" grpId="0"/>
      <p:bldP spid="23" grpId="0"/>
      <p:bldP spid="24" grpId="0"/>
      <p:bldP spid="26" grpId="0" animBg="1"/>
      <p:bldP spid="27" grpId="0"/>
      <p:bldP spid="28" grpId="0" animBg="1"/>
      <p:bldP spid="29" grpId="0"/>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91F2C70-D765-CD0B-69FC-E30B6E4B4101}"/>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3294ADC6-3EC8-910C-B206-764411E9B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A06AA276-636C-E23E-D926-4E7D320D2AC4}"/>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PHPP </a:t>
            </a:r>
            <a:r xmlns:a="http://schemas.openxmlformats.org/drawingml/2006/main">
              <a:rPr lang="bg" sz="4400" b="1" dirty="0" err="1">
                <a:solidFill>
                  <a:srgbClr val="003399"/>
                </a:solidFill>
              </a:rPr>
              <a:t>и</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Итеративен </a:t>
            </a:r>
            <a:r xmlns:a="http://schemas.openxmlformats.org/drawingml/2006/main">
              <a:rPr lang="bg" sz="4400" b="1" dirty="0">
                <a:solidFill>
                  <a:srgbClr val="003399"/>
                </a:solidFill>
              </a:rPr>
              <a:t>дизайн</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6" name="Content Placeholder 2">
            <a:extLst>
              <a:ext uri="{FF2B5EF4-FFF2-40B4-BE49-F238E27FC236}">
                <a16:creationId xmlns:a16="http://schemas.microsoft.com/office/drawing/2014/main" id="{4C4312B8-6C3E-6D85-3800-676C5FC4091D}"/>
              </a:ext>
            </a:extLst>
          </p:cNvPr>
          <p:cNvSpPr txBox="1">
            <a:spLocks/>
          </p:cNvSpPr>
          <p:nvPr/>
        </p:nvSpPr>
        <p:spPr>
          <a:xfrm>
            <a:off x="518160" y="300243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err="1">
                <a:solidFill>
                  <a:srgbClr val="003399"/>
                </a:solidFill>
              </a:rPr>
              <a:t>Плик</a:t>
            </a:r>
            <a:r xmlns:a="http://schemas.openxmlformats.org/drawingml/2006/main">
              <a:rPr lang="bg" dirty="0">
                <a:solidFill>
                  <a:srgbClr val="003399"/>
                </a:solidFill>
              </a:rPr>
              <a:t> </a:t>
            </a:r>
            <a:r xmlns:a="http://schemas.openxmlformats.org/drawingml/2006/main">
              <a:rPr lang="bg" dirty="0" err="1">
                <a:solidFill>
                  <a:srgbClr val="003399"/>
                </a:solidFill>
              </a:rPr>
              <a:t>настройка </a:t>
            </a:r>
            <a:r xmlns:a="http://schemas.openxmlformats.org/drawingml/2006/main">
              <a:rPr lang="bg" dirty="0">
                <a:solidFill>
                  <a:srgbClr val="003399"/>
                </a:solidFill>
              </a:rPr>
              <a:t>(WWR, </a:t>
            </a:r>
            <a:r xmlns:a="http://schemas.openxmlformats.org/drawingml/2006/main">
              <a:rPr lang="bg" dirty="0" err="1">
                <a:solidFill>
                  <a:srgbClr val="003399"/>
                </a:solidFill>
              </a:rPr>
              <a:t>засенчване </a:t>
            </a:r>
            <a:r xmlns:a="http://schemas.openxmlformats.org/drawingml/2006/main">
              <a:rPr lang="bg" dirty="0">
                <a:solidFill>
                  <a:srgbClr val="003399"/>
                </a:solidFill>
              </a:rPr>
              <a:t>)</a:t>
            </a:r>
          </a:p>
          <a:p>
            <a:r xmlns:a="http://schemas.openxmlformats.org/drawingml/2006/main">
              <a:rPr lang="bg" dirty="0">
                <a:solidFill>
                  <a:srgbClr val="003399"/>
                </a:solidFill>
              </a:rPr>
              <a:t>Оптимизиране на MVHR </a:t>
            </a:r>
            <a:r xmlns:a="http://schemas.openxmlformats.org/drawingml/2006/main">
              <a:rPr lang="bg" dirty="0" err="1">
                <a:solidFill>
                  <a:srgbClr val="003399"/>
                </a:solidFill>
              </a:rPr>
              <a:t>и</a:t>
            </a:r>
            <a:r xmlns:a="http://schemas.openxmlformats.org/drawingml/2006/main">
              <a:rPr lang="bg" dirty="0">
                <a:solidFill>
                  <a:srgbClr val="003399"/>
                </a:solidFill>
              </a:rPr>
              <a:t> </a:t>
            </a:r>
            <a:r xmlns:a="http://schemas.openxmlformats.org/drawingml/2006/main">
              <a:rPr lang="bg" dirty="0" err="1">
                <a:solidFill>
                  <a:srgbClr val="003399"/>
                </a:solidFill>
              </a:rPr>
              <a:t>системи</a:t>
            </a:r>
            <a:endParaRPr xmlns:a="http://schemas.openxmlformats.org/drawingml/2006/main" lang="tr-TR" dirty="0">
              <a:solidFill>
                <a:srgbClr val="003399"/>
              </a:solidFill>
            </a:endParaRPr>
          </a:p>
          <a:p>
            <a:r xmlns:a="http://schemas.openxmlformats.org/drawingml/2006/main">
              <a:rPr lang="bg" dirty="0" err="1">
                <a:solidFill>
                  <a:srgbClr val="003399"/>
                </a:solidFill>
              </a:rPr>
              <a:t>EnerPHit</a:t>
            </a:r>
            <a:r xmlns:a="http://schemas.openxmlformats.org/drawingml/2006/main">
              <a:rPr lang="bg" dirty="0">
                <a:solidFill>
                  <a:srgbClr val="003399"/>
                </a:solidFill>
              </a:rPr>
              <a:t> </a:t>
            </a:r>
            <a:r xmlns:a="http://schemas.openxmlformats.org/drawingml/2006/main">
              <a:rPr lang="bg" dirty="0" err="1">
                <a:solidFill>
                  <a:srgbClr val="003399"/>
                </a:solidFill>
              </a:rPr>
              <a:t>надграждане</a:t>
            </a:r>
            <a:r xmlns:a="http://schemas.openxmlformats.org/drawingml/2006/main">
              <a:rPr lang="bg" dirty="0">
                <a:solidFill>
                  <a:srgbClr val="003399"/>
                </a:solidFill>
              </a:rPr>
              <a:t> </a:t>
            </a:r>
            <a:r xmlns:a="http://schemas.openxmlformats.org/drawingml/2006/main">
              <a:rPr lang="bg" dirty="0" err="1">
                <a:solidFill>
                  <a:srgbClr val="003399"/>
                </a:solidFill>
              </a:rPr>
              <a:t>моделиране</a:t>
            </a:r>
            <a:endParaRPr xmlns:a="http://schemas.openxmlformats.org/drawingml/2006/main" lang="tr-TR" dirty="0">
              <a:solidFill>
                <a:srgbClr val="003399"/>
              </a:solidFill>
            </a:endParaRPr>
          </a:p>
        </p:txBody>
      </p:sp>
      <p:pic>
        <p:nvPicPr>
          <p:cNvPr id="7" name="Picture 3">
            <a:extLst>
              <a:ext uri="{FF2B5EF4-FFF2-40B4-BE49-F238E27FC236}">
                <a16:creationId xmlns:a16="http://schemas.microsoft.com/office/drawing/2014/main" id="{FA1C2D14-D05D-A723-6FC8-913711B6AE70}"/>
              </a:ext>
            </a:extLst>
          </p:cNvPr>
          <p:cNvPicPr>
            <a:picLocks noChangeAspect="1"/>
          </p:cNvPicPr>
          <p:nvPr/>
        </p:nvPicPr>
        <p:blipFill>
          <a:blip r:embed="rId5"/>
          <a:stretch>
            <a:fillRect/>
          </a:stretch>
        </p:blipFill>
        <p:spPr>
          <a:xfrm>
            <a:off x="7248939" y="3223758"/>
            <a:ext cx="9144000" cy="5095853"/>
          </a:xfrm>
          <a:prstGeom prst="rect">
            <a:avLst/>
          </a:prstGeom>
        </p:spPr>
      </p:pic>
      <p:sp>
        <p:nvSpPr>
          <p:cNvPr id="8" name="Rechteck 61">
            <a:extLst>
              <a:ext uri="{FF2B5EF4-FFF2-40B4-BE49-F238E27FC236}">
                <a16:creationId xmlns:a16="http://schemas.microsoft.com/office/drawing/2014/main" id="{A369CB61-11E1-C811-8947-09E3DFA3BF49}"/>
              </a:ext>
            </a:extLst>
          </p:cNvPr>
          <p:cNvSpPr>
            <a:spLocks noChangeArrowheads="1"/>
          </p:cNvSpPr>
          <p:nvPr/>
        </p:nvSpPr>
        <p:spPr bwMode="auto">
          <a:xfrm>
            <a:off x="13698823" y="2609010"/>
            <a:ext cx="2575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xmlns:a="http://schemas.openxmlformats.org/drawingml/2006/main" algn="ctr" eaLnBrk="1" hangingPunct="1">
              <a:spcBef>
                <a:spcPts val="0"/>
              </a:spcBef>
            </a:pPr>
            <a:r xmlns:a="http://schemas.openxmlformats.org/drawingml/2006/main">
              <a:rPr lang="bg" altLang="de-DE" dirty="0">
                <a:solidFill>
                  <a:srgbClr val="FF6600"/>
                </a:solidFill>
                <a:latin typeface="Arial" panose="020B0604020202020204" pitchFamily="34" charset="0"/>
              </a:rPr>
              <a:t>Варианти 1, 2, 3 …</a:t>
            </a:r>
          </a:p>
        </p:txBody>
      </p:sp>
      <p:sp>
        <p:nvSpPr>
          <p:cNvPr id="9" name="Rechteck 62">
            <a:extLst>
              <a:ext uri="{FF2B5EF4-FFF2-40B4-BE49-F238E27FC236}">
                <a16:creationId xmlns:a16="http://schemas.microsoft.com/office/drawing/2014/main" id="{BB0BE8E3-DFEB-101A-72BE-770630F29CB3}"/>
              </a:ext>
            </a:extLst>
          </p:cNvPr>
          <p:cNvSpPr/>
          <p:nvPr/>
        </p:nvSpPr>
        <p:spPr>
          <a:xfrm>
            <a:off x="12652927" y="3852503"/>
            <a:ext cx="890944" cy="4510207"/>
          </a:xfrm>
          <a:prstGeom prst="rect">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Gerade Verbindung mit Pfeil 64">
            <a:extLst>
              <a:ext uri="{FF2B5EF4-FFF2-40B4-BE49-F238E27FC236}">
                <a16:creationId xmlns:a16="http://schemas.microsoft.com/office/drawing/2014/main" id="{93671093-43A5-36E3-90AD-162165AB76B0}"/>
              </a:ext>
            </a:extLst>
          </p:cNvPr>
          <p:cNvCxnSpPr/>
          <p:nvPr/>
        </p:nvCxnSpPr>
        <p:spPr>
          <a:xfrm flipV="1">
            <a:off x="14939971" y="2909345"/>
            <a:ext cx="0" cy="849445"/>
          </a:xfrm>
          <a:prstGeom prst="straightConnector1">
            <a:avLst/>
          </a:prstGeom>
          <a:noFill/>
          <a:ln w="19050">
            <a:solidFill>
              <a:srgbClr val="FF66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Gerade Verbindung mit Pfeil 68">
            <a:extLst>
              <a:ext uri="{FF2B5EF4-FFF2-40B4-BE49-F238E27FC236}">
                <a16:creationId xmlns:a16="http://schemas.microsoft.com/office/drawing/2014/main" id="{ACC24CE5-FC98-22B6-EBBD-BC66B62F135E}"/>
              </a:ext>
            </a:extLst>
          </p:cNvPr>
          <p:cNvCxnSpPr/>
          <p:nvPr/>
        </p:nvCxnSpPr>
        <p:spPr>
          <a:xfrm flipH="1" flipV="1">
            <a:off x="13098399" y="3150069"/>
            <a:ext cx="1" cy="608722"/>
          </a:xfrm>
          <a:prstGeom prst="straightConnector1">
            <a:avLst/>
          </a:prstGeom>
          <a:noFill/>
          <a:ln w="19050">
            <a:solidFill>
              <a:srgbClr val="C0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2" name="Rechteck 60">
            <a:extLst>
              <a:ext uri="{FF2B5EF4-FFF2-40B4-BE49-F238E27FC236}">
                <a16:creationId xmlns:a16="http://schemas.microsoft.com/office/drawing/2014/main" id="{F44D047D-D921-CC86-C324-BCED405C9D7E}"/>
              </a:ext>
            </a:extLst>
          </p:cNvPr>
          <p:cNvSpPr/>
          <p:nvPr/>
        </p:nvSpPr>
        <p:spPr>
          <a:xfrm>
            <a:off x="13591488" y="3852503"/>
            <a:ext cx="2801452" cy="4510207"/>
          </a:xfrm>
          <a:prstGeom prst="rect">
            <a:avLst/>
          </a:prstGeom>
          <a:noFill/>
          <a:ln w="5715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feld 2">
            <a:extLst>
              <a:ext uri="{FF2B5EF4-FFF2-40B4-BE49-F238E27FC236}">
                <a16:creationId xmlns:a16="http://schemas.microsoft.com/office/drawing/2014/main" id="{38CF3838-561D-75B8-9686-50A1015D3EE8}"/>
              </a:ext>
            </a:extLst>
          </p:cNvPr>
          <p:cNvSpPr txBox="1">
            <a:spLocks noChangeArrowheads="1"/>
          </p:cNvSpPr>
          <p:nvPr/>
        </p:nvSpPr>
        <p:spPr bwMode="auto">
          <a:xfrm>
            <a:off x="7248939" y="4370156"/>
            <a:ext cx="717534" cy="24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xmlns:a="http://schemas.openxmlformats.org/drawingml/2006/main" eaLnBrk="1" hangingPunct="1">
              <a:spcBef>
                <a:spcPct val="50000"/>
              </a:spcBef>
            </a:pPr>
            <a:r xmlns:a="http://schemas.openxmlformats.org/drawingml/2006/main">
              <a:rPr lang="bg" altLang="de-DE" sz="1000" dirty="0">
                <a:solidFill>
                  <a:schemeClr val="tx1">
                    <a:lumMod val="75000"/>
                    <a:lumOff val="25000"/>
                  </a:schemeClr>
                </a:solidFill>
                <a:latin typeface="Arial" panose="020B0604020202020204" pitchFamily="34" charset="0"/>
              </a:rPr>
              <a:t>© PHI</a:t>
            </a:r>
          </a:p>
        </p:txBody>
      </p:sp>
      <p:cxnSp>
        <p:nvCxnSpPr>
          <p:cNvPr id="14" name="Gerade Verbindung mit Pfeil 17">
            <a:extLst>
              <a:ext uri="{FF2B5EF4-FFF2-40B4-BE49-F238E27FC236}">
                <a16:creationId xmlns:a16="http://schemas.microsoft.com/office/drawing/2014/main" id="{C91B2FDE-56A9-ADC0-5172-05D15367F7CB}"/>
              </a:ext>
            </a:extLst>
          </p:cNvPr>
          <p:cNvCxnSpPr/>
          <p:nvPr/>
        </p:nvCxnSpPr>
        <p:spPr>
          <a:xfrm flipV="1">
            <a:off x="15924683" y="2909345"/>
            <a:ext cx="0" cy="849445"/>
          </a:xfrm>
          <a:prstGeom prst="straightConnector1">
            <a:avLst/>
          </a:prstGeom>
          <a:noFill/>
          <a:ln w="19050">
            <a:solidFill>
              <a:srgbClr val="FF66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5" name="Gerade Verbindung mit Pfeil 15">
            <a:extLst>
              <a:ext uri="{FF2B5EF4-FFF2-40B4-BE49-F238E27FC236}">
                <a16:creationId xmlns:a16="http://schemas.microsoft.com/office/drawing/2014/main" id="{FC2F6B9F-3D3A-8636-78B3-02FDB8CAF12D}"/>
              </a:ext>
            </a:extLst>
          </p:cNvPr>
          <p:cNvCxnSpPr/>
          <p:nvPr/>
        </p:nvCxnSpPr>
        <p:spPr>
          <a:xfrm flipV="1">
            <a:off x="14052800" y="2909345"/>
            <a:ext cx="0" cy="849445"/>
          </a:xfrm>
          <a:prstGeom prst="straightConnector1">
            <a:avLst/>
          </a:prstGeom>
          <a:noFill/>
          <a:ln w="19050">
            <a:solidFill>
              <a:srgbClr val="FF66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6" name="Rechteck 13">
            <a:extLst>
              <a:ext uri="{FF2B5EF4-FFF2-40B4-BE49-F238E27FC236}">
                <a16:creationId xmlns:a16="http://schemas.microsoft.com/office/drawing/2014/main" id="{D79F33A2-6A71-8ECD-C32A-4201F29C8AA9}"/>
              </a:ext>
            </a:extLst>
          </p:cNvPr>
          <p:cNvSpPr>
            <a:spLocks noChangeArrowheads="1"/>
          </p:cNvSpPr>
          <p:nvPr/>
        </p:nvSpPr>
        <p:spPr bwMode="auto">
          <a:xfrm>
            <a:off x="12563313" y="2550395"/>
            <a:ext cx="1091244"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xmlns:a="http://schemas.openxmlformats.org/drawingml/2006/main" algn="ctr" eaLnBrk="1" hangingPunct="1">
              <a:spcBef>
                <a:spcPts val="0"/>
              </a:spcBef>
            </a:pPr>
            <a:r xmlns:a="http://schemas.openxmlformats.org/drawingml/2006/main">
              <a:rPr lang="bg" altLang="de-DE" sz="1800" dirty="0" err="1">
                <a:solidFill>
                  <a:srgbClr val="C00000"/>
                </a:solidFill>
                <a:latin typeface="Arial" panose="020B0604020202020204" pitchFamily="34" charset="0"/>
              </a:rPr>
              <a:t>активен</a:t>
            </a:r>
            <a:r xmlns:a="http://schemas.openxmlformats.org/drawingml/2006/main">
              <a:rPr lang="bg" altLang="de-DE" sz="1800" dirty="0">
                <a:solidFill>
                  <a:srgbClr val="C00000"/>
                </a:solidFill>
                <a:latin typeface="Arial" panose="020B0604020202020204" pitchFamily="34" charset="0"/>
              </a:rPr>
              <a:t> </a:t>
            </a:r>
          </a:p>
          <a:p>
            <a:pPr xmlns:a="http://schemas.openxmlformats.org/drawingml/2006/main" algn="ctr" eaLnBrk="1" hangingPunct="1">
              <a:spcBef>
                <a:spcPts val="0"/>
              </a:spcBef>
            </a:pPr>
            <a:r xmlns:a="http://schemas.openxmlformats.org/drawingml/2006/main">
              <a:rPr lang="bg" altLang="de-DE" sz="1800" dirty="0" err="1">
                <a:solidFill>
                  <a:srgbClr val="C00000"/>
                </a:solidFill>
                <a:latin typeface="Arial" panose="020B0604020202020204" pitchFamily="34" charset="0"/>
              </a:rPr>
              <a:t>Варианти</a:t>
            </a:r>
            <a:endParaRPr xmlns:a="http://schemas.openxmlformats.org/drawingml/2006/main" lang="de-DE" altLang="de-DE" sz="2400" dirty="0">
              <a:solidFill>
                <a:srgbClr val="C00000"/>
              </a:solidFill>
              <a:latin typeface="Arial" panose="020B0604020202020204" pitchFamily="34" charset="0"/>
            </a:endParaRPr>
          </a:p>
        </p:txBody>
      </p:sp>
      <p:sp>
        <p:nvSpPr>
          <p:cNvPr id="17" name="Metin kutusu 16">
            <a:extLst>
              <a:ext uri="{FF2B5EF4-FFF2-40B4-BE49-F238E27FC236}">
                <a16:creationId xmlns:a16="http://schemas.microsoft.com/office/drawing/2014/main" id="{8A96F768-2BA7-D62D-786C-D9484A82EB93}"/>
              </a:ext>
            </a:extLst>
          </p:cNvPr>
          <p:cNvSpPr txBox="1"/>
          <p:nvPr/>
        </p:nvSpPr>
        <p:spPr>
          <a:xfrm>
            <a:off x="14786060" y="8491210"/>
            <a:ext cx="1260089" cy="369332"/>
          </a:xfrm>
          <a:prstGeom prst="rect">
            <a:avLst/>
          </a:prstGeom>
          <a:noFill/>
        </p:spPr>
        <p:txBody>
          <a:bodyPr wrap="none" rtlCol="0">
            <a:spAutoFit/>
          </a:bodyPr>
          <a:lstStyle/>
          <a:p>
            <a:r xmlns:a="http://schemas.openxmlformats.org/drawingml/2006/main">
              <a:rPr lang="bg" dirty="0"/>
              <a:t>Източник: PHI</a:t>
            </a:r>
          </a:p>
        </p:txBody>
      </p:sp>
    </p:spTree>
    <p:extLst>
      <p:ext uri="{BB962C8B-B14F-4D97-AF65-F5344CB8AC3E}">
        <p14:creationId xmlns:p14="http://schemas.microsoft.com/office/powerpoint/2010/main" val="3716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6AF7273-5BC9-E8E9-663E-8D050DF9E745}"/>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EC30978D-5B00-CE9E-3720-EA58314C4C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198A8088-8DF1-E58D-B3B6-C5A6AF54E7F8}"/>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Лоденареал </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Инсбрук </a:t>
            </a:r>
            <a:r xmlns:a="http://schemas.openxmlformats.org/drawingml/2006/main">
              <a:rPr lang="bg" sz="4400" b="1" dirty="0">
                <a:solidFill>
                  <a:srgbClr val="003399"/>
                </a:solidFill>
              </a:rPr>
              <a:t>(PH Classic)</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6" name="Content Placeholder 2">
            <a:extLst>
              <a:ext uri="{FF2B5EF4-FFF2-40B4-BE49-F238E27FC236}">
                <a16:creationId xmlns:a16="http://schemas.microsoft.com/office/drawing/2014/main" id="{2D0075E5-6397-87D1-0B71-3930ADD10707}"/>
              </a:ext>
            </a:extLst>
          </p:cNvPr>
          <p:cNvSpPr txBox="1">
            <a:spLocks/>
          </p:cNvSpPr>
          <p:nvPr/>
        </p:nvSpPr>
        <p:spPr>
          <a:xfrm>
            <a:off x="518159" y="3002280"/>
            <a:ext cx="17251681" cy="62560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err="1">
                <a:solidFill>
                  <a:srgbClr val="003399"/>
                </a:solidFill>
              </a:rPr>
              <a:t>Изграждане</a:t>
            </a:r>
            <a:r xmlns:a="http://schemas.openxmlformats.org/drawingml/2006/main">
              <a:rPr lang="bg" dirty="0">
                <a:solidFill>
                  <a:srgbClr val="003399"/>
                </a:solidFill>
              </a:rPr>
              <a:t> </a:t>
            </a:r>
            <a:r xmlns:a="http://schemas.openxmlformats.org/drawingml/2006/main">
              <a:rPr lang="bg" dirty="0" err="1">
                <a:solidFill>
                  <a:srgbClr val="003399"/>
                </a:solidFill>
              </a:rPr>
              <a:t>тип </a:t>
            </a:r>
            <a:r xmlns:a="http://schemas.openxmlformats.org/drawingml/2006/main">
              <a:rPr lang="bg" dirty="0">
                <a:solidFill>
                  <a:srgbClr val="003399"/>
                </a:solidFill>
              </a:rPr>
              <a:t>: </a:t>
            </a:r>
            <a:r xmlns:a="http://schemas.openxmlformats.org/drawingml/2006/main">
              <a:rPr lang="bg" dirty="0" err="1">
                <a:solidFill>
                  <a:srgbClr val="003399"/>
                </a:solidFill>
              </a:rPr>
              <a:t>апартамент</a:t>
            </a:r>
            <a:r xmlns:a="http://schemas.openxmlformats.org/drawingml/2006/main">
              <a:rPr lang="bg" dirty="0">
                <a:solidFill>
                  <a:srgbClr val="003399"/>
                </a:solidFill>
              </a:rPr>
              <a:t> </a:t>
            </a:r>
            <a:r xmlns:a="http://schemas.openxmlformats.org/drawingml/2006/main">
              <a:rPr lang="bg" dirty="0" err="1">
                <a:solidFill>
                  <a:srgbClr val="003399"/>
                </a:solidFill>
              </a:rPr>
              <a:t>къща</a:t>
            </a:r>
            <a:endParaRPr xmlns:a="http://schemas.openxmlformats.org/drawingml/2006/main" lang="tr-TR" dirty="0">
              <a:solidFill>
                <a:srgbClr val="003399"/>
              </a:solidFill>
            </a:endParaRPr>
          </a:p>
          <a:p>
            <a:r xmlns:a="http://schemas.openxmlformats.org/drawingml/2006/main">
              <a:rPr lang="bg" dirty="0">
                <a:solidFill>
                  <a:srgbClr val="003399"/>
                </a:solidFill>
              </a:rPr>
              <a:t>3 </a:t>
            </a:r>
            <a:r xmlns:a="http://schemas.openxmlformats.org/drawingml/2006/main">
              <a:rPr lang="bg" dirty="0">
                <a:solidFill>
                  <a:srgbClr val="003399"/>
                </a:solidFill>
              </a:rPr>
              <a:t>61 </a:t>
            </a:r>
            <a:r xmlns:a="http://schemas.openxmlformats.org/drawingml/2006/main">
              <a:rPr lang="bg" dirty="0">
                <a:solidFill>
                  <a:srgbClr val="003399"/>
                </a:solidFill>
              </a:rPr>
              <a:t>единици</a:t>
            </a:r>
            <a:endParaRPr xmlns:a="http://schemas.openxmlformats.org/drawingml/2006/main" lang="tr-TR" dirty="0">
              <a:solidFill>
                <a:srgbClr val="003399"/>
              </a:solidFill>
            </a:endParaRPr>
          </a:p>
          <a:p>
            <a:r xmlns:a="http://schemas.openxmlformats.org/drawingml/2006/main">
              <a:rPr lang="bg" i="0" dirty="0" err="1">
                <a:solidFill>
                  <a:srgbClr val="003399"/>
                </a:solidFill>
                <a:effectLst/>
              </a:rPr>
              <a:t>Въздух</a:t>
            </a:r>
            <a:r xmlns:a="http://schemas.openxmlformats.org/drawingml/2006/main">
              <a:rPr lang="bg" i="0" dirty="0">
                <a:solidFill>
                  <a:srgbClr val="003399"/>
                </a:solidFill>
                <a:effectLst/>
              </a:rPr>
              <a:t> </a:t>
            </a:r>
            <a:r xmlns:a="http://schemas.openxmlformats.org/drawingml/2006/main">
              <a:rPr lang="bg" i="0" dirty="0" err="1">
                <a:solidFill>
                  <a:srgbClr val="003399"/>
                </a:solidFill>
                <a:effectLst/>
              </a:rPr>
              <a:t>херметичност </a:t>
            </a:r>
            <a:r xmlns:a="http://schemas.openxmlformats.org/drawingml/2006/main">
              <a:rPr lang="bg" i="0" dirty="0">
                <a:solidFill>
                  <a:srgbClr val="003399"/>
                </a:solidFill>
                <a:effectLst/>
              </a:rPr>
              <a:t>: n </a:t>
            </a:r>
            <a:r xmlns:a="http://schemas.openxmlformats.org/drawingml/2006/main">
              <a:rPr lang="bg" i="0" baseline="-25000" dirty="0">
                <a:solidFill>
                  <a:srgbClr val="003399"/>
                </a:solidFill>
                <a:effectLst/>
              </a:rPr>
              <a:t>50 </a:t>
            </a:r>
            <a:r xmlns:a="http://schemas.openxmlformats.org/drawingml/2006/main">
              <a:rPr lang="bg" i="0" dirty="0">
                <a:solidFill>
                  <a:srgbClr val="003399"/>
                </a:solidFill>
                <a:effectLst/>
              </a:rPr>
              <a:t>= 0,18/h </a:t>
            </a:r>
            <a:r xmlns:a="http://schemas.openxmlformats.org/drawingml/2006/main">
              <a:rPr lang="bg" i="0" dirty="0" err="1">
                <a:solidFill>
                  <a:srgbClr val="003399"/>
                </a:solidFill>
                <a:effectLst/>
              </a:rPr>
              <a:t>резултат от теста</a:t>
            </a:r>
            <a:endParaRPr xmlns:a="http://schemas.openxmlformats.org/drawingml/2006/main" lang="tr-TR" dirty="0">
              <a:solidFill>
                <a:srgbClr val="003399"/>
              </a:solidFill>
            </a:endParaRPr>
          </a:p>
          <a:p>
            <a:r xmlns:a="http://schemas.openxmlformats.org/drawingml/2006/main">
              <a:rPr lang="bg" i="0" dirty="0">
                <a:solidFill>
                  <a:srgbClr val="003399"/>
                </a:solidFill>
                <a:effectLst/>
              </a:rPr>
              <a:t>Годишно потребление на отопление </a:t>
            </a:r>
            <a:r xmlns:a="http://schemas.openxmlformats.org/drawingml/2006/main">
              <a:rPr lang="bg" i="0" dirty="0">
                <a:solidFill>
                  <a:srgbClr val="003399"/>
                </a:solidFill>
                <a:effectLst/>
              </a:rPr>
              <a:t>:</a:t>
            </a:r>
          </a:p>
          <a:p>
            <a:pPr xmlns:a="http://schemas.openxmlformats.org/drawingml/2006/main" marL="0" indent="0">
              <a:buNone/>
            </a:pPr>
            <a:r xmlns:a="http://schemas.openxmlformats.org/drawingml/2006/main">
              <a:rPr lang="bg" i="0" dirty="0">
                <a:solidFill>
                  <a:srgbClr val="003399"/>
                </a:solidFill>
                <a:effectLst/>
              </a:rPr>
              <a:t>   </a:t>
            </a:r>
            <a:r xmlns:a="http://schemas.openxmlformats.org/drawingml/2006/main">
              <a:rPr lang="bg" i="0" dirty="0">
                <a:solidFill>
                  <a:srgbClr val="003399"/>
                </a:solidFill>
                <a:effectLst/>
              </a:rPr>
              <a:t>14 kWh/(m² </a:t>
            </a:r>
            <a:r xmlns:a="http://schemas.openxmlformats.org/drawingml/2006/main">
              <a:rPr lang="bg" i="0" baseline="30000" dirty="0">
                <a:solidFill>
                  <a:srgbClr val="003399"/>
                </a:solidFill>
                <a:effectLst/>
              </a:rPr>
              <a:t>a </a:t>
            </a:r>
            <a:r xmlns:a="http://schemas.openxmlformats.org/drawingml/2006/main">
              <a:rPr lang="bg" i="0" dirty="0">
                <a:solidFill>
                  <a:srgbClr val="003399"/>
                </a:solidFill>
                <a:effectLst/>
              </a:rPr>
              <a:t>) изчислено съгласно PHPP</a:t>
            </a:r>
            <a:endParaRPr xmlns:a="http://schemas.openxmlformats.org/drawingml/2006/main" lang="tr-TR" i="0" dirty="0">
              <a:solidFill>
                <a:srgbClr val="003399"/>
              </a:solidFill>
              <a:effectLst/>
            </a:endParaRPr>
          </a:p>
          <a:p>
            <a:r xmlns:a="http://schemas.openxmlformats.org/drawingml/2006/main">
              <a:rPr lang="bg" i="0" dirty="0" err="1">
                <a:solidFill>
                  <a:srgbClr val="003399"/>
                </a:solidFill>
                <a:effectLst/>
              </a:rPr>
              <a:t>Отопление</a:t>
            </a:r>
            <a:r xmlns:a="http://schemas.openxmlformats.org/drawingml/2006/main">
              <a:rPr lang="bg" i="0" dirty="0">
                <a:solidFill>
                  <a:srgbClr val="003399"/>
                </a:solidFill>
                <a:effectLst/>
              </a:rPr>
              <a:t> </a:t>
            </a:r>
            <a:r xmlns:a="http://schemas.openxmlformats.org/drawingml/2006/main">
              <a:rPr lang="bg" i="0" dirty="0" err="1">
                <a:solidFill>
                  <a:srgbClr val="003399"/>
                </a:solidFill>
                <a:effectLst/>
              </a:rPr>
              <a:t>натоварване </a:t>
            </a:r>
            <a:r xmlns:a="http://schemas.openxmlformats.org/drawingml/2006/main">
              <a:rPr lang="bg" i="0" dirty="0">
                <a:solidFill>
                  <a:srgbClr val="003399"/>
                </a:solidFill>
                <a:effectLst/>
              </a:rPr>
              <a:t>: 9 W/ </a:t>
            </a:r>
            <a:r xmlns:a="http://schemas.openxmlformats.org/drawingml/2006/main">
              <a:rPr lang="bg" i="0" baseline="30000" dirty="0">
                <a:solidFill>
                  <a:srgbClr val="003399"/>
                </a:solidFill>
                <a:effectLst/>
              </a:rPr>
              <a:t>m²</a:t>
            </a:r>
          </a:p>
          <a:p>
            <a:r xmlns:a="http://schemas.openxmlformats.org/drawingml/2006/main">
              <a:rPr lang="bg" i="0" dirty="0">
                <a:solidFill>
                  <a:srgbClr val="003399"/>
                </a:solidFill>
                <a:effectLst/>
              </a:rPr>
              <a:t>PE потребление </a:t>
            </a:r>
            <a:r xmlns:a="http://schemas.openxmlformats.org/drawingml/2006/main">
              <a:rPr lang="bg" i="0" dirty="0">
                <a:solidFill>
                  <a:srgbClr val="003399"/>
                </a:solidFill>
                <a:effectLst/>
              </a:rPr>
              <a:t>: </a:t>
            </a:r>
            <a:r xmlns:a="http://schemas.openxmlformats.org/drawingml/2006/main">
              <a:rPr lang="bg" i="0" dirty="0">
                <a:solidFill>
                  <a:srgbClr val="003399"/>
                </a:solidFill>
                <a:effectLst/>
              </a:rPr>
              <a:t>117 kWh/(m² </a:t>
            </a:r>
            <a:r xmlns:a="http://schemas.openxmlformats.org/drawingml/2006/main">
              <a:rPr lang="bg" i="0" baseline="30000" dirty="0">
                <a:solidFill>
                  <a:srgbClr val="003399"/>
                </a:solidFill>
                <a:effectLst/>
              </a:rPr>
              <a:t>a </a:t>
            </a:r>
            <a:r xmlns:a="http://schemas.openxmlformats.org/drawingml/2006/main">
              <a:rPr lang="bg" i="0" dirty="0">
                <a:solidFill>
                  <a:srgbClr val="003399"/>
                </a:solidFill>
                <a:effectLst/>
              </a:rPr>
              <a:t>)</a:t>
            </a:r>
            <a:r xmlns:a="http://schemas.openxmlformats.org/drawingml/2006/main">
              <a:rPr lang="bg" i="0" dirty="0">
                <a:solidFill>
                  <a:srgbClr val="003399"/>
                </a:solidFill>
                <a:effectLst/>
              </a:rPr>
              <a:t> </a:t>
            </a:r>
            <a:r xmlns:a="http://schemas.openxmlformats.org/drawingml/2006/main">
              <a:rPr lang="bg" i="0" dirty="0" err="1">
                <a:solidFill>
                  <a:srgbClr val="003399"/>
                </a:solidFill>
                <a:effectLst/>
              </a:rPr>
              <a:t>изчислено</a:t>
            </a:r>
            <a:r xmlns:a="http://schemas.openxmlformats.org/drawingml/2006/main">
              <a:rPr lang="bg" i="0" dirty="0">
                <a:solidFill>
                  <a:srgbClr val="003399"/>
                </a:solidFill>
                <a:effectLst/>
              </a:rPr>
              <a:t> </a:t>
            </a:r>
            <a:r xmlns:a="http://schemas.openxmlformats.org/drawingml/2006/main">
              <a:rPr lang="bg" i="0" dirty="0">
                <a:solidFill>
                  <a:srgbClr val="003399"/>
                </a:solidFill>
                <a:effectLst/>
              </a:rPr>
              <a:t>според PHPP</a:t>
            </a:r>
            <a:endParaRPr xmlns:a="http://schemas.openxmlformats.org/drawingml/2006/main" lang="tr-TR" i="0" dirty="0">
              <a:solidFill>
                <a:srgbClr val="003399"/>
              </a:solidFill>
              <a:effectLst/>
            </a:endParaRPr>
          </a:p>
          <a:p>
            <a:pPr xmlns:a="http://schemas.openxmlformats.org/drawingml/2006/main" marL="0" indent="0">
              <a:buNone/>
            </a:pPr>
            <a:r xmlns:a="http://schemas.openxmlformats.org/drawingml/2006/main">
              <a:rPr lang="bg" dirty="0">
                <a:solidFill>
                  <a:srgbClr val="003399"/>
                </a:solidFill>
              </a:rPr>
              <a:t>   </a:t>
            </a:r>
            <a:r xmlns:a="http://schemas.openxmlformats.org/drawingml/2006/main">
              <a:rPr lang="bg" i="0" dirty="0">
                <a:solidFill>
                  <a:srgbClr val="003399"/>
                </a:solidFill>
                <a:effectLst/>
              </a:rPr>
              <a:t>върху отоплителната инсталация, </a:t>
            </a:r>
            <a:r xmlns:a="http://schemas.openxmlformats.org/drawingml/2006/main">
              <a:rPr lang="bg" i="0" dirty="0">
                <a:solidFill>
                  <a:srgbClr val="003399"/>
                </a:solidFill>
                <a:effectLst/>
              </a:rPr>
              <a:t>битова топла вода, електричество </a:t>
            </a:r>
            <a:r xmlns:a="http://schemas.openxmlformats.org/drawingml/2006/main">
              <a:rPr lang="bg" i="0" dirty="0" err="1">
                <a:solidFill>
                  <a:srgbClr val="003399"/>
                </a:solidFill>
                <a:effectLst/>
              </a:rPr>
              <a:t>за </a:t>
            </a:r>
            <a:r xmlns:a="http://schemas.openxmlformats.org/drawingml/2006/main">
              <a:rPr lang="bg" i="0" dirty="0">
                <a:solidFill>
                  <a:srgbClr val="003399"/>
                </a:solidFill>
                <a:effectLst/>
              </a:rPr>
              <a:t>домакинството и спомагателни устройства</a:t>
            </a:r>
            <a:r xmlns:a="http://schemas.openxmlformats.org/drawingml/2006/main">
              <a:rPr lang="bg" i="0" dirty="0">
                <a:solidFill>
                  <a:srgbClr val="003399"/>
                </a:solidFill>
                <a:effectLst/>
              </a:rPr>
              <a:t> </a:t>
            </a:r>
            <a:r xmlns:a="http://schemas.openxmlformats.org/drawingml/2006/main">
              <a:rPr lang="bg" i="0" dirty="0">
                <a:solidFill>
                  <a:srgbClr val="003399"/>
                </a:solidFill>
                <a:effectLst/>
              </a:rPr>
              <a:t>изчислена електроенергия</a:t>
            </a:r>
            <a:endParaRPr xmlns:a="http://schemas.openxmlformats.org/drawingml/2006/main" lang="tr-TR" i="0" dirty="0">
              <a:solidFill>
                <a:srgbClr val="003399"/>
              </a:solidFill>
              <a:effectLst/>
            </a:endParaRPr>
          </a:p>
          <a:p>
            <a:r xmlns:a="http://schemas.openxmlformats.org/drawingml/2006/main">
              <a:rPr lang="bg" i="0" dirty="0">
                <a:solidFill>
                  <a:srgbClr val="003399"/>
                </a:solidFill>
                <a:effectLst/>
              </a:rPr>
              <a:t>Разходи за строителна конструкция (бруто) 1600 €/м² </a:t>
            </a:r>
            <a:r xmlns:a="http://schemas.openxmlformats.org/drawingml/2006/main">
              <a:rPr lang="bg" i="0" baseline="30000" dirty="0">
                <a:solidFill>
                  <a:srgbClr val="003399"/>
                </a:solidFill>
                <a:effectLst/>
              </a:rPr>
              <a:t>Обработена </a:t>
            </a:r>
            <a:r xmlns:a="http://schemas.openxmlformats.org/drawingml/2006/main">
              <a:rPr lang="bg" i="0" dirty="0">
                <a:solidFill>
                  <a:srgbClr val="003399"/>
                </a:solidFill>
                <a:effectLst/>
              </a:rPr>
              <a:t>площ съгласно PHPP</a:t>
            </a:r>
            <a:endParaRPr xmlns:a="http://schemas.openxmlformats.org/drawingml/2006/main" lang="en-US" dirty="0">
              <a:solidFill>
                <a:srgbClr val="003399"/>
              </a:solidFill>
            </a:endParaRPr>
          </a:p>
        </p:txBody>
      </p:sp>
      <p:pic>
        <p:nvPicPr>
          <p:cNvPr id="1026" name="Picture 2" descr="Wohnen am Gießen AICHER ARCHITEKTEN ZT GMBH">
            <a:extLst>
              <a:ext uri="{FF2B5EF4-FFF2-40B4-BE49-F238E27FC236}">
                <a16:creationId xmlns:a16="http://schemas.microsoft.com/office/drawing/2014/main" id="{93D55507-7405-4053-9CCF-B4E291B2FC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1528522"/>
            <a:ext cx="8625840" cy="485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73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60EB0E3-CF49-96E0-530C-04F119BDCF14}"/>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BD369711-B72A-F77F-3F1F-51A8436BB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DA8DFC01-C1DB-8E55-1E64-B370B5639A37}"/>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Сарагоса </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Испания </a:t>
            </a:r>
            <a:r xmlns:a="http://schemas.openxmlformats.org/drawingml/2006/main">
              <a:rPr lang="bg" sz="4400" b="1" dirty="0">
                <a:solidFill>
                  <a:srgbClr val="003399"/>
                </a:solidFill>
              </a:rPr>
              <a:t>(PH Classic)</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pic>
        <p:nvPicPr>
          <p:cNvPr id="2050" name="Picture 2">
            <a:extLst>
              <a:ext uri="{FF2B5EF4-FFF2-40B4-BE49-F238E27FC236}">
                <a16:creationId xmlns:a16="http://schemas.microsoft.com/office/drawing/2014/main" id="{6C79FD8F-3AA6-35C4-98DA-1E905BCD64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7572" y="1510748"/>
            <a:ext cx="6543737" cy="4016012"/>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B9EA9CB2-CDF1-DEDE-396E-69B89331AB03}"/>
              </a:ext>
            </a:extLst>
          </p:cNvPr>
          <p:cNvSpPr txBox="1"/>
          <p:nvPr/>
        </p:nvSpPr>
        <p:spPr>
          <a:xfrm>
            <a:off x="302727" y="3198154"/>
            <a:ext cx="17502856" cy="6494085"/>
          </a:xfrm>
          <a:prstGeom prst="rect">
            <a:avLst/>
          </a:prstGeom>
          <a:noFill/>
        </p:spPr>
        <p:txBody>
          <a:bodyPr wrap="square">
            <a:spAutoFit/>
          </a:bodyPr>
          <a:lstStyle/>
          <a:p>
            <a:pPr xmlns:a="http://schemas.openxmlformats.org/drawingml/2006/main" marL="457200" indent="-457200">
              <a:buFont typeface="Arial" panose="020B0604020202020204" pitchFamily="34" charset="0"/>
              <a:buChar char="•"/>
            </a:pPr>
            <a:r xmlns:a="http://schemas.openxmlformats.org/drawingml/2006/main">
              <a:rPr lang="bg" sz="3200" i="0" dirty="0" err="1">
                <a:solidFill>
                  <a:srgbClr val="003399"/>
                </a:solidFill>
                <a:effectLst/>
              </a:rPr>
              <a:t>КлиматТопъл </a:t>
            </a:r>
            <a:r xmlns:a="http://schemas.openxmlformats.org/drawingml/2006/main">
              <a:rPr lang="bg" sz="3200" i="0" dirty="0">
                <a:solidFill>
                  <a:srgbClr val="003399"/>
                </a:solidFill>
                <a:effectLst/>
              </a:rPr>
              <a:t>, умерен</a:t>
            </a:r>
            <a:endParaRPr xmlns:a="http://schemas.openxmlformats.org/drawingml/2006/main" lang="tr-TR" sz="3200" i="0" dirty="0">
              <a:solidFill>
                <a:srgbClr val="003399"/>
              </a:solidFill>
              <a:effectLst/>
            </a:endParaRPr>
          </a:p>
          <a:p>
            <a:pPr xmlns:a="http://schemas.openxmlformats.org/drawingml/2006/main" marL="457200" indent="-457200">
              <a:buFont typeface="Arial" panose="020B0604020202020204" pitchFamily="34" charset="0"/>
              <a:buChar char="•"/>
            </a:pPr>
            <a:r xmlns:a="http://schemas.openxmlformats.org/drawingml/2006/main">
              <a:rPr lang="bg" sz="3200" i="0" dirty="0">
                <a:solidFill>
                  <a:srgbClr val="003399"/>
                </a:solidFill>
                <a:effectLst/>
              </a:rPr>
              <a:t>Въздухонепроницаемост</a:t>
            </a:r>
            <a:r xmlns:a="http://schemas.openxmlformats.org/drawingml/2006/main">
              <a:rPr lang="bg" sz="3200" i="0" dirty="0">
                <a:solidFill>
                  <a:srgbClr val="003399"/>
                </a:solidFill>
                <a:effectLst/>
              </a:rPr>
              <a:t> </a:t>
            </a:r>
            <a:r xmlns:a="http://schemas.openxmlformats.org/drawingml/2006/main">
              <a:rPr lang="bg" sz="3200" i="0" dirty="0">
                <a:solidFill>
                  <a:srgbClr val="003399"/>
                </a:solidFill>
                <a:effectLst/>
              </a:rPr>
              <a:t>n50 = </a:t>
            </a:r>
            <a:r xmlns:a="http://schemas.openxmlformats.org/drawingml/2006/main">
              <a:rPr lang="bg" sz="3200" i="0" baseline="-25000" dirty="0">
                <a:solidFill>
                  <a:srgbClr val="003399"/>
                </a:solidFill>
                <a:effectLst/>
              </a:rPr>
              <a:t>0,3 </a:t>
            </a:r>
            <a:r xmlns:a="http://schemas.openxmlformats.org/drawingml/2006/main">
              <a:rPr lang="bg" sz="3200" i="0" dirty="0">
                <a:solidFill>
                  <a:srgbClr val="003399"/>
                </a:solidFill>
                <a:effectLst/>
              </a:rPr>
              <a:t>/ч</a:t>
            </a:r>
            <a:endParaRPr xmlns:a="http://schemas.openxmlformats.org/drawingml/2006/main" lang="tr-TR" sz="3200" i="0" dirty="0">
              <a:solidFill>
                <a:srgbClr val="003399"/>
              </a:solidFill>
              <a:effectLst/>
            </a:endParaRPr>
          </a:p>
          <a:p>
            <a:pPr xmlns:a="http://schemas.openxmlformats.org/drawingml/2006/main" marL="457200" indent="-457200">
              <a:buFont typeface="Arial" panose="020B0604020202020204" pitchFamily="34" charset="0"/>
              <a:buChar char="•"/>
            </a:pPr>
            <a:r xmlns:a="http://schemas.openxmlformats.org/drawingml/2006/main">
              <a:rPr lang="bg" sz="3200" i="0" dirty="0">
                <a:solidFill>
                  <a:srgbClr val="003399"/>
                </a:solidFill>
                <a:effectLst/>
              </a:rPr>
              <a:t>Годишно потребление на отопление </a:t>
            </a:r>
            <a:r xmlns:a="http://schemas.openxmlformats.org/drawingml/2006/main">
              <a:rPr lang="bg" sz="3200" i="0" dirty="0">
                <a:solidFill>
                  <a:srgbClr val="003399"/>
                </a:solidFill>
                <a:effectLst/>
              </a:rPr>
              <a:t>: </a:t>
            </a:r>
            <a:r xmlns:a="http://schemas.openxmlformats.org/drawingml/2006/main">
              <a:rPr lang="bg" sz="3200" i="0" dirty="0">
                <a:solidFill>
                  <a:srgbClr val="003399"/>
                </a:solidFill>
                <a:effectLst/>
              </a:rPr>
              <a:t>12 kWh /(m² </a:t>
            </a:r>
            <a:r xmlns:a="http://schemas.openxmlformats.org/drawingml/2006/main">
              <a:rPr lang="bg" sz="3200" i="0" baseline="30000" dirty="0">
                <a:solidFill>
                  <a:srgbClr val="003399"/>
                </a:solidFill>
                <a:effectLst/>
              </a:rPr>
              <a:t>a </a:t>
            </a:r>
            <a:r xmlns:a="http://schemas.openxmlformats.org/drawingml/2006/main">
              <a:rPr lang="bg" sz="3200" i="0" dirty="0">
                <a:solidFill>
                  <a:srgbClr val="003399"/>
                </a:solidFill>
                <a:effectLst/>
              </a:rPr>
              <a:t>)</a:t>
            </a:r>
            <a:endParaRPr xmlns:a="http://schemas.openxmlformats.org/drawingml/2006/main" lang="tr-TR" sz="3200" i="0" dirty="0">
              <a:solidFill>
                <a:srgbClr val="003399"/>
              </a:solidFill>
              <a:effectLst/>
            </a:endParaRPr>
          </a:p>
          <a:p>
            <a:r xmlns:a="http://schemas.openxmlformats.org/drawingml/2006/main">
              <a:rPr lang="bg" sz="3200" dirty="0">
                <a:solidFill>
                  <a:srgbClr val="003399"/>
                </a:solidFill>
              </a:rPr>
              <a:t>    </a:t>
            </a:r>
            <a:r xmlns:a="http://schemas.openxmlformats.org/drawingml/2006/main">
              <a:rPr lang="bg" sz="3200" i="0" dirty="0">
                <a:solidFill>
                  <a:srgbClr val="003399"/>
                </a:solidFill>
                <a:effectLst/>
              </a:rPr>
              <a:t>изчислено съгласно PHPP</a:t>
            </a:r>
            <a:endParaRPr xmlns:a="http://schemas.openxmlformats.org/drawingml/2006/main" lang="tr-TR" sz="3200" i="0" dirty="0">
              <a:solidFill>
                <a:srgbClr val="003399"/>
              </a:solidFill>
              <a:effectLst/>
            </a:endParaRPr>
          </a:p>
          <a:p>
            <a:pPr xmlns:a="http://schemas.openxmlformats.org/drawingml/2006/main" marL="457200" indent="-457200">
              <a:buFont typeface="Arial" panose="020B0604020202020204" pitchFamily="34" charset="0"/>
              <a:buChar char="•"/>
            </a:pPr>
            <a:r xmlns:a="http://schemas.openxmlformats.org/drawingml/2006/main">
              <a:rPr lang="bg" sz="3200" i="0" dirty="0">
                <a:solidFill>
                  <a:srgbClr val="003399"/>
                </a:solidFill>
                <a:effectLst/>
              </a:rPr>
              <a:t>Отоплително натоварване </a:t>
            </a:r>
            <a:r xmlns:a="http://schemas.openxmlformats.org/drawingml/2006/main">
              <a:rPr lang="bg" sz="3200" i="0" dirty="0">
                <a:solidFill>
                  <a:srgbClr val="003399"/>
                </a:solidFill>
                <a:effectLst/>
              </a:rPr>
              <a:t>: </a:t>
            </a:r>
            <a:r xmlns:a="http://schemas.openxmlformats.org/drawingml/2006/main">
              <a:rPr lang="bg" sz="3200" i="0" dirty="0">
                <a:solidFill>
                  <a:srgbClr val="003399"/>
                </a:solidFill>
                <a:effectLst/>
              </a:rPr>
              <a:t>10 W/ </a:t>
            </a:r>
            <a:r xmlns:a="http://schemas.openxmlformats.org/drawingml/2006/main">
              <a:rPr lang="bg" sz="3200" i="0" baseline="30000" dirty="0">
                <a:solidFill>
                  <a:srgbClr val="003399"/>
                </a:solidFill>
                <a:effectLst/>
              </a:rPr>
              <a:t>m²</a:t>
            </a:r>
            <a:endParaRPr xmlns:a="http://schemas.openxmlformats.org/drawingml/2006/main" lang="tr-TR" sz="3200" i="0" baseline="30000" dirty="0">
              <a:solidFill>
                <a:srgbClr val="003399"/>
              </a:solidFill>
              <a:effectLst/>
            </a:endParaRPr>
          </a:p>
          <a:p>
            <a:pPr xmlns:a="http://schemas.openxmlformats.org/drawingml/2006/main" marL="457200" indent="-457200">
              <a:buFont typeface="Arial" panose="020B0604020202020204" pitchFamily="34" charset="0"/>
              <a:buChar char="•"/>
            </a:pPr>
            <a:r xmlns:a="http://schemas.openxmlformats.org/drawingml/2006/main">
              <a:rPr lang="bg" sz="3200" i="0" dirty="0">
                <a:solidFill>
                  <a:srgbClr val="003399"/>
                </a:solidFill>
                <a:effectLst/>
              </a:rPr>
              <a:t>PE потребление (невъзобновяема първична енергия) </a:t>
            </a:r>
            <a:r xmlns:a="http://schemas.openxmlformats.org/drawingml/2006/main">
              <a:rPr lang="bg" sz="3200" i="0" dirty="0">
                <a:solidFill>
                  <a:srgbClr val="003399"/>
                </a:solidFill>
                <a:effectLst/>
              </a:rPr>
              <a:t>: </a:t>
            </a:r>
            <a:r xmlns:a="http://schemas.openxmlformats.org/drawingml/2006/main">
              <a:rPr lang="bg" sz="3200" i="0" dirty="0">
                <a:solidFill>
                  <a:srgbClr val="003399"/>
                </a:solidFill>
                <a:effectLst/>
              </a:rPr>
              <a:t>87 kWh /(m² </a:t>
            </a:r>
            <a:r xmlns:a="http://schemas.openxmlformats.org/drawingml/2006/main">
              <a:rPr lang="bg" sz="3200" i="0" baseline="30000" dirty="0">
                <a:solidFill>
                  <a:srgbClr val="003399"/>
                </a:solidFill>
                <a:effectLst/>
              </a:rPr>
              <a:t>a </a:t>
            </a:r>
            <a:r xmlns:a="http://schemas.openxmlformats.org/drawingml/2006/main">
              <a:rPr lang="bg" sz="3200" i="0" dirty="0">
                <a:solidFill>
                  <a:srgbClr val="003399"/>
                </a:solidFill>
                <a:effectLst/>
              </a:rPr>
              <a:t>) за отоплителна инсталация, битова гореща вода, електричество за домакинствата и спомагателно електричество, изчислено съгласно PHPP</a:t>
            </a:r>
            <a:endParaRPr xmlns:a="http://schemas.openxmlformats.org/drawingml/2006/main" lang="tr-TR" sz="3200" i="0" dirty="0">
              <a:solidFill>
                <a:srgbClr val="003399"/>
              </a:solidFill>
              <a:effectLst/>
            </a:endParaRPr>
          </a:p>
          <a:p>
            <a:pPr xmlns:a="http://schemas.openxmlformats.org/drawingml/2006/main" marL="457200" indent="-457200">
              <a:buFont typeface="Arial" panose="020B0604020202020204" pitchFamily="34" charset="0"/>
              <a:buChar char="•"/>
            </a:pPr>
            <a:r xmlns:a="http://schemas.openxmlformats.org/drawingml/2006/main">
              <a:rPr lang="bg" sz="3200" i="0" dirty="0">
                <a:solidFill>
                  <a:srgbClr val="003399"/>
                </a:solidFill>
                <a:effectLst/>
              </a:rPr>
              <a:t>НА потребление (възобновяема първична енергия) </a:t>
            </a:r>
            <a:r xmlns:a="http://schemas.openxmlformats.org/drawingml/2006/main">
              <a:rPr lang="bg" sz="3200" i="0" dirty="0">
                <a:solidFill>
                  <a:srgbClr val="003399"/>
                </a:solidFill>
                <a:effectLst/>
              </a:rPr>
              <a:t>: </a:t>
            </a:r>
            <a:r xmlns:a="http://schemas.openxmlformats.org/drawingml/2006/main">
              <a:rPr lang="bg" sz="3200" i="0" dirty="0">
                <a:solidFill>
                  <a:srgbClr val="003399"/>
                </a:solidFill>
                <a:effectLst/>
              </a:rPr>
              <a:t>53 kWh/(m² </a:t>
            </a:r>
            <a:r xmlns:a="http://schemas.openxmlformats.org/drawingml/2006/main">
              <a:rPr lang="bg" sz="3200" i="0" baseline="30000" dirty="0">
                <a:solidFill>
                  <a:srgbClr val="003399"/>
                </a:solidFill>
                <a:effectLst/>
              </a:rPr>
              <a:t>a </a:t>
            </a:r>
            <a:r xmlns:a="http://schemas.openxmlformats.org/drawingml/2006/main">
              <a:rPr lang="bg" sz="3200" i="0" dirty="0">
                <a:solidFill>
                  <a:srgbClr val="003399"/>
                </a:solidFill>
                <a:effectLst/>
              </a:rPr>
              <a:t>) за отоплителна инсталация, битова гореща вода, електричество за домакинствата и спомагателно електричество, изчислено съгласно PHPP</a:t>
            </a:r>
            <a:endParaRPr xmlns:a="http://schemas.openxmlformats.org/drawingml/2006/main" lang="tr-TR" sz="3200" i="0" dirty="0">
              <a:solidFill>
                <a:srgbClr val="003399"/>
              </a:solidFill>
              <a:effectLst/>
            </a:endParaRPr>
          </a:p>
          <a:p>
            <a:pPr xmlns:a="http://schemas.openxmlformats.org/drawingml/2006/main" marL="457200" indent="-457200">
              <a:buFont typeface="Arial" panose="020B0604020202020204" pitchFamily="34" charset="0"/>
              <a:buChar char="•"/>
            </a:pPr>
            <a:r xmlns:a="http://schemas.openxmlformats.org/drawingml/2006/main">
              <a:rPr lang="bg" sz="3200" i="0" dirty="0">
                <a:solidFill>
                  <a:srgbClr val="003399"/>
                </a:solidFill>
                <a:effectLst/>
              </a:rPr>
              <a:t>Производство на възобновяема енергия </a:t>
            </a:r>
            <a:r xmlns:a="http://schemas.openxmlformats.org/drawingml/2006/main">
              <a:rPr lang="bg" sz="3200" i="0" dirty="0">
                <a:solidFill>
                  <a:srgbClr val="003399"/>
                </a:solidFill>
                <a:effectLst/>
              </a:rPr>
              <a:t>: </a:t>
            </a:r>
            <a:r xmlns:a="http://schemas.openxmlformats.org/drawingml/2006/main">
              <a:rPr lang="bg" sz="3200" i="0" dirty="0">
                <a:solidFill>
                  <a:srgbClr val="003399"/>
                </a:solidFill>
                <a:effectLst/>
              </a:rPr>
              <a:t>0 kWh/(m² </a:t>
            </a:r>
            <a:r xmlns:a="http://schemas.openxmlformats.org/drawingml/2006/main">
              <a:rPr lang="bg" sz="3200" i="0" baseline="30000" dirty="0">
                <a:solidFill>
                  <a:srgbClr val="003399"/>
                </a:solidFill>
                <a:effectLst/>
              </a:rPr>
              <a:t>a </a:t>
            </a:r>
            <a:r xmlns:a="http://schemas.openxmlformats.org/drawingml/2006/main">
              <a:rPr lang="bg" sz="3200" i="0" dirty="0">
                <a:solidFill>
                  <a:srgbClr val="003399"/>
                </a:solidFill>
                <a:effectLst/>
              </a:rPr>
              <a:t>) въз основа на проектираната площ</a:t>
            </a:r>
            <a:endParaRPr xmlns:a="http://schemas.openxmlformats.org/drawingml/2006/main" lang="tr-TR" sz="3200" i="0" dirty="0">
              <a:solidFill>
                <a:srgbClr val="003399"/>
              </a:solidFill>
              <a:effectLst/>
            </a:endParaRPr>
          </a:p>
          <a:p>
            <a:pPr xmlns:a="http://schemas.openxmlformats.org/drawingml/2006/main" marL="457200" indent="-457200">
              <a:buFont typeface="Arial" panose="020B0604020202020204" pitchFamily="34" charset="0"/>
              <a:buChar char="•"/>
            </a:pPr>
            <a:r xmlns:a="http://schemas.openxmlformats.org/drawingml/2006/main">
              <a:rPr lang="bg" sz="3200" i="0" dirty="0">
                <a:solidFill>
                  <a:srgbClr val="003399"/>
                </a:solidFill>
                <a:effectLst/>
              </a:rPr>
              <a:t>Охладително натоварване 7 W/ </a:t>
            </a:r>
            <a:r xmlns:a="http://schemas.openxmlformats.org/drawingml/2006/main">
              <a:rPr lang="bg" sz="3200" i="0" baseline="30000" dirty="0">
                <a:solidFill>
                  <a:srgbClr val="003399"/>
                </a:solidFill>
                <a:effectLst/>
              </a:rPr>
              <a:t>m²</a:t>
            </a:r>
            <a:endParaRPr xmlns:a="http://schemas.openxmlformats.org/drawingml/2006/main" lang="tr-TR" sz="3200" i="0" baseline="30000" dirty="0">
              <a:solidFill>
                <a:srgbClr val="003399"/>
              </a:solidFill>
              <a:effectLst/>
            </a:endParaRPr>
          </a:p>
          <a:p>
            <a:pPr xmlns:a="http://schemas.openxmlformats.org/drawingml/2006/main" marL="457200" indent="-457200">
              <a:buFont typeface="Arial" panose="020B0604020202020204" pitchFamily="34" charset="0"/>
              <a:buChar char="•"/>
            </a:pPr>
            <a:r xmlns:a="http://schemas.openxmlformats.org/drawingml/2006/main">
              <a:rPr lang="bg" sz="3200" i="0" dirty="0">
                <a:solidFill>
                  <a:srgbClr val="003399"/>
                </a:solidFill>
                <a:effectLst/>
              </a:rPr>
              <a:t>Нужда от охлаждане и обезвлажняване </a:t>
            </a:r>
            <a:r xmlns:a="http://schemas.openxmlformats.org/drawingml/2006/main">
              <a:rPr lang="bg" sz="3200" i="0" dirty="0">
                <a:solidFill>
                  <a:srgbClr val="003399"/>
                </a:solidFill>
                <a:effectLst/>
              </a:rPr>
              <a:t>: </a:t>
            </a:r>
            <a:r xmlns:a="http://schemas.openxmlformats.org/drawingml/2006/main">
              <a:rPr lang="bg" sz="3200" i="0" dirty="0">
                <a:solidFill>
                  <a:srgbClr val="003399"/>
                </a:solidFill>
                <a:effectLst/>
              </a:rPr>
              <a:t>10 kWh/(m² </a:t>
            </a:r>
            <a:r xmlns:a="http://schemas.openxmlformats.org/drawingml/2006/main">
              <a:rPr lang="bg" sz="3200" i="0" baseline="30000" dirty="0">
                <a:solidFill>
                  <a:srgbClr val="003399"/>
                </a:solidFill>
                <a:effectLst/>
              </a:rPr>
              <a:t>a </a:t>
            </a:r>
            <a:r xmlns:a="http://schemas.openxmlformats.org/drawingml/2006/main">
              <a:rPr lang="bg" sz="3200" i="0" dirty="0">
                <a:solidFill>
                  <a:srgbClr val="003399"/>
                </a:solidFill>
                <a:effectLst/>
              </a:rPr>
              <a:t>), изчислено съгласно PHPP</a:t>
            </a:r>
            <a:endParaRPr xmlns:a="http://schemas.openxmlformats.org/drawingml/2006/main" lang="tr-TR" sz="3200" dirty="0">
              <a:solidFill>
                <a:srgbClr val="003399"/>
              </a:solidFill>
            </a:endParaRPr>
          </a:p>
          <a:p>
            <a:pPr marL="457200" indent="-457200">
              <a:buFont typeface="Arial" panose="020B0604020202020204" pitchFamily="34" charset="0"/>
              <a:buChar char="•"/>
            </a:pPr>
            <a:endParaRPr lang="tr-TR" sz="3200" dirty="0">
              <a:solidFill>
                <a:srgbClr val="003399"/>
              </a:solidFill>
            </a:endParaRPr>
          </a:p>
        </p:txBody>
      </p:sp>
    </p:spTree>
    <p:extLst>
      <p:ext uri="{BB962C8B-B14F-4D97-AF65-F5344CB8AC3E}">
        <p14:creationId xmlns:p14="http://schemas.microsoft.com/office/powerpoint/2010/main" val="156397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0EECC66-504B-B0F9-4712-865AC5110183}"/>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23F20A63-B22B-4BB8-A0A6-0D264C502E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69F5E5C7-BA27-2A0F-6319-FD66134FFB2C}"/>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Şile, Истанбул – Турция (PH Plus)</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8" name="Metin kutusu 7">
            <a:extLst>
              <a:ext uri="{FF2B5EF4-FFF2-40B4-BE49-F238E27FC236}">
                <a16:creationId xmlns:a16="http://schemas.microsoft.com/office/drawing/2014/main" id="{4C58A5CD-7EEB-186C-0F20-330D599EF388}"/>
              </a:ext>
            </a:extLst>
          </p:cNvPr>
          <p:cNvSpPr txBox="1"/>
          <p:nvPr/>
        </p:nvSpPr>
        <p:spPr>
          <a:xfrm>
            <a:off x="616226" y="2635121"/>
            <a:ext cx="8130209" cy="4524315"/>
          </a:xfrm>
          <a:prstGeom prst="rect">
            <a:avLst/>
          </a:prstGeom>
          <a:noFill/>
        </p:spPr>
        <p:txBody>
          <a:bodyPr wrap="square">
            <a:spAutoFit/>
          </a:bodyPr>
          <a:lstStyle/>
          <a:p>
            <a:r xmlns:a="http://schemas.openxmlformats.org/drawingml/2006/main">
              <a:rPr lang="bg" sz="3200" dirty="0" err="1">
                <a:solidFill>
                  <a:srgbClr val="003399"/>
                </a:solidFill>
              </a:rPr>
              <a:t>Отопление </a:t>
            </a:r>
            <a:r xmlns:a="http://schemas.openxmlformats.org/drawingml/2006/main">
              <a:rPr lang="bg" sz="3200" dirty="0">
                <a:solidFill>
                  <a:srgbClr val="003399"/>
                </a:solidFill>
              </a:rPr>
              <a:t>: 9 kWh/m²a </a:t>
            </a:r>
            <a:br xmlns:a="http://schemas.openxmlformats.org/drawingml/2006/main">
              <a:rPr lang="tr-TR" sz="3200" dirty="0">
                <a:solidFill>
                  <a:srgbClr val="003399"/>
                </a:solidFill>
              </a:rPr>
            </a:br>
            <a:r xmlns:a="http://schemas.openxmlformats.org/drawingml/2006/main">
              <a:rPr lang="bg" sz="3200" dirty="0" err="1">
                <a:solidFill>
                  <a:srgbClr val="003399"/>
                </a:solidFill>
              </a:rPr>
              <a:t>Охлаждане </a:t>
            </a:r>
            <a:r xmlns:a="http://schemas.openxmlformats.org/drawingml/2006/main">
              <a:rPr lang="bg" sz="3200" dirty="0">
                <a:solidFill>
                  <a:srgbClr val="003399"/>
                </a:solidFill>
              </a:rPr>
              <a:t>: 9 kWh/m²a </a:t>
            </a:r>
            <a:br xmlns:a="http://schemas.openxmlformats.org/drawingml/2006/main">
              <a:rPr lang="tr-TR" sz="3200" dirty="0">
                <a:solidFill>
                  <a:srgbClr val="003399"/>
                </a:solidFill>
              </a:rPr>
            </a:br>
            <a:r xmlns:a="http://schemas.openxmlformats.org/drawingml/2006/main">
              <a:rPr lang="bg" sz="3200" dirty="0">
                <a:solidFill>
                  <a:srgbClr val="003399"/>
                </a:solidFill>
              </a:rPr>
              <a:t>Възобновяеми енергийни </a:t>
            </a:r>
            <a:r xmlns:a="http://schemas.openxmlformats.org/drawingml/2006/main">
              <a:rPr lang="bg" sz="3200" dirty="0" err="1">
                <a:solidFill>
                  <a:srgbClr val="003399"/>
                </a:solidFill>
              </a:rPr>
              <a:t>източници </a:t>
            </a:r>
            <a:r xmlns:a="http://schemas.openxmlformats.org/drawingml/2006/main">
              <a:rPr lang="bg" sz="3200" dirty="0">
                <a:solidFill>
                  <a:srgbClr val="003399"/>
                </a:solidFill>
              </a:rPr>
              <a:t>: 53 kWh/m²a </a:t>
            </a:r>
            <a:br xmlns:a="http://schemas.openxmlformats.org/drawingml/2006/main">
              <a:rPr lang="tr-TR" sz="3200" dirty="0">
                <a:solidFill>
                  <a:srgbClr val="003399"/>
                </a:solidFill>
              </a:rPr>
            </a:br>
            <a:r xmlns:a="http://schemas.openxmlformats.org/drawingml/2006/main">
              <a:rPr lang="bg" sz="3200" dirty="0">
                <a:solidFill>
                  <a:srgbClr val="003399"/>
                </a:solidFill>
              </a:rPr>
              <a:t>U-стойност </a:t>
            </a:r>
            <a:br xmlns:a="http://schemas.openxmlformats.org/drawingml/2006/main">
              <a:rPr lang="tr-TR" sz="3200" dirty="0">
                <a:solidFill>
                  <a:srgbClr val="003399"/>
                </a:solidFill>
              </a:rPr>
            </a:br>
            <a:r xmlns:a="http://schemas.openxmlformats.org/drawingml/2006/main">
              <a:rPr lang="bg" sz="3200" dirty="0" err="1">
                <a:solidFill>
                  <a:srgbClr val="003399"/>
                </a:solidFill>
              </a:rPr>
              <a:t>на външни стени: 0.102 W/m²K </a:t>
            </a:r>
            <a:r xmlns:a="http://schemas.openxmlformats.org/drawingml/2006/main">
              <a:rPr lang="bg" sz="3200" dirty="0" err="1">
                <a:solidFill>
                  <a:srgbClr val="003399"/>
                </a:solidFill>
              </a:rPr>
              <a:t>Под</a:t>
            </a:r>
            <a:r xmlns:a="http://schemas.openxmlformats.org/drawingml/2006/main">
              <a:rPr lang="bg" sz="3200" dirty="0">
                <a:solidFill>
                  <a:srgbClr val="003399"/>
                </a:solidFill>
              </a:rPr>
              <a:t> </a:t>
            </a:r>
            <a:r xmlns:a="http://schemas.openxmlformats.org/drawingml/2006/main">
              <a:rPr lang="bg" sz="3200" dirty="0">
                <a:solidFill>
                  <a:srgbClr val="003399"/>
                </a:solidFill>
              </a:rPr>
              <a:t>U-стойност </a:t>
            </a:r>
            <a:br xmlns:a="http://schemas.openxmlformats.org/drawingml/2006/main">
              <a:rPr lang="tr-TR" sz="3200" dirty="0">
                <a:solidFill>
                  <a:srgbClr val="003399"/>
                </a:solidFill>
              </a:rPr>
            </a:br>
            <a:r xmlns:a="http://schemas.openxmlformats.org/drawingml/2006/main">
              <a:rPr lang="bg" sz="3200" dirty="0" err="1">
                <a:solidFill>
                  <a:srgbClr val="003399"/>
                </a:solidFill>
              </a:rPr>
              <a:t>на пода : 0.110 W/m²K U-стойност </a:t>
            </a:r>
            <a:r xmlns:a="http://schemas.openxmlformats.org/drawingml/2006/main">
              <a:rPr lang="bg" sz="3200" dirty="0" err="1">
                <a:solidFill>
                  <a:srgbClr val="003399"/>
                </a:solidFill>
              </a:rPr>
              <a:t>на покрива </a:t>
            </a:r>
            <a:r xmlns:a="http://schemas.openxmlformats.org/drawingml/2006/main">
              <a:rPr lang="bg" sz="3200" dirty="0">
                <a:solidFill>
                  <a:srgbClr val="003399"/>
                </a:solidFill>
              </a:rPr>
              <a:t>: 0.113 W/m²K U-стойност </a:t>
            </a:r>
            <a:br xmlns:a="http://schemas.openxmlformats.org/drawingml/2006/main">
              <a:rPr lang="tr-TR" sz="3200" dirty="0">
                <a:solidFill>
                  <a:srgbClr val="003399"/>
                </a:solidFill>
              </a:rPr>
            </a:br>
            <a:r xmlns:a="http://schemas.openxmlformats.org/drawingml/2006/main">
              <a:rPr lang="bg" sz="3200" dirty="0" err="1">
                <a:solidFill>
                  <a:srgbClr val="003399"/>
                </a:solidFill>
              </a:rPr>
              <a:t>на прозореца </a:t>
            </a:r>
            <a:r xmlns:a="http://schemas.openxmlformats.org/drawingml/2006/main">
              <a:rPr lang="bg" sz="3200" dirty="0">
                <a:solidFill>
                  <a:srgbClr val="003399"/>
                </a:solidFill>
              </a:rPr>
              <a:t>: 0.8 W/m²K </a:t>
            </a:r>
            <a:br xmlns:a="http://schemas.openxmlformats.org/drawingml/2006/main">
              <a:rPr lang="tr-TR" sz="3200" dirty="0">
                <a:solidFill>
                  <a:srgbClr val="003399"/>
                </a:solidFill>
              </a:rPr>
            </a:br>
            <a:r xmlns:a="http://schemas.openxmlformats.org/drawingml/2006/main">
              <a:rPr lang="bg" sz="3200" dirty="0" err="1">
                <a:solidFill>
                  <a:srgbClr val="003399"/>
                </a:solidFill>
              </a:rPr>
              <a:t>Топлоизолация</a:t>
            </a:r>
            <a:r xmlns:a="http://schemas.openxmlformats.org/drawingml/2006/main">
              <a:rPr lang="bg" sz="3200" dirty="0">
                <a:solidFill>
                  <a:srgbClr val="003399"/>
                </a:solidFill>
              </a:rPr>
              <a:t> </a:t>
            </a:r>
            <a:r xmlns:a="http://schemas.openxmlformats.org/drawingml/2006/main">
              <a:rPr lang="bg" sz="3200" dirty="0" err="1">
                <a:solidFill>
                  <a:srgbClr val="003399"/>
                </a:solidFill>
              </a:rPr>
              <a:t>Възстановяване</a:t>
            </a:r>
            <a:r xmlns:a="http://schemas.openxmlformats.org/drawingml/2006/main">
              <a:rPr lang="bg" sz="3200" dirty="0">
                <a:solidFill>
                  <a:srgbClr val="003399"/>
                </a:solidFill>
              </a:rPr>
              <a:t> </a:t>
            </a:r>
            <a:r xmlns:a="http://schemas.openxmlformats.org/drawingml/2006/main">
              <a:rPr lang="bg" sz="3200" dirty="0" err="1">
                <a:solidFill>
                  <a:srgbClr val="003399"/>
                </a:solidFill>
              </a:rPr>
              <a:t>Ефективност </a:t>
            </a:r>
            <a:r xmlns:a="http://schemas.openxmlformats.org/drawingml/2006/main">
              <a:rPr lang="bg" sz="3200" dirty="0">
                <a:solidFill>
                  <a:srgbClr val="003399"/>
                </a:solidFill>
              </a:rPr>
              <a:t>: 86% </a:t>
            </a:r>
            <a:br xmlns:a="http://schemas.openxmlformats.org/drawingml/2006/main">
              <a:rPr lang="tr-TR" sz="3200" dirty="0">
                <a:solidFill>
                  <a:srgbClr val="003399"/>
                </a:solidFill>
              </a:rPr>
            </a:br>
            <a:r xmlns:a="http://schemas.openxmlformats.org/drawingml/2006/main">
              <a:rPr lang="bg" sz="3200" i="0" dirty="0">
                <a:solidFill>
                  <a:srgbClr val="003399"/>
                </a:solidFill>
                <a:effectLst/>
              </a:rPr>
              <a:t>Херметичност</a:t>
            </a:r>
            <a:r xmlns:a="http://schemas.openxmlformats.org/drawingml/2006/main">
              <a:rPr lang="bg" sz="3200" i="0" dirty="0">
                <a:solidFill>
                  <a:srgbClr val="003399"/>
                </a:solidFill>
                <a:effectLst/>
              </a:rPr>
              <a:t> </a:t>
            </a:r>
            <a:r xmlns:a="http://schemas.openxmlformats.org/drawingml/2006/main">
              <a:rPr lang="bg" sz="3200" i="0" dirty="0">
                <a:solidFill>
                  <a:srgbClr val="003399"/>
                </a:solidFill>
                <a:effectLst/>
              </a:rPr>
              <a:t>n50 </a:t>
            </a:r>
            <a:r xmlns:a="http://schemas.openxmlformats.org/drawingml/2006/main">
              <a:rPr lang="bg" sz="3200" i="0" dirty="0">
                <a:solidFill>
                  <a:srgbClr val="003399"/>
                </a:solidFill>
                <a:effectLst/>
              </a:rPr>
              <a:t>= </a:t>
            </a:r>
            <a:r xmlns:a="http://schemas.openxmlformats.org/drawingml/2006/main">
              <a:rPr lang="bg" sz="3200" i="0" baseline="-25000" dirty="0">
                <a:solidFill>
                  <a:srgbClr val="003399"/>
                </a:solidFill>
                <a:effectLst/>
              </a:rPr>
              <a:t>0,6 </a:t>
            </a:r>
            <a:r xmlns:a="http://schemas.openxmlformats.org/drawingml/2006/main">
              <a:rPr lang="bg" sz="3200" dirty="0">
                <a:solidFill>
                  <a:srgbClr val="003399"/>
                </a:solidFill>
              </a:rPr>
              <a:t>/ч</a:t>
            </a:r>
          </a:p>
        </p:txBody>
      </p:sp>
      <p:pic>
        <p:nvPicPr>
          <p:cNvPr id="9" name="Resim 8" descr="dış mekan, gökyüzü, ağaç, bina içeren bir resim&#10;&#10;Yapay zeka tarafından oluşturulan içerik yanlış olabilir.">
            <a:extLst>
              <a:ext uri="{FF2B5EF4-FFF2-40B4-BE49-F238E27FC236}">
                <a16:creationId xmlns:a16="http://schemas.microsoft.com/office/drawing/2014/main" id="{0CD59164-A655-5BBA-695A-F5FEA3C78919}"/>
              </a:ext>
            </a:extLst>
          </p:cNvPr>
          <p:cNvPicPr>
            <a:picLocks noChangeAspect="1"/>
          </p:cNvPicPr>
          <p:nvPr/>
        </p:nvPicPr>
        <p:blipFill>
          <a:blip r:embed="rId5" cstate="print">
            <a:extLst>
              <a:ext uri="{28A0092B-C50C-407E-A947-70E740481C1C}">
                <a14:useLocalDpi xmlns:a14="http://schemas.microsoft.com/office/drawing/2010/main" val="0"/>
              </a:ext>
            </a:extLst>
          </a:blip>
          <a:srcRect t="15490" b="16672"/>
          <a:stretch/>
        </p:blipFill>
        <p:spPr>
          <a:xfrm>
            <a:off x="7319185" y="2635120"/>
            <a:ext cx="10003706" cy="4524315"/>
          </a:xfrm>
          <a:prstGeom prst="rect">
            <a:avLst/>
          </a:prstGeom>
        </p:spPr>
      </p:pic>
    </p:spTree>
    <p:extLst>
      <p:ext uri="{BB962C8B-B14F-4D97-AF65-F5344CB8AC3E}">
        <p14:creationId xmlns:p14="http://schemas.microsoft.com/office/powerpoint/2010/main" val="2845300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4F59907-8151-5188-8620-E53770620DAE}"/>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1923D686-C10A-6717-E70E-44FF7E4B80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92F1A1E7-9483-CD45-EF2A-A3380FB85A30}"/>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Уроци</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Напречно</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Проекти</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6" name="Content Placeholder 2">
            <a:extLst>
              <a:ext uri="{FF2B5EF4-FFF2-40B4-BE49-F238E27FC236}">
                <a16:creationId xmlns:a16="http://schemas.microsoft.com/office/drawing/2014/main" id="{72F3AE4A-999E-80D6-EE52-E07DCEF85CF7}"/>
              </a:ext>
            </a:extLst>
          </p:cNvPr>
          <p:cNvSpPr txBox="1">
            <a:spLocks/>
          </p:cNvSpPr>
          <p:nvPr/>
        </p:nvSpPr>
        <p:spPr>
          <a:xfrm>
            <a:off x="518160" y="300228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Ранна интеграция </a:t>
            </a:r>
            <a:r xmlns:a="http://schemas.openxmlformats.org/drawingml/2006/main">
              <a:rPr lang="bg" dirty="0">
                <a:solidFill>
                  <a:srgbClr val="003399"/>
                </a:solidFill>
              </a:rPr>
              <a:t>: </a:t>
            </a:r>
            <a:r xmlns:a="http://schemas.openxmlformats.org/drawingml/2006/main">
              <a:rPr lang="bg" dirty="0">
                <a:solidFill>
                  <a:srgbClr val="003399"/>
                </a:solidFill>
              </a:rPr>
              <a:t>успех</a:t>
            </a:r>
          </a:p>
          <a:p>
            <a:r xmlns:a="http://schemas.openxmlformats.org/drawingml/2006/main">
              <a:rPr lang="bg" dirty="0">
                <a:solidFill>
                  <a:srgbClr val="003399"/>
                </a:solidFill>
              </a:rPr>
              <a:t>PHPP поддържа надеждност</a:t>
            </a:r>
          </a:p>
          <a:p>
            <a:r xmlns:a="http://schemas.openxmlformats.org/drawingml/2006/main">
              <a:rPr lang="bg" dirty="0">
                <a:solidFill>
                  <a:srgbClr val="003399"/>
                </a:solidFill>
              </a:rPr>
              <a:t>Изпълнението на строителството е от значение</a:t>
            </a:r>
          </a:p>
        </p:txBody>
      </p:sp>
      <p:pic>
        <p:nvPicPr>
          <p:cNvPr id="3" name="Picture 2" descr="Wohnen am Gießen AICHER ARCHITEKTEN ZT GMBH">
            <a:extLst>
              <a:ext uri="{FF2B5EF4-FFF2-40B4-BE49-F238E27FC236}">
                <a16:creationId xmlns:a16="http://schemas.microsoft.com/office/drawing/2014/main" id="{458E1827-481F-947B-8893-575F4FDF7D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184" y="5605670"/>
            <a:ext cx="5328604" cy="2999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2D16AB6-5949-2C09-F1AF-5E7F4F50E7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5788" y="5605668"/>
            <a:ext cx="4886685" cy="2999049"/>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descr="dış mekan, gökyüzü, ağaç, bina içeren bir resim&#10;&#10;Yapay zeka tarafından oluşturulan içerik yanlış olabilir.">
            <a:extLst>
              <a:ext uri="{FF2B5EF4-FFF2-40B4-BE49-F238E27FC236}">
                <a16:creationId xmlns:a16="http://schemas.microsoft.com/office/drawing/2014/main" id="{2F9FD164-1528-1E69-3DB6-1321D3665527}"/>
              </a:ext>
            </a:extLst>
          </p:cNvPr>
          <p:cNvPicPr>
            <a:picLocks noChangeAspect="1"/>
          </p:cNvPicPr>
          <p:nvPr/>
        </p:nvPicPr>
        <p:blipFill>
          <a:blip r:embed="rId7" cstate="print">
            <a:extLst>
              <a:ext uri="{28A0092B-C50C-407E-A947-70E740481C1C}">
                <a14:useLocalDpi xmlns:a14="http://schemas.microsoft.com/office/drawing/2010/main" val="0"/>
              </a:ext>
            </a:extLst>
          </a:blip>
          <a:srcRect t="15490" b="16672"/>
          <a:stretch/>
        </p:blipFill>
        <p:spPr>
          <a:xfrm>
            <a:off x="10856975" y="5605668"/>
            <a:ext cx="6631193" cy="2999049"/>
          </a:xfrm>
          <a:prstGeom prst="rect">
            <a:avLst/>
          </a:prstGeom>
        </p:spPr>
      </p:pic>
    </p:spTree>
    <p:extLst>
      <p:ext uri="{BB962C8B-B14F-4D97-AF65-F5344CB8AC3E}">
        <p14:creationId xmlns:p14="http://schemas.microsoft.com/office/powerpoint/2010/main" val="1599185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ADCB522-7E2D-E9A9-9666-2A29A3AB408A}"/>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D19DB873-03B9-D315-1F73-3FEB9B0AB5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4FE91D58-CE36-6BB9-4C6E-F0F90FB56DD0}"/>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се подравнява </a:t>
            </a:r>
            <a:r xmlns:a="http://schemas.openxmlformats.org/drawingml/2006/main">
              <a:rPr lang="bg" sz="4400" b="1" dirty="0">
                <a:solidFill>
                  <a:srgbClr val="003399"/>
                </a:solidFill>
              </a:rPr>
              <a:t>PH</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с </a:t>
            </a:r>
            <a:r xmlns:a="http://schemas.openxmlformats.org/drawingml/2006/main">
              <a:rPr lang="bg" sz="4400" b="1" dirty="0">
                <a:solidFill>
                  <a:srgbClr val="003399"/>
                </a:solidFill>
              </a:rPr>
              <a:t>EPBD</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6" name="Content Placeholder 2">
            <a:extLst>
              <a:ext uri="{FF2B5EF4-FFF2-40B4-BE49-F238E27FC236}">
                <a16:creationId xmlns:a16="http://schemas.microsoft.com/office/drawing/2014/main" id="{16989AFE-DB2E-33C7-4CA3-9DAF8566B9A5}"/>
              </a:ext>
            </a:extLst>
          </p:cNvPr>
          <p:cNvSpPr txBox="1">
            <a:spLocks/>
          </p:cNvSpPr>
          <p:nvPr/>
        </p:nvSpPr>
        <p:spPr>
          <a:xfrm>
            <a:off x="518160" y="300228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Ултраниското търсене отговаря на целите на ZEB</a:t>
            </a:r>
          </a:p>
          <a:p>
            <a:r xmlns:a="http://schemas.openxmlformats.org/drawingml/2006/main">
              <a:rPr lang="bg" dirty="0">
                <a:solidFill>
                  <a:srgbClr val="003399"/>
                </a:solidFill>
              </a:rPr>
              <a:t>Прозрачността на PHPP подкрепя QA</a:t>
            </a:r>
          </a:p>
          <a:p>
            <a:r xmlns:a="http://schemas.openxmlformats.org/drawingml/2006/main">
              <a:rPr lang="bg" dirty="0">
                <a:solidFill>
                  <a:srgbClr val="003399"/>
                </a:solidFill>
              </a:rPr>
              <a:t>Измерена производителност →</a:t>
            </a:r>
            <a:r xmlns:a="http://schemas.openxmlformats.org/drawingml/2006/main">
              <a:rPr lang="bg" dirty="0">
                <a:solidFill>
                  <a:srgbClr val="003399"/>
                </a:solidFill>
              </a:rPr>
              <a:t> </a:t>
            </a:r>
            <a:r xmlns:a="http://schemas.openxmlformats.org/drawingml/2006/main">
              <a:rPr lang="bg" dirty="0">
                <a:solidFill>
                  <a:srgbClr val="003399"/>
                </a:solidFill>
              </a:rPr>
              <a:t>надежден изход</a:t>
            </a:r>
          </a:p>
        </p:txBody>
      </p:sp>
      <p:pic>
        <p:nvPicPr>
          <p:cNvPr id="7" name="Picture 5">
            <a:extLst>
              <a:ext uri="{FF2B5EF4-FFF2-40B4-BE49-F238E27FC236}">
                <a16:creationId xmlns:a16="http://schemas.microsoft.com/office/drawing/2014/main" id="{DCD7F859-6EAF-6215-3800-63D789F969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3678" y="2281997"/>
            <a:ext cx="8496521" cy="594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17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AD87FB4-A645-A88A-908A-061161E4A654}"/>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BCEF971A-7D48-9C3E-ADB5-7ADB17FEB5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89CD838C-2FA0-5D1B-27FA-C55674413CAD}"/>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Къде </a:t>
            </a:r>
            <a:r xmlns:a="http://schemas.openxmlformats.org/drawingml/2006/main">
              <a:rPr lang="bg" sz="4400" b="1" dirty="0" err="1">
                <a:solidFill>
                  <a:srgbClr val="003399"/>
                </a:solidFill>
              </a:rPr>
              <a:t>пада </a:t>
            </a:r>
            <a:r xmlns:a="http://schemas.openxmlformats.org/drawingml/2006/main">
              <a:rPr lang="bg" sz="4400" b="1" dirty="0">
                <a:solidFill>
                  <a:srgbClr val="003399"/>
                </a:solidFill>
              </a:rPr>
              <a:t>pH</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Кратко</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6" name="Content Placeholder 2">
            <a:extLst>
              <a:ext uri="{FF2B5EF4-FFF2-40B4-BE49-F238E27FC236}">
                <a16:creationId xmlns:a16="http://schemas.microsoft.com/office/drawing/2014/main" id="{58540A97-40F2-3E51-96C5-3AAAD9624A9E}"/>
              </a:ext>
            </a:extLst>
          </p:cNvPr>
          <p:cNvSpPr txBox="1">
            <a:spLocks/>
          </p:cNvSpPr>
          <p:nvPr/>
        </p:nvSpPr>
        <p:spPr>
          <a:xfrm>
            <a:off x="518160" y="300228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Няма местно отчитане на парниковите газове</a:t>
            </a:r>
          </a:p>
          <a:p>
            <a:r xmlns:a="http://schemas.openxmlformats.org/drawingml/2006/main">
              <a:rPr lang="bg" dirty="0">
                <a:solidFill>
                  <a:srgbClr val="003399"/>
                </a:solidFill>
              </a:rPr>
              <a:t>Не се приема като заместител на EPC</a:t>
            </a:r>
          </a:p>
          <a:p>
            <a:r xmlns:a="http://schemas.openxmlformats.org/drawingml/2006/main">
              <a:rPr lang="bg" dirty="0">
                <a:solidFill>
                  <a:srgbClr val="003399"/>
                </a:solidFill>
              </a:rPr>
              <a:t>Няма покритие на въплътените въглеродни емисии</a:t>
            </a:r>
          </a:p>
        </p:txBody>
      </p:sp>
      <p:pic>
        <p:nvPicPr>
          <p:cNvPr id="3074" name="Picture 2" descr="Abstract conceptual background with incomplete jigsaw puzzle">
            <a:extLst>
              <a:ext uri="{FF2B5EF4-FFF2-40B4-BE49-F238E27FC236}">
                <a16:creationId xmlns:a16="http://schemas.microsoft.com/office/drawing/2014/main" id="{C294508E-1C49-CDB3-E685-D225CF262C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5322" y="2217582"/>
            <a:ext cx="9766024" cy="6506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184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BAE2427-8298-65B1-7818-BA0F8BEF6B38}"/>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F852D4DA-21F0-15C9-BC0B-461E051297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CBC71B00-7E4E-C96C-5944-CBA45E20B41C}"/>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Преодоляване</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на</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Пропаст</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6" name="Content Placeholder 2">
            <a:extLst>
              <a:ext uri="{FF2B5EF4-FFF2-40B4-BE49-F238E27FC236}">
                <a16:creationId xmlns:a16="http://schemas.microsoft.com/office/drawing/2014/main" id="{CC282BEC-3A53-488C-77C9-2A8D8834693A}"/>
              </a:ext>
            </a:extLst>
          </p:cNvPr>
          <p:cNvSpPr txBox="1">
            <a:spLocks/>
          </p:cNvSpPr>
          <p:nvPr/>
        </p:nvSpPr>
        <p:spPr>
          <a:xfrm>
            <a:off x="518160" y="300259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Добавяне на изчисления на емисиите към PHPP</a:t>
            </a:r>
          </a:p>
          <a:p>
            <a:r xmlns:a="http://schemas.openxmlformats.org/drawingml/2006/main">
              <a:rPr lang="bg" dirty="0">
                <a:solidFill>
                  <a:srgbClr val="003399"/>
                </a:solidFill>
              </a:rPr>
              <a:t>Двойно проследяване с инструменти за EPC</a:t>
            </a:r>
          </a:p>
          <a:p>
            <a:r xmlns:a="http://schemas.openxmlformats.org/drawingml/2006/main">
              <a:rPr lang="bg" dirty="0">
                <a:solidFill>
                  <a:srgbClr val="003399"/>
                </a:solidFill>
              </a:rPr>
              <a:t>Използвайте ниво(я) за показатели за целия жизнен цикъл</a:t>
            </a:r>
          </a:p>
        </p:txBody>
      </p:sp>
      <p:pic>
        <p:nvPicPr>
          <p:cNvPr id="5122" name="Picture 2" descr="Bridge over river against sky">
            <a:extLst>
              <a:ext uri="{FF2B5EF4-FFF2-40B4-BE49-F238E27FC236}">
                <a16:creationId xmlns:a16="http://schemas.microsoft.com/office/drawing/2014/main" id="{9390CE49-85C8-E48F-74FD-ACCFA2D80B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0427" y="1865175"/>
            <a:ext cx="4371100" cy="655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633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9800277-E979-4366-98E8-CE470D3BA3D0}"/>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705BF264-AEE6-46D7-DE3E-421BB2921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125C8C28-B698-4932-99A7-08AB8ABC39BF}"/>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PHPP </a:t>
            </a:r>
            <a:r xmlns:a="http://schemas.openxmlformats.org/drawingml/2006/main">
              <a:rPr lang="bg" sz="4400" b="1" dirty="0" err="1">
                <a:solidFill>
                  <a:srgbClr val="003399"/>
                </a:solidFill>
              </a:rPr>
              <a:t>срещу </a:t>
            </a:r>
            <a:r xmlns:a="http://schemas.openxmlformats.org/drawingml/2006/main">
              <a:rPr lang="bg" sz="4400" b="1" dirty="0">
                <a:solidFill>
                  <a:srgbClr val="003399"/>
                </a:solidFill>
              </a:rPr>
              <a:t>Real </a:t>
            </a:r>
            <a:r xmlns:a="http://schemas.openxmlformats.org/drawingml/2006/main">
              <a:rPr lang="bg" sz="4400" b="1" dirty="0" err="1">
                <a:solidFill>
                  <a:srgbClr val="003399"/>
                </a:solidFill>
              </a:rPr>
              <a:t>Energy</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Използвайте</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Пример</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6" name="Content Placeholder 2">
            <a:extLst>
              <a:ext uri="{FF2B5EF4-FFF2-40B4-BE49-F238E27FC236}">
                <a16:creationId xmlns:a16="http://schemas.microsoft.com/office/drawing/2014/main" id="{51C3A7E7-FCFF-D5CC-502A-D60BA2C4336F}"/>
              </a:ext>
            </a:extLst>
          </p:cNvPr>
          <p:cNvSpPr txBox="1">
            <a:spLocks/>
          </p:cNvSpPr>
          <p:nvPr/>
        </p:nvSpPr>
        <p:spPr>
          <a:xfrm>
            <a:off x="617551" y="288051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Моделирана PHPP: </a:t>
            </a:r>
            <a:r xmlns:a="http://schemas.openxmlformats.org/drawingml/2006/main">
              <a:rPr lang="bg" dirty="0">
                <a:solidFill>
                  <a:srgbClr val="003399"/>
                </a:solidFill>
              </a:rPr>
              <a:t>11,9 </a:t>
            </a:r>
            <a:r xmlns:a="http://schemas.openxmlformats.org/drawingml/2006/main">
              <a:rPr lang="bg" dirty="0">
                <a:solidFill>
                  <a:srgbClr val="003399"/>
                </a:solidFill>
              </a:rPr>
              <a:t>kWh/m² </a:t>
            </a:r>
            <a:r xmlns:a="http://schemas.openxmlformats.org/drawingml/2006/main">
              <a:rPr lang="bg" dirty="0">
                <a:solidFill>
                  <a:srgbClr val="003399"/>
                </a:solidFill>
              </a:rPr>
              <a:t>a</a:t>
            </a:r>
            <a:endParaRPr xmlns:a="http://schemas.openxmlformats.org/drawingml/2006/main" lang="en-US" dirty="0">
              <a:solidFill>
                <a:srgbClr val="003399"/>
              </a:solidFill>
            </a:endParaRPr>
          </a:p>
          <a:p>
            <a:r xmlns:a="http://schemas.openxmlformats.org/drawingml/2006/main">
              <a:rPr lang="bg" dirty="0">
                <a:solidFill>
                  <a:srgbClr val="003399"/>
                </a:solidFill>
              </a:rPr>
              <a:t>Измерено: </a:t>
            </a:r>
            <a:r xmlns:a="http://schemas.openxmlformats.org/drawingml/2006/main">
              <a:rPr lang="bg" dirty="0">
                <a:solidFill>
                  <a:srgbClr val="003399"/>
                </a:solidFill>
              </a:rPr>
              <a:t>13,3 </a:t>
            </a:r>
            <a:r xmlns:a="http://schemas.openxmlformats.org/drawingml/2006/main">
              <a:rPr lang="bg" dirty="0">
                <a:solidFill>
                  <a:srgbClr val="003399"/>
                </a:solidFill>
              </a:rPr>
              <a:t>kWh/m² </a:t>
            </a:r>
            <a:r xmlns:a="http://schemas.openxmlformats.org/drawingml/2006/main">
              <a:rPr lang="bg" dirty="0">
                <a:solidFill>
                  <a:srgbClr val="003399"/>
                </a:solidFill>
              </a:rPr>
              <a:t>a</a:t>
            </a:r>
            <a:endParaRPr xmlns:a="http://schemas.openxmlformats.org/drawingml/2006/main" lang="en-US" dirty="0">
              <a:solidFill>
                <a:srgbClr val="003399"/>
              </a:solidFill>
            </a:endParaRPr>
          </a:p>
          <a:p>
            <a:r xmlns:a="http://schemas.openxmlformats.org/drawingml/2006/main">
              <a:rPr lang="bg" dirty="0">
                <a:solidFill>
                  <a:srgbClr val="003399"/>
                </a:solidFill>
              </a:rPr>
              <a:t>Малкото отклонение показва надеждна прогноза</a:t>
            </a:r>
          </a:p>
        </p:txBody>
      </p:sp>
      <p:pic>
        <p:nvPicPr>
          <p:cNvPr id="7" name="Picture 3">
            <a:extLst>
              <a:ext uri="{FF2B5EF4-FFF2-40B4-BE49-F238E27FC236}">
                <a16:creationId xmlns:a16="http://schemas.microsoft.com/office/drawing/2014/main" id="{E86A2060-70EC-1912-7950-4A33E3A13F1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9450" b="5843"/>
          <a:stretch/>
        </p:blipFill>
        <p:spPr bwMode="auto">
          <a:xfrm>
            <a:off x="1025911" y="4690915"/>
            <a:ext cx="6770814" cy="456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a:extLst>
              <a:ext uri="{FF2B5EF4-FFF2-40B4-BE49-F238E27FC236}">
                <a16:creationId xmlns:a16="http://schemas.microsoft.com/office/drawing/2014/main" id="{A6A581BB-5216-5F95-0AF8-81A0F6A553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2408" y="1969020"/>
            <a:ext cx="8460102" cy="544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8">
            <a:extLst>
              <a:ext uri="{FF2B5EF4-FFF2-40B4-BE49-F238E27FC236}">
                <a16:creationId xmlns:a16="http://schemas.microsoft.com/office/drawing/2014/main" id="{7DC90DDB-D598-8268-8920-178C8C7C83D2}"/>
              </a:ext>
            </a:extLst>
          </p:cNvPr>
          <p:cNvSpPr txBox="1"/>
          <p:nvPr/>
        </p:nvSpPr>
        <p:spPr>
          <a:xfrm>
            <a:off x="15191537" y="7406481"/>
            <a:ext cx="1260089" cy="369332"/>
          </a:xfrm>
          <a:prstGeom prst="rect">
            <a:avLst/>
          </a:prstGeom>
          <a:noFill/>
        </p:spPr>
        <p:txBody>
          <a:bodyPr wrap="none" rtlCol="0">
            <a:spAutoFit/>
          </a:bodyPr>
          <a:lstStyle/>
          <a:p>
            <a:r xmlns:a="http://schemas.openxmlformats.org/drawingml/2006/main">
              <a:rPr lang="bg" dirty="0"/>
              <a:t>Източник: PHI</a:t>
            </a:r>
          </a:p>
        </p:txBody>
      </p:sp>
    </p:spTree>
    <p:extLst>
      <p:ext uri="{BB962C8B-B14F-4D97-AF65-F5344CB8AC3E}">
        <p14:creationId xmlns:p14="http://schemas.microsoft.com/office/powerpoint/2010/main" val="394281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9EC2DEE-8016-03A1-42E3-60B979DEFF5D}"/>
            </a:ext>
          </a:extLst>
        </p:cNvPr>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39B8D154-A4F5-089C-A872-01341EA2481A}"/>
              </a:ext>
            </a:extLst>
          </p:cNvPr>
          <p:cNvSpPr/>
          <p:nvPr/>
        </p:nvSpPr>
        <p:spPr>
          <a:xfrm>
            <a:off x="2971800" y="2286000"/>
            <a:ext cx="12344400" cy="6518788"/>
          </a:xfrm>
          <a:prstGeom prst="roundRect">
            <a:avLst/>
          </a:prstGeom>
          <a:solidFill>
            <a:srgbClr val="9ACB3B"/>
          </a:solidFill>
          <a:ln>
            <a:solidFill>
              <a:srgbClr val="9AC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descr="kırpıntı çizim, logo, simge, sembol, grafik içeren bir resim&#10;&#10;Açıklama otomatik olarak oluşturuldu">
            <a:extLst>
              <a:ext uri="{FF2B5EF4-FFF2-40B4-BE49-F238E27FC236}">
                <a16:creationId xmlns:a16="http://schemas.microsoft.com/office/drawing/2014/main" id="{5CD29CFE-CD14-2B0E-5C25-CF0EAC8212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4" name="Metin kutusu 3">
            <a:extLst>
              <a:ext uri="{FF2B5EF4-FFF2-40B4-BE49-F238E27FC236}">
                <a16:creationId xmlns:a16="http://schemas.microsoft.com/office/drawing/2014/main" id="{BAEAF833-ACFD-C885-F851-F06341389E46}"/>
              </a:ext>
            </a:extLst>
          </p:cNvPr>
          <p:cNvSpPr txBox="1"/>
          <p:nvPr/>
        </p:nvSpPr>
        <p:spPr>
          <a:xfrm>
            <a:off x="2971800" y="2478625"/>
            <a:ext cx="11811000" cy="1015663"/>
          </a:xfrm>
          <a:prstGeom prst="rect">
            <a:avLst/>
          </a:prstGeom>
          <a:noFill/>
        </p:spPr>
        <p:txBody>
          <a:bodyPr wrap="square" rtlCol="0">
            <a:spAutoFit/>
          </a:bodyPr>
          <a:lstStyle/>
          <a:p>
            <a:pPr xmlns:a="http://schemas.openxmlformats.org/drawingml/2006/main" algn="ctr"/>
            <a:r xmlns:a="http://schemas.openxmlformats.org/drawingml/2006/main">
              <a:rPr lang="bg" sz="6000" b="1" spc="96" dirty="0" err="1">
                <a:solidFill>
                  <a:srgbClr val="003399"/>
                </a:solidFill>
                <a:latin typeface="Calibri" panose="020F0502020204030204" pitchFamily="34" charset="0"/>
                <a:ea typeface="Open Sans Bold"/>
                <a:cs typeface="Calibri" panose="020F0502020204030204" pitchFamily="34" charset="0"/>
              </a:rPr>
              <a:t>Дневен ред</a:t>
            </a:r>
            <a:endParaRPr xmlns:a="http://schemas.openxmlformats.org/drawingml/2006/main" lang="tr-TR" sz="4400" spc="96" dirty="0">
              <a:solidFill>
                <a:srgbClr val="003399"/>
              </a:solidFill>
              <a:latin typeface="Calibri" panose="020F0502020204030204" pitchFamily="34" charset="0"/>
              <a:ea typeface="Open Sans Bold"/>
              <a:cs typeface="Calibri" panose="020F0502020204030204" pitchFamily="34" charset="0"/>
            </a:endParaRPr>
          </a:p>
        </p:txBody>
      </p:sp>
      <p:sp>
        <p:nvSpPr>
          <p:cNvPr id="2" name="Content Placeholder 2">
            <a:extLst>
              <a:ext uri="{FF2B5EF4-FFF2-40B4-BE49-F238E27FC236}">
                <a16:creationId xmlns:a16="http://schemas.microsoft.com/office/drawing/2014/main" id="{BF0F0EC8-D9A6-D02B-4330-5CAFBDC3ACDC}"/>
              </a:ext>
            </a:extLst>
          </p:cNvPr>
          <p:cNvSpPr txBox="1">
            <a:spLocks/>
          </p:cNvSpPr>
          <p:nvPr/>
        </p:nvSpPr>
        <p:spPr>
          <a:xfrm>
            <a:off x="6076335" y="3133939"/>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tr-TR" dirty="0">
              <a:solidFill>
                <a:srgbClr val="003399"/>
              </a:solidFill>
            </a:endParaRPr>
          </a:p>
          <a:p>
            <a:r xmlns:a="http://schemas.openxmlformats.org/drawingml/2006/main">
              <a:rPr lang="bg" dirty="0">
                <a:solidFill>
                  <a:srgbClr val="003399"/>
                </a:solidFill>
              </a:rPr>
              <a:t>Защо пасивната къща е важна</a:t>
            </a:r>
          </a:p>
          <a:p>
            <a:r xmlns:a="http://schemas.openxmlformats.org/drawingml/2006/main">
              <a:rPr lang="bg" dirty="0">
                <a:solidFill>
                  <a:srgbClr val="003399"/>
                </a:solidFill>
              </a:rPr>
              <a:t>Основни показатели за ефективност</a:t>
            </a:r>
          </a:p>
          <a:p>
            <a:r xmlns:a="http://schemas.openxmlformats.org/drawingml/2006/main">
              <a:rPr lang="bg" dirty="0">
                <a:solidFill>
                  <a:srgbClr val="003399"/>
                </a:solidFill>
              </a:rPr>
              <a:t>Преглед на PHPP инструмента</a:t>
            </a:r>
          </a:p>
          <a:p>
            <a:r xmlns:a="http://schemas.openxmlformats.org/drawingml/2006/main">
              <a:rPr lang="bg" dirty="0">
                <a:solidFill>
                  <a:srgbClr val="003399"/>
                </a:solidFill>
              </a:rPr>
              <a:t>Приложения на казуси</a:t>
            </a:r>
          </a:p>
          <a:p>
            <a:r xmlns:a="http://schemas.openxmlformats.org/drawingml/2006/main">
              <a:rPr lang="bg" dirty="0">
                <a:solidFill>
                  <a:srgbClr val="003399"/>
                </a:solidFill>
              </a:rPr>
              <a:t>Взаимодействия относно съответствието с ЕС</a:t>
            </a:r>
          </a:p>
          <a:p>
            <a:r xmlns:a="http://schemas.openxmlformats.org/drawingml/2006/main">
              <a:rPr lang="bg" dirty="0">
                <a:solidFill>
                  <a:srgbClr val="003399"/>
                </a:solidFill>
              </a:rPr>
              <a:t>Заключение и размисъл</a:t>
            </a:r>
          </a:p>
        </p:txBody>
      </p:sp>
    </p:spTree>
    <p:extLst>
      <p:ext uri="{BB962C8B-B14F-4D97-AF65-F5344CB8AC3E}">
        <p14:creationId xmlns:p14="http://schemas.microsoft.com/office/powerpoint/2010/main" val="2465647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CE69915-77F7-89ED-E929-6F46DDE6D06F}"/>
            </a:ext>
          </a:extLst>
        </p:cNvPr>
        <p:cNvGrpSpPr/>
        <p:nvPr/>
      </p:nvGrpSpPr>
      <p:grpSpPr>
        <a:xfrm>
          <a:off x="0" y="0"/>
          <a:ext cx="0" cy="0"/>
          <a:chOff x="0" y="0"/>
          <a:chExt cx="0" cy="0"/>
        </a:xfrm>
      </p:grpSpPr>
      <p:pic>
        <p:nvPicPr>
          <p:cNvPr id="6146" name="Picture 2" descr="What's a Passive House – RPA | Richard Pedranti Architect">
            <a:extLst>
              <a:ext uri="{FF2B5EF4-FFF2-40B4-BE49-F238E27FC236}">
                <a16:creationId xmlns:a16="http://schemas.microsoft.com/office/drawing/2014/main" id="{A94E608E-39D6-EBDF-4026-00D16E1DD5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0506"/>
          <a:stretch/>
        </p:blipFill>
        <p:spPr bwMode="auto">
          <a:xfrm>
            <a:off x="4831080" y="4753159"/>
            <a:ext cx="12729761" cy="3877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descr="kırpıntı çizim, logo, simge, sembol, grafik içeren bir resim&#10;&#10;Açıklama otomatik olarak oluşturuldu">
            <a:extLst>
              <a:ext uri="{FF2B5EF4-FFF2-40B4-BE49-F238E27FC236}">
                <a16:creationId xmlns:a16="http://schemas.microsoft.com/office/drawing/2014/main" id="{701B184D-C6B8-E582-0D15-7817602216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1BE1451B-09FD-B82C-12AB-1337A4D938C4}"/>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Пасивна </a:t>
            </a:r>
            <a:r xmlns:a="http://schemas.openxmlformats.org/drawingml/2006/main">
              <a:rPr lang="bg" sz="4400" b="1" dirty="0">
                <a:solidFill>
                  <a:srgbClr val="003399"/>
                </a:solidFill>
              </a:rPr>
              <a:t>къща </a:t>
            </a:r>
            <a:r xmlns:a="http://schemas.openxmlformats.org/drawingml/2006/main">
              <a:rPr lang="bg" sz="4400" b="1" dirty="0" err="1">
                <a:solidFill>
                  <a:srgbClr val="003399"/>
                </a:solidFill>
              </a:rPr>
              <a:t>срещу</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Конфликти </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r xmlns:a="http://schemas.openxmlformats.org/drawingml/2006/main">
              <a:rPr lang="bg" sz="4400" b="1" dirty="0" err="1">
                <a:solidFill>
                  <a:srgbClr val="003399"/>
                </a:solidFill>
              </a:rPr>
              <a:t>на местни </a:t>
            </a:r>
            <a:r xmlns:a="http://schemas.openxmlformats.org/drawingml/2006/main">
              <a:rPr lang="bg" sz="4400" b="1" dirty="0">
                <a:solidFill>
                  <a:srgbClr val="003399"/>
                </a:solidFill>
              </a:rPr>
              <a:t>норми</a:t>
            </a:r>
          </a:p>
        </p:txBody>
      </p:sp>
      <p:sp>
        <p:nvSpPr>
          <p:cNvPr id="4" name="Content Placeholder 2">
            <a:extLst>
              <a:ext uri="{FF2B5EF4-FFF2-40B4-BE49-F238E27FC236}">
                <a16:creationId xmlns:a16="http://schemas.microsoft.com/office/drawing/2014/main" id="{63FF2807-26E5-263E-110D-B33254AE1D3C}"/>
              </a:ext>
            </a:extLst>
          </p:cNvPr>
          <p:cNvSpPr txBox="1">
            <a:spLocks/>
          </p:cNvSpPr>
          <p:nvPr/>
        </p:nvSpPr>
        <p:spPr>
          <a:xfrm>
            <a:off x="518160" y="3002598"/>
            <a:ext cx="862584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PH изисква ниско търсене, но може да е в конфликт с:</a:t>
            </a:r>
          </a:p>
          <a:p>
            <a:pPr xmlns:a="http://schemas.openxmlformats.org/drawingml/2006/main" marL="0" indent="0">
              <a:buNone/>
            </a:pPr>
            <a:r xmlns:a="http://schemas.openxmlformats.org/drawingml/2006/main">
              <a:rPr lang="bg" dirty="0">
                <a:solidFill>
                  <a:srgbClr val="003399"/>
                </a:solidFill>
              </a:rPr>
              <a:t>- Локални ограничения за SHGC (охладителни зони)</a:t>
            </a:r>
          </a:p>
          <a:p>
            <a:pPr xmlns:a="http://schemas.openxmlformats.org/drawingml/2006/main" marL="0" indent="0">
              <a:buNone/>
            </a:pPr>
            <a:r xmlns:a="http://schemas.openxmlformats.org/drawingml/2006/main">
              <a:rPr lang="bg" dirty="0">
                <a:solidFill>
                  <a:srgbClr val="003399"/>
                </a:solidFill>
              </a:rPr>
              <a:t>- Предположения за софтуер за EPC моделиране</a:t>
            </a:r>
          </a:p>
          <a:p>
            <a:pPr xmlns:a="http://schemas.openxmlformats.org/drawingml/2006/main" marL="0" indent="0">
              <a:buNone/>
            </a:pPr>
            <a:r xmlns:a="http://schemas.openxmlformats.org/drawingml/2006/main">
              <a:rPr lang="bg" dirty="0">
                <a:solidFill>
                  <a:srgbClr val="003399"/>
                </a:solidFill>
              </a:rPr>
              <a:t>- Ограничения за формата на сградата или мястото</a:t>
            </a:r>
          </a:p>
        </p:txBody>
      </p:sp>
    </p:spTree>
    <p:extLst>
      <p:ext uri="{BB962C8B-B14F-4D97-AF65-F5344CB8AC3E}">
        <p14:creationId xmlns:p14="http://schemas.microsoft.com/office/powerpoint/2010/main" val="477550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2E42EB4-CAAD-2AA9-9A30-0072C8550A9A}"/>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83A182C5-F02E-024E-D7E1-DBD6F93003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389B0B59-072E-684E-7F91-F7827C4E637B}"/>
              </a:ext>
            </a:extLst>
          </p:cNvPr>
          <p:cNvSpPr txBox="1"/>
          <p:nvPr/>
        </p:nvSpPr>
        <p:spPr>
          <a:xfrm>
            <a:off x="4431197" y="801532"/>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пасивни </a:t>
            </a:r>
            <a:r xmlns:a="http://schemas.openxmlformats.org/drawingml/2006/main">
              <a:rPr lang="bg" sz="4400" b="1" dirty="0">
                <a:solidFill>
                  <a:srgbClr val="003399"/>
                </a:solidFill>
              </a:rPr>
              <a:t>къщи </a:t>
            </a:r>
            <a:r xmlns:a="http://schemas.openxmlformats.org/drawingml/2006/main">
              <a:rPr lang="bg" sz="4400" b="1" i="0" dirty="0">
                <a:solidFill>
                  <a:srgbClr val="003399"/>
                </a:solidFill>
                <a:effectLst/>
              </a:rPr>
              <a:t>: Classic, Plus и Premium</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pic>
        <p:nvPicPr>
          <p:cNvPr id="8194" name="Picture 2">
            <a:extLst>
              <a:ext uri="{FF2B5EF4-FFF2-40B4-BE49-F238E27FC236}">
                <a16:creationId xmlns:a16="http://schemas.microsoft.com/office/drawing/2014/main" id="{7E2AFC3B-43DF-65E7-A9AA-251A73A6E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6260" y="1744318"/>
            <a:ext cx="10018643" cy="751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51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4FF37F4-4122-58D7-252C-BA9383196B76}"/>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E0F095BF-82B3-5E11-2FA9-D48509586E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0E1E03F5-4438-D288-87A8-514A1F8E9B78}"/>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Заключение </a:t>
            </a:r>
            <a:r xmlns:a="http://schemas.openxmlformats.org/drawingml/2006/main">
              <a:rPr lang="bg" sz="4400" b="1" dirty="0">
                <a:solidFill>
                  <a:srgbClr val="003399"/>
                </a:solidFill>
              </a:rPr>
              <a:t>и </a:t>
            </a:r>
            <a:r xmlns:a="http://schemas.openxmlformats.org/drawingml/2006/main">
              <a:rPr lang="bg" sz="4400" b="1" dirty="0" err="1">
                <a:solidFill>
                  <a:srgbClr val="003399"/>
                </a:solidFill>
              </a:rPr>
              <a:t>размисъл</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6" name="Content Placeholder 2">
            <a:extLst>
              <a:ext uri="{FF2B5EF4-FFF2-40B4-BE49-F238E27FC236}">
                <a16:creationId xmlns:a16="http://schemas.microsoft.com/office/drawing/2014/main" id="{120AA1B2-FE11-E45F-6123-6A63E6ECB87D}"/>
              </a:ext>
            </a:extLst>
          </p:cNvPr>
          <p:cNvSpPr txBox="1">
            <a:spLocks/>
          </p:cNvSpPr>
          <p:nvPr/>
        </p:nvSpPr>
        <p:spPr>
          <a:xfrm>
            <a:off x="518160" y="3002280"/>
            <a:ext cx="846328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PH </a:t>
            </a:r>
            <a:r xmlns:a="http://schemas.openxmlformats.org/drawingml/2006/main">
              <a:rPr lang="bg" dirty="0">
                <a:solidFill>
                  <a:srgbClr val="003399"/>
                </a:solidFill>
              </a:rPr>
              <a:t>: </a:t>
            </a:r>
            <a:r xmlns:a="http://schemas.openxmlformats.org/drawingml/2006/main">
              <a:rPr lang="bg" dirty="0">
                <a:solidFill>
                  <a:srgbClr val="003399"/>
                </a:solidFill>
              </a:rPr>
              <a:t>постоянно висока производителност</a:t>
            </a:r>
          </a:p>
          <a:p>
            <a:r xmlns:a="http://schemas.openxmlformats.org/drawingml/2006/main">
              <a:rPr lang="bg" dirty="0">
                <a:solidFill>
                  <a:srgbClr val="003399"/>
                </a:solidFill>
              </a:rPr>
              <a:t>Не закон, а метод</a:t>
            </a:r>
          </a:p>
          <a:p>
            <a:r xmlns:a="http://schemas.openxmlformats.org/drawingml/2006/main">
              <a:rPr lang="bg" dirty="0">
                <a:solidFill>
                  <a:srgbClr val="003399"/>
                </a:solidFill>
              </a:rPr>
              <a:t>Какво би стимулирало приемането на общественото здравеопазване във вашия регион?</a:t>
            </a:r>
          </a:p>
        </p:txBody>
      </p:sp>
      <p:pic>
        <p:nvPicPr>
          <p:cNvPr id="7170" name="Picture 2" descr="A young girl realtor holds a model of a green house in her hands Sale of ecological real estate">
            <a:extLst>
              <a:ext uri="{FF2B5EF4-FFF2-40B4-BE49-F238E27FC236}">
                <a16:creationId xmlns:a16="http://schemas.microsoft.com/office/drawing/2014/main" id="{AA87C524-9B73-BAF2-41BB-FF88FC4707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651" y="5143500"/>
            <a:ext cx="14998536" cy="397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055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B0EC870-1970-102E-3E36-874C99DB4E53}"/>
            </a:ext>
          </a:extLst>
        </p:cNvPr>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928CECD5-1D58-5FCD-868B-4FD894F9B30C}"/>
              </a:ext>
            </a:extLst>
          </p:cNvPr>
          <p:cNvSpPr/>
          <p:nvPr/>
        </p:nvSpPr>
        <p:spPr>
          <a:xfrm>
            <a:off x="2971800" y="3162300"/>
            <a:ext cx="12344400" cy="4648200"/>
          </a:xfrm>
          <a:prstGeom prst="roundRect">
            <a:avLst/>
          </a:prstGeom>
          <a:solidFill>
            <a:srgbClr val="9ACB3B"/>
          </a:solidFill>
          <a:ln>
            <a:solidFill>
              <a:srgbClr val="9AC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descr="kırpıntı çizim, logo, simge, sembol, grafik içeren bir resim&#10;&#10;Açıklama otomatik olarak oluşturuldu">
            <a:extLst>
              <a:ext uri="{FF2B5EF4-FFF2-40B4-BE49-F238E27FC236}">
                <a16:creationId xmlns:a16="http://schemas.microsoft.com/office/drawing/2014/main" id="{3933BD35-75C3-108A-2C2C-D4CE398C4F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4" name="Metin kutusu 3">
            <a:extLst>
              <a:ext uri="{FF2B5EF4-FFF2-40B4-BE49-F238E27FC236}">
                <a16:creationId xmlns:a16="http://schemas.microsoft.com/office/drawing/2014/main" id="{30832869-931E-BC40-4602-228F8FC89E3E}"/>
              </a:ext>
            </a:extLst>
          </p:cNvPr>
          <p:cNvSpPr txBox="1"/>
          <p:nvPr/>
        </p:nvSpPr>
        <p:spPr>
          <a:xfrm>
            <a:off x="3238500" y="4295036"/>
            <a:ext cx="11811000" cy="2185214"/>
          </a:xfrm>
          <a:prstGeom prst="rect">
            <a:avLst/>
          </a:prstGeom>
          <a:noFill/>
        </p:spPr>
        <p:txBody>
          <a:bodyPr wrap="square" rtlCol="0">
            <a:spAutoFit/>
          </a:bodyPr>
          <a:lstStyle/>
          <a:p>
            <a:pPr xmlns:a="http://schemas.openxmlformats.org/drawingml/2006/main" algn="ctr"/>
            <a:r xmlns:a="http://schemas.openxmlformats.org/drawingml/2006/main">
              <a:rPr lang="bg" sz="6000" b="1" spc="96" dirty="0" err="1">
                <a:solidFill>
                  <a:srgbClr val="003399"/>
                </a:solidFill>
                <a:latin typeface="Calibri" panose="020F0502020204030204" pitchFamily="34" charset="0"/>
                <a:ea typeface="Open Sans Bold"/>
                <a:cs typeface="Calibri" panose="020F0502020204030204" pitchFamily="34" charset="0"/>
              </a:rPr>
              <a:t>Благодаря</a:t>
            </a:r>
            <a:r xmlns:a="http://schemas.openxmlformats.org/drawingml/2006/main">
              <a:rPr lang="bg" sz="6000" b="1" spc="96" dirty="0">
                <a:solidFill>
                  <a:srgbClr val="003399"/>
                </a:solidFill>
                <a:latin typeface="Calibri" panose="020F0502020204030204" pitchFamily="34" charset="0"/>
                <a:ea typeface="Open Sans Bold"/>
                <a:cs typeface="Calibri" panose="020F0502020204030204" pitchFamily="34" charset="0"/>
              </a:rPr>
              <a:t> </a:t>
            </a:r>
            <a:r xmlns:a="http://schemas.openxmlformats.org/drawingml/2006/main">
              <a:rPr lang="bg" sz="6000" b="1" spc="96" dirty="0" err="1">
                <a:solidFill>
                  <a:srgbClr val="003399"/>
                </a:solidFill>
                <a:latin typeface="Calibri" panose="020F0502020204030204" pitchFamily="34" charset="0"/>
                <a:ea typeface="Open Sans Bold"/>
                <a:cs typeface="Calibri" panose="020F0502020204030204" pitchFamily="34" charset="0"/>
              </a:rPr>
              <a:t>ти </a:t>
            </a:r>
            <a:r xmlns:a="http://schemas.openxmlformats.org/drawingml/2006/main">
              <a:rPr lang="bg" sz="6000" b="1" spc="96" dirty="0">
                <a:solidFill>
                  <a:srgbClr val="003399"/>
                </a:solidFill>
                <a:latin typeface="Calibri" panose="020F0502020204030204" pitchFamily="34" charset="0"/>
                <a:ea typeface="Open Sans Bold"/>
                <a:cs typeface="Calibri" panose="020F0502020204030204" pitchFamily="34" charset="0"/>
              </a:rPr>
              <a:t>!</a:t>
            </a:r>
          </a:p>
          <a:p>
            <a:pPr algn="ctr"/>
            <a:endParaRPr lang="tr-TR" sz="3200" spc="96" dirty="0">
              <a:solidFill>
                <a:srgbClr val="003399"/>
              </a:solidFill>
              <a:latin typeface="Calibri" panose="020F0502020204030204" pitchFamily="34" charset="0"/>
              <a:ea typeface="Open Sans Bold"/>
              <a:cs typeface="Calibri" panose="020F0502020204030204" pitchFamily="34" charset="0"/>
            </a:endParaRPr>
          </a:p>
          <a:p>
            <a:pPr xmlns:a="http://schemas.openxmlformats.org/drawingml/2006/main" algn="ctr"/>
            <a:r xmlns:a="http://schemas.openxmlformats.org/drawingml/2006/main">
              <a:rPr lang="bg" sz="4400" spc="96" dirty="0">
                <a:solidFill>
                  <a:srgbClr val="003399"/>
                </a:solidFill>
                <a:latin typeface="Calibri" panose="020F0502020204030204" pitchFamily="34" charset="0"/>
                <a:ea typeface="Open Sans Bold"/>
                <a:cs typeface="Calibri" panose="020F0502020204030204" pitchFamily="34" charset="0"/>
              </a:rPr>
              <a:t>Въпроси и отговори</a:t>
            </a:r>
          </a:p>
        </p:txBody>
      </p:sp>
    </p:spTree>
    <p:extLst>
      <p:ext uri="{BB962C8B-B14F-4D97-AF65-F5344CB8AC3E}">
        <p14:creationId xmlns:p14="http://schemas.microsoft.com/office/powerpoint/2010/main" val="294653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2C60F1E-EC43-9CA8-4854-9072BCA9E2EC}"/>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3A159FA9-E078-3A8D-C04A-7C5977C8E6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8BC2C2E6-95FA-15B8-D1F8-B015A06DB52B}"/>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Защо</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Пасивната </a:t>
            </a:r>
            <a:r xmlns:a="http://schemas.openxmlformats.org/drawingml/2006/main">
              <a:rPr lang="bg" sz="4400" b="1" dirty="0">
                <a:solidFill>
                  <a:srgbClr val="003399"/>
                </a:solidFill>
              </a:rPr>
              <a:t>къща </a:t>
            </a:r>
            <a:r xmlns:a="http://schemas.openxmlformats.org/drawingml/2006/main">
              <a:rPr lang="bg" sz="4400" b="1" dirty="0" err="1">
                <a:solidFill>
                  <a:srgbClr val="003399"/>
                </a:solidFill>
              </a:rPr>
              <a:t>има ли значение </a:t>
            </a:r>
            <a:r xmlns:a="http://schemas.openxmlformats.org/drawingml/2006/main">
              <a:rPr lang="bg" sz="4400" b="1" dirty="0">
                <a:solidFill>
                  <a:srgbClr val="003399"/>
                </a:solidFill>
              </a:rPr>
              <a:t>?</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6" name="Content Placeholder 2">
            <a:extLst>
              <a:ext uri="{FF2B5EF4-FFF2-40B4-BE49-F238E27FC236}">
                <a16:creationId xmlns:a16="http://schemas.microsoft.com/office/drawing/2014/main" id="{63AF4BF4-E2FD-AE08-D1AC-255C9A039C73}"/>
              </a:ext>
            </a:extLst>
          </p:cNvPr>
          <p:cNvSpPr txBox="1">
            <a:spLocks/>
          </p:cNvSpPr>
          <p:nvPr/>
        </p:nvSpPr>
        <p:spPr>
          <a:xfrm>
            <a:off x="296518" y="288051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Доброволен, високоефективен дизайн</a:t>
            </a:r>
          </a:p>
          <a:p>
            <a:r xmlns:a="http://schemas.openxmlformats.org/drawingml/2006/main">
              <a:rPr lang="bg" dirty="0">
                <a:solidFill>
                  <a:srgbClr val="003399"/>
                </a:solidFill>
              </a:rPr>
              <a:t>Намалява търсенето преди възобновяемите енергийни източници</a:t>
            </a:r>
          </a:p>
          <a:p>
            <a:r xmlns:a="http://schemas.openxmlformats.org/drawingml/2006/main">
              <a:rPr lang="bg" dirty="0">
                <a:solidFill>
                  <a:srgbClr val="003399"/>
                </a:solidFill>
              </a:rPr>
              <a:t>Съответства на целите на ЕС за устойчиво развитие (ZEB)</a:t>
            </a:r>
          </a:p>
        </p:txBody>
      </p:sp>
      <p:pic>
        <p:nvPicPr>
          <p:cNvPr id="24" name="Picture 5">
            <a:extLst>
              <a:ext uri="{FF2B5EF4-FFF2-40B4-BE49-F238E27FC236}">
                <a16:creationId xmlns:a16="http://schemas.microsoft.com/office/drawing/2014/main" id="{6DDB5680-CA04-8DE5-F32C-6329D0412C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2369" y="2318261"/>
            <a:ext cx="9304592" cy="65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Metin kutusu 24">
            <a:extLst>
              <a:ext uri="{FF2B5EF4-FFF2-40B4-BE49-F238E27FC236}">
                <a16:creationId xmlns:a16="http://schemas.microsoft.com/office/drawing/2014/main" id="{F5F4CE6E-2B6C-4A4B-B7C8-CEDC366030CF}"/>
              </a:ext>
            </a:extLst>
          </p:cNvPr>
          <p:cNvSpPr txBox="1"/>
          <p:nvPr/>
        </p:nvSpPr>
        <p:spPr>
          <a:xfrm>
            <a:off x="14829183" y="8831234"/>
            <a:ext cx="1260089" cy="369332"/>
          </a:xfrm>
          <a:prstGeom prst="rect">
            <a:avLst/>
          </a:prstGeom>
          <a:noFill/>
        </p:spPr>
        <p:txBody>
          <a:bodyPr wrap="none" rtlCol="0">
            <a:spAutoFit/>
          </a:bodyPr>
          <a:lstStyle/>
          <a:p>
            <a:r xmlns:a="http://schemas.openxmlformats.org/drawingml/2006/main">
              <a:rPr lang="bg" dirty="0"/>
              <a:t>Източник: PHI</a:t>
            </a:r>
          </a:p>
        </p:txBody>
      </p:sp>
    </p:spTree>
    <p:extLst>
      <p:ext uri="{BB962C8B-B14F-4D97-AF65-F5344CB8AC3E}">
        <p14:creationId xmlns:p14="http://schemas.microsoft.com/office/powerpoint/2010/main" val="7988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0E9DB27-CCEA-B269-D5D1-2BFBD04EAD54}"/>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33179F50-0914-4CC5-6D7B-B32BC253B1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B8A7C5F7-DB85-9F67-C418-155A35E5B71B}"/>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Критерии </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r xmlns:a="http://schemas.openxmlformats.org/drawingml/2006/main">
              <a:rPr lang="bg" sz="4400" b="1" dirty="0" err="1">
                <a:solidFill>
                  <a:srgbClr val="003399"/>
                </a:solidFill>
              </a:rPr>
              <a:t>за пасивна </a:t>
            </a:r>
            <a:r xmlns:a="http://schemas.openxmlformats.org/drawingml/2006/main">
              <a:rPr lang="bg" sz="4400" b="1" dirty="0">
                <a:solidFill>
                  <a:srgbClr val="003399"/>
                </a:solidFill>
              </a:rPr>
              <a:t>къща</a:t>
            </a:r>
          </a:p>
        </p:txBody>
      </p:sp>
      <p:sp>
        <p:nvSpPr>
          <p:cNvPr id="3" name="Title 1">
            <a:extLst>
              <a:ext uri="{FF2B5EF4-FFF2-40B4-BE49-F238E27FC236}">
                <a16:creationId xmlns:a16="http://schemas.microsoft.com/office/drawing/2014/main" id="{B06BBE1B-47B3-47C6-E4F3-B49571B91FDD}"/>
              </a:ext>
            </a:extLst>
          </p:cNvPr>
          <p:cNvSpPr txBox="1">
            <a:spLocks/>
          </p:cNvSpPr>
          <p:nvPr/>
        </p:nvSpPr>
        <p:spPr>
          <a:xfrm>
            <a:off x="6126480" y="14938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6" name="Resim 5" descr="kırpıntı çizim, logo, simge, sembol, grafik içeren bir resim&#10;&#10;Açıklama otomatik olarak oluşturuldu">
            <a:extLst>
              <a:ext uri="{FF2B5EF4-FFF2-40B4-BE49-F238E27FC236}">
                <a16:creationId xmlns:a16="http://schemas.microsoft.com/office/drawing/2014/main" id="{9EFEB488-3CD2-5447-0FC6-198B5E094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pic>
        <p:nvPicPr>
          <p:cNvPr id="4" name="Grafik 1">
            <a:extLst>
              <a:ext uri="{FF2B5EF4-FFF2-40B4-BE49-F238E27FC236}">
                <a16:creationId xmlns:a16="http://schemas.microsoft.com/office/drawing/2014/main" id="{78C2B5E5-E657-5E58-2733-07F83463BD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4352" y="1493838"/>
            <a:ext cx="11073808" cy="5989287"/>
          </a:xfrm>
          <a:prstGeom prst="rect">
            <a:avLst/>
          </a:prstGeom>
        </p:spPr>
      </p:pic>
      <p:graphicFrame>
        <p:nvGraphicFramePr>
          <p:cNvPr id="92" name="Group 85">
            <a:extLst>
              <a:ext uri="{FF2B5EF4-FFF2-40B4-BE49-F238E27FC236}">
                <a16:creationId xmlns:a16="http://schemas.microsoft.com/office/drawing/2014/main" id="{096B045B-9B8D-992D-F3F3-7BB88E0039CC}"/>
              </a:ext>
            </a:extLst>
          </p:cNvPr>
          <p:cNvGraphicFramePr>
            <a:graphicFrameLocks/>
          </p:cNvGraphicFramePr>
          <p:nvPr>
            <p:extLst>
              <p:ext uri="{D42A27DB-BD31-4B8C-83A1-F6EECF244321}">
                <p14:modId xmlns:p14="http://schemas.microsoft.com/office/powerpoint/2010/main" val="783165095"/>
              </p:ext>
            </p:extLst>
          </p:nvPr>
        </p:nvGraphicFramePr>
        <p:xfrm>
          <a:off x="712529" y="7450558"/>
          <a:ext cx="8919338" cy="1857445"/>
        </p:xfrm>
        <a:graphic>
          <a:graphicData uri="http://schemas.openxmlformats.org/drawingml/2006/table">
            <a:tbl>
              <a:tblPr/>
              <a:tblGrid>
                <a:gridCol w="132518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046257">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798193">
                  <a:extLst>
                    <a:ext uri="{9D8B030D-6E8A-4147-A177-3AD203B41FA5}">
                      <a16:colId xmlns:a16="http://schemas.microsoft.com/office/drawing/2014/main" val="20006"/>
                    </a:ext>
                  </a:extLst>
                </a:gridCol>
                <a:gridCol w="997180">
                  <a:extLst>
                    <a:ext uri="{9D8B030D-6E8A-4147-A177-3AD203B41FA5}">
                      <a16:colId xmlns:a16="http://schemas.microsoft.com/office/drawing/2014/main" val="20007"/>
                    </a:ext>
                  </a:extLst>
                </a:gridCol>
              </a:tblGrid>
              <a:tr h="562226">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endParaRPr kumimoji="0" lang="en-GB"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Арктика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Студено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0" i="0" u="none" strike="noStrike" cap="none" normalizeH="0" baseline="0" noProof="0" dirty="0">
                          <a:ln>
                            <a:noFill/>
                          </a:ln>
                          <a:solidFill>
                            <a:schemeClr val="bg1"/>
                          </a:solidFill>
                          <a:effectLst/>
                          <a:latin typeface="Arial" panose="020B0604020202020204" pitchFamily="34" charset="0"/>
                          <a:cs typeface="Arial" panose="020B0604020202020204" pitchFamily="34" charset="0"/>
                        </a:rPr>
                        <a:t>Хладно-умерен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Топло-умерен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Топло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F89"/>
                    </a:solid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Горещо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Много горещо</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0"/>
                  </a:ext>
                </a:extLst>
              </a:tr>
              <a:tr h="307667">
                <a:tc>
                  <a:txBody>
                    <a:bodyPr/>
                    <a:lstStyle/>
                    <a:p>
                      <a:pPr xmlns:a="http://schemas.openxmlformats.org/drawingml/2006/main" marL="0" marR="0" lvl="0" indent="0" algn="l"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Стени (непрозрачни)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0,09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0,12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0.3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1913">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l"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Препоръчителен вид остъкляване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Вакуум / 4-стъклен</a:t>
                      </a:r>
                    </a:p>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нискоемисионна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3- или 4-стъклени</a:t>
                      </a:r>
                    </a:p>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нискоемисионна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3-стъклени</a:t>
                      </a:r>
                    </a:p>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нискоемисионна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3-стъклени</a:t>
                      </a:r>
                    </a:p>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нискоемисионна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2-стъклени нискоемисионни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2-стъклени</a:t>
                      </a:r>
                    </a:p>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анти-слънце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3-стъклени</a:t>
                      </a:r>
                    </a:p>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анти-слънце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1665">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l"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err="1">
                          <a:ln>
                            <a:noFill/>
                          </a:ln>
                          <a:solidFill>
                            <a:schemeClr val="tx1"/>
                          </a:solidFill>
                          <a:effectLst/>
                          <a:latin typeface="Arial" panose="020B0604020202020204" pitchFamily="34" charset="0"/>
                          <a:cs typeface="Arial" panose="020B0604020202020204" pitchFamily="34" charset="0"/>
                        </a:rPr>
                        <a:t>Uw </a:t>
                      </a: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 </a:t>
                      </a:r>
                      <a:r xmlns:a="http://schemas.openxmlformats.org/drawingml/2006/main">
                        <a:rPr kumimoji="0" lang="bg" altLang="de-DE" sz="12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инсталиран</a:t>
                      </a: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 </a:t>
                      </a:r>
                    </a:p>
                    <a:p>
                      <a:pPr xmlns:a="http://schemas.openxmlformats.org/drawingml/2006/main" marL="0" marR="0" lvl="0" indent="0" algn="l"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2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МАКС (вертикално)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0,45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0.65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0.85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1.05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1.25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1.25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1pPr>
                      <a:lvl2pPr marL="56991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2pPr>
                      <a:lvl3pPr marL="1046163" eaLnBrk="0" hangingPunct="0">
                        <a:spcBef>
                          <a:spcPct val="20000"/>
                        </a:spcBef>
                        <a:buClr>
                          <a:schemeClr val="bg2"/>
                        </a:buClr>
                        <a:buFont typeface="Wingdings" panose="05000000000000000000" pitchFamily="2" charset="2"/>
                        <a:defRPr sz="1500">
                          <a:solidFill>
                            <a:schemeClr val="tx1"/>
                          </a:solidFill>
                          <a:latin typeface="Arial" panose="020B0604020202020204" pitchFamily="34" charset="0"/>
                          <a:cs typeface="Arial" panose="020B0604020202020204" pitchFamily="34" charset="0"/>
                        </a:defRPr>
                      </a:lvl3pPr>
                      <a:lvl4pPr marL="1465263" eaLnBrk="0" hangingPunct="0">
                        <a:spcBef>
                          <a:spcPct val="20000"/>
                        </a:spcBef>
                        <a:defRPr>
                          <a:solidFill>
                            <a:schemeClr val="tx1"/>
                          </a:solidFill>
                          <a:latin typeface="Arial" panose="020B0604020202020204" pitchFamily="34" charset="0"/>
                          <a:cs typeface="Arial" panose="020B0604020202020204" pitchFamily="34" charset="0"/>
                        </a:defRPr>
                      </a:lvl4pPr>
                      <a:lvl5pPr marL="1884363" eaLnBrk="0" hangingPunct="0">
                        <a:spcBef>
                          <a:spcPct val="20000"/>
                        </a:spcBef>
                        <a:defRPr>
                          <a:solidFill>
                            <a:schemeClr val="tx1"/>
                          </a:solidFill>
                          <a:latin typeface="Arial" panose="020B0604020202020204" pitchFamily="34" charset="0"/>
                          <a:cs typeface="Arial" panose="020B0604020202020204" pitchFamily="34" charset="0"/>
                        </a:defRPr>
                      </a:lvl5pPr>
                      <a:lvl6pPr marL="23415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7987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2559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713163"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xmlns:a="http://schemas.openxmlformats.org/drawingml/2006/main" marL="0" marR="0" lvl="0" indent="0" algn="ctr" defTabSz="914400" rtl="0" eaLnBrk="0" fontAlgn="base" latinLnBrk="0" hangingPunct="0">
                        <a:lnSpc>
                          <a:spcPct val="100000"/>
                        </a:lnSpc>
                        <a:spcBef>
                          <a:spcPct val="20000"/>
                        </a:spcBef>
                        <a:spcAft>
                          <a:spcPct val="0"/>
                        </a:spcAft>
                        <a:buClr>
                          <a:schemeClr val="bg2"/>
                        </a:buClr>
                        <a:buSzTx/>
                        <a:buFont typeface="Wingdings" panose="05000000000000000000" pitchFamily="2" charset="2"/>
                        <a:buNone/>
                        <a:tabLst/>
                      </a:pPr>
                      <a:r xmlns:a="http://schemas.openxmlformats.org/drawingml/2006/main">
                        <a:rPr kumimoji="0" lang="bg" altLang="de-DE"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1.05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93" name="Grafik 8">
            <a:extLst>
              <a:ext uri="{FF2B5EF4-FFF2-40B4-BE49-F238E27FC236}">
                <a16:creationId xmlns:a16="http://schemas.microsoft.com/office/drawing/2014/main" id="{C57EA12C-AE25-FFB9-D976-24E1EAE9678A}"/>
              </a:ext>
            </a:extLst>
          </p:cNvPr>
          <p:cNvPicPr>
            <a:picLocks noChangeAspect="1"/>
          </p:cNvPicPr>
          <p:nvPr/>
        </p:nvPicPr>
        <p:blipFill>
          <a:blip r:embed="rId6"/>
          <a:stretch>
            <a:fillRect/>
          </a:stretch>
        </p:blipFill>
        <p:spPr>
          <a:xfrm>
            <a:off x="875127" y="2760273"/>
            <a:ext cx="2133193" cy="2133193"/>
          </a:xfrm>
          <a:prstGeom prst="rect">
            <a:avLst/>
          </a:prstGeom>
        </p:spPr>
      </p:pic>
      <p:sp>
        <p:nvSpPr>
          <p:cNvPr id="95" name="Content Placeholder 2">
            <a:extLst>
              <a:ext uri="{FF2B5EF4-FFF2-40B4-BE49-F238E27FC236}">
                <a16:creationId xmlns:a16="http://schemas.microsoft.com/office/drawing/2014/main" id="{B6204F87-CCD8-41CA-3D6C-F1905389FC0C}"/>
              </a:ext>
            </a:extLst>
          </p:cNvPr>
          <p:cNvSpPr txBox="1">
            <a:spLocks/>
          </p:cNvSpPr>
          <p:nvPr/>
        </p:nvSpPr>
        <p:spPr>
          <a:xfrm>
            <a:off x="712529" y="5016900"/>
            <a:ext cx="7252911" cy="185744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sz="3200" kern="0" dirty="0">
                <a:solidFill>
                  <a:srgbClr val="003399"/>
                </a:solidFill>
              </a:rPr>
              <a:t>Стойностите на всички сертифицирани компоненти са налични в базата данни с компоненти и в PHPP.</a:t>
            </a:r>
            <a:endParaRPr xmlns:a="http://schemas.openxmlformats.org/drawingml/2006/main" lang="en-US" dirty="0">
              <a:solidFill>
                <a:srgbClr val="003399"/>
              </a:solidFill>
            </a:endParaRPr>
          </a:p>
        </p:txBody>
      </p:sp>
      <p:sp>
        <p:nvSpPr>
          <p:cNvPr id="96" name="Metin kutusu 95">
            <a:extLst>
              <a:ext uri="{FF2B5EF4-FFF2-40B4-BE49-F238E27FC236}">
                <a16:creationId xmlns:a16="http://schemas.microsoft.com/office/drawing/2014/main" id="{B748BC5C-7077-3E40-A1BD-4959F591F870}"/>
              </a:ext>
            </a:extLst>
          </p:cNvPr>
          <p:cNvSpPr txBox="1"/>
          <p:nvPr/>
        </p:nvSpPr>
        <p:spPr>
          <a:xfrm>
            <a:off x="14356080" y="6874346"/>
            <a:ext cx="1260089" cy="369332"/>
          </a:xfrm>
          <a:prstGeom prst="rect">
            <a:avLst/>
          </a:prstGeom>
          <a:noFill/>
        </p:spPr>
        <p:txBody>
          <a:bodyPr wrap="none" rtlCol="0">
            <a:spAutoFit/>
          </a:bodyPr>
          <a:lstStyle/>
          <a:p>
            <a:r xmlns:a="http://schemas.openxmlformats.org/drawingml/2006/main">
              <a:rPr lang="bg" dirty="0"/>
              <a:t>Източник: PHI</a:t>
            </a:r>
          </a:p>
        </p:txBody>
      </p:sp>
    </p:spTree>
    <p:extLst>
      <p:ext uri="{BB962C8B-B14F-4D97-AF65-F5344CB8AC3E}">
        <p14:creationId xmlns:p14="http://schemas.microsoft.com/office/powerpoint/2010/main" val="238617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E817D20-5BC5-2357-2768-42E75BF544C7}"/>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AF2ECB10-3FE9-C09F-0606-8062E6361A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E9BB2230-E31D-4DC9-E1B0-E7F4CC0D59AE}"/>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Критерии </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r xmlns:a="http://schemas.openxmlformats.org/drawingml/2006/main">
              <a:rPr lang="bg" sz="4400" b="1" dirty="0" err="1">
                <a:solidFill>
                  <a:srgbClr val="003399"/>
                </a:solidFill>
              </a:rPr>
              <a:t>за пасивна </a:t>
            </a:r>
            <a:r xmlns:a="http://schemas.openxmlformats.org/drawingml/2006/main">
              <a:rPr lang="bg" sz="4400" b="1" dirty="0">
                <a:solidFill>
                  <a:srgbClr val="003399"/>
                </a:solidFill>
              </a:rPr>
              <a:t>къща</a:t>
            </a:r>
          </a:p>
        </p:txBody>
      </p:sp>
      <p:sp>
        <p:nvSpPr>
          <p:cNvPr id="3" name="Title 1">
            <a:extLst>
              <a:ext uri="{FF2B5EF4-FFF2-40B4-BE49-F238E27FC236}">
                <a16:creationId xmlns:a16="http://schemas.microsoft.com/office/drawing/2014/main" id="{10FAF630-25C6-4BE1-2EBA-28FE67FCD2C1}"/>
              </a:ext>
            </a:extLst>
          </p:cNvPr>
          <p:cNvSpPr txBox="1">
            <a:spLocks/>
          </p:cNvSpPr>
          <p:nvPr/>
        </p:nvSpPr>
        <p:spPr>
          <a:xfrm>
            <a:off x="6126480" y="14938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6" name="Resim 5" descr="kırpıntı çizim, logo, simge, sembol, grafik içeren bir resim&#10;&#10;Açıklama otomatik olarak oluşturuldu">
            <a:extLst>
              <a:ext uri="{FF2B5EF4-FFF2-40B4-BE49-F238E27FC236}">
                <a16:creationId xmlns:a16="http://schemas.microsoft.com/office/drawing/2014/main" id="{B8AA2C64-BE7F-5A92-9446-D8E55A1D15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grpSp>
        <p:nvGrpSpPr>
          <p:cNvPr id="7" name="Group 2">
            <a:extLst>
              <a:ext uri="{FF2B5EF4-FFF2-40B4-BE49-F238E27FC236}">
                <a16:creationId xmlns:a16="http://schemas.microsoft.com/office/drawing/2014/main" id="{7B2C8479-861C-7505-4B47-05955C9EC7D8}"/>
              </a:ext>
            </a:extLst>
          </p:cNvPr>
          <p:cNvGrpSpPr>
            <a:grpSpLocks/>
          </p:cNvGrpSpPr>
          <p:nvPr/>
        </p:nvGrpSpPr>
        <p:grpSpPr bwMode="auto">
          <a:xfrm>
            <a:off x="7868693" y="3646679"/>
            <a:ext cx="8686800" cy="4657725"/>
            <a:chOff x="144" y="954"/>
            <a:chExt cx="5472" cy="2934"/>
          </a:xfrm>
        </p:grpSpPr>
        <p:graphicFrame>
          <p:nvGraphicFramePr>
            <p:cNvPr id="8" name="Object 3">
              <a:extLst>
                <a:ext uri="{FF2B5EF4-FFF2-40B4-BE49-F238E27FC236}">
                  <a16:creationId xmlns:a16="http://schemas.microsoft.com/office/drawing/2014/main" id="{03A7355D-892A-3D4B-7925-E187AA6AFE80}"/>
                </a:ext>
              </a:extLst>
            </p:cNvPr>
            <p:cNvGraphicFramePr>
              <a:graphicFrameLocks noChangeAspect="1"/>
            </p:cNvGraphicFramePr>
            <p:nvPr/>
          </p:nvGraphicFramePr>
          <p:xfrm>
            <a:off x="144" y="954"/>
            <a:ext cx="5472" cy="2934"/>
          </p:xfrm>
          <a:graphic>
            <a:graphicData uri="http://schemas.openxmlformats.org/presentationml/2006/ole">
              <mc:AlternateContent xmlns:mc="http://schemas.openxmlformats.org/markup-compatibility/2006">
                <mc:Choice xmlns:v="urn:schemas-microsoft-com:vml" Requires="v">
                  <p:oleObj name="Dokument" r:id="rId5" imgW="5734800" imgH="3075480" progId="Word.Document.8">
                    <p:embed/>
                  </p:oleObj>
                </mc:Choice>
                <mc:Fallback>
                  <p:oleObj name="Dokument" r:id="rId5" imgW="5734800" imgH="3075480" progId="Word.Document.8">
                    <p:embed/>
                    <p:pic>
                      <p:nvPicPr>
                        <p:cNvPr id="7" name="Object 3">
                          <a:extLst>
                            <a:ext uri="{FF2B5EF4-FFF2-40B4-BE49-F238E27FC236}">
                              <a16:creationId xmlns:a16="http://schemas.microsoft.com/office/drawing/2014/main" id="{8CE4B98B-6B9F-749F-8266-CFD5DBDD1E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954"/>
                          <a:ext cx="5472" cy="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4">
              <a:extLst>
                <a:ext uri="{FF2B5EF4-FFF2-40B4-BE49-F238E27FC236}">
                  <a16:creationId xmlns:a16="http://schemas.microsoft.com/office/drawing/2014/main" id="{05D7C0CD-237F-BD54-2C7E-F03560E895DA}"/>
                </a:ext>
              </a:extLst>
            </p:cNvPr>
            <p:cNvSpPr>
              <a:spLocks noChangeArrowheads="1"/>
            </p:cNvSpPr>
            <p:nvPr/>
          </p:nvSpPr>
          <p:spPr bwMode="auto">
            <a:xfrm>
              <a:off x="1344" y="2208"/>
              <a:ext cx="62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Rectangle 5">
              <a:extLst>
                <a:ext uri="{FF2B5EF4-FFF2-40B4-BE49-F238E27FC236}">
                  <a16:creationId xmlns:a16="http://schemas.microsoft.com/office/drawing/2014/main" id="{4ADFBBCA-D4BA-5EC2-0CC0-F313B5F465AD}"/>
                </a:ext>
              </a:extLst>
            </p:cNvPr>
            <p:cNvSpPr>
              <a:spLocks noChangeArrowheads="1"/>
            </p:cNvSpPr>
            <p:nvPr/>
          </p:nvSpPr>
          <p:spPr bwMode="auto">
            <a:xfrm>
              <a:off x="2224" y="1584"/>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Rectangle 6">
              <a:extLst>
                <a:ext uri="{FF2B5EF4-FFF2-40B4-BE49-F238E27FC236}">
                  <a16:creationId xmlns:a16="http://schemas.microsoft.com/office/drawing/2014/main" id="{2421E306-D1C7-04D8-3D8E-9192043396C9}"/>
                </a:ext>
              </a:extLst>
            </p:cNvPr>
            <p:cNvSpPr>
              <a:spLocks noChangeArrowheads="1"/>
            </p:cNvSpPr>
            <p:nvPr/>
          </p:nvSpPr>
          <p:spPr bwMode="auto">
            <a:xfrm>
              <a:off x="3552" y="2208"/>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2" name="Rectangle 7">
              <a:extLst>
                <a:ext uri="{FF2B5EF4-FFF2-40B4-BE49-F238E27FC236}">
                  <a16:creationId xmlns:a16="http://schemas.microsoft.com/office/drawing/2014/main" id="{8D48C11A-A13C-089F-D48C-E9758B81D749}"/>
                </a:ext>
              </a:extLst>
            </p:cNvPr>
            <p:cNvSpPr>
              <a:spLocks noChangeArrowheads="1"/>
            </p:cNvSpPr>
            <p:nvPr/>
          </p:nvSpPr>
          <p:spPr bwMode="auto">
            <a:xfrm>
              <a:off x="3456" y="3072"/>
              <a:ext cx="576"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3" name="Rectangle 8">
              <a:extLst>
                <a:ext uri="{FF2B5EF4-FFF2-40B4-BE49-F238E27FC236}">
                  <a16:creationId xmlns:a16="http://schemas.microsoft.com/office/drawing/2014/main" id="{56992D54-D811-A88A-23F2-D511B73DA583}"/>
                </a:ext>
              </a:extLst>
            </p:cNvPr>
            <p:cNvSpPr>
              <a:spLocks noChangeArrowheads="1"/>
            </p:cNvSpPr>
            <p:nvPr/>
          </p:nvSpPr>
          <p:spPr bwMode="auto">
            <a:xfrm>
              <a:off x="2592" y="2208"/>
              <a:ext cx="43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Rectangle 9">
              <a:extLst>
                <a:ext uri="{FF2B5EF4-FFF2-40B4-BE49-F238E27FC236}">
                  <a16:creationId xmlns:a16="http://schemas.microsoft.com/office/drawing/2014/main" id="{A81228E4-D62B-69B5-EF9A-910C0BC360EA}"/>
                </a:ext>
              </a:extLst>
            </p:cNvPr>
            <p:cNvSpPr>
              <a:spLocks noChangeArrowheads="1"/>
            </p:cNvSpPr>
            <p:nvPr/>
          </p:nvSpPr>
          <p:spPr bwMode="auto">
            <a:xfrm>
              <a:off x="2240" y="2208"/>
              <a:ext cx="19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 name="Rectangle 10">
              <a:extLst>
                <a:ext uri="{FF2B5EF4-FFF2-40B4-BE49-F238E27FC236}">
                  <a16:creationId xmlns:a16="http://schemas.microsoft.com/office/drawing/2014/main" id="{5FBB9C25-FBB3-0EB5-F946-FC4DD8E95DC2}"/>
                </a:ext>
              </a:extLst>
            </p:cNvPr>
            <p:cNvSpPr>
              <a:spLocks noChangeArrowheads="1"/>
            </p:cNvSpPr>
            <p:nvPr/>
          </p:nvSpPr>
          <p:spPr bwMode="auto">
            <a:xfrm>
              <a:off x="2176" y="3072"/>
              <a:ext cx="19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16" name="Group 12">
            <a:extLst>
              <a:ext uri="{FF2B5EF4-FFF2-40B4-BE49-F238E27FC236}">
                <a16:creationId xmlns:a16="http://schemas.microsoft.com/office/drawing/2014/main" id="{0B03B01A-8A53-4C00-1C94-70ACDE7B17A7}"/>
              </a:ext>
            </a:extLst>
          </p:cNvPr>
          <p:cNvGrpSpPr>
            <a:grpSpLocks/>
          </p:cNvGrpSpPr>
          <p:nvPr/>
        </p:nvGrpSpPr>
        <p:grpSpPr bwMode="auto">
          <a:xfrm>
            <a:off x="7792494" y="3427603"/>
            <a:ext cx="6937375" cy="4495800"/>
            <a:chOff x="96" y="816"/>
            <a:chExt cx="4370" cy="2832"/>
          </a:xfrm>
        </p:grpSpPr>
        <p:sp>
          <p:nvSpPr>
            <p:cNvPr id="17" name="Text Box 13">
              <a:extLst>
                <a:ext uri="{FF2B5EF4-FFF2-40B4-BE49-F238E27FC236}">
                  <a16:creationId xmlns:a16="http://schemas.microsoft.com/office/drawing/2014/main" id="{8A16A14A-8E72-4F72-3619-01649F3F0991}"/>
                </a:ext>
              </a:extLst>
            </p:cNvPr>
            <p:cNvSpPr txBox="1">
              <a:spLocks noChangeArrowheads="1"/>
            </p:cNvSpPr>
            <p:nvPr/>
          </p:nvSpPr>
          <p:spPr bwMode="auto">
            <a:xfrm>
              <a:off x="96" y="816"/>
              <a:ext cx="1440" cy="558"/>
            </a:xfrm>
            <a:prstGeom prst="rect">
              <a:avLst/>
            </a:prstGeom>
            <a:solidFill>
              <a:schemeClr val="bg1">
                <a:alpha val="24001"/>
              </a:schemeClr>
            </a:solidFill>
            <a:ln>
              <a:noFill/>
            </a:ln>
            <a:effectLst/>
            <a:extLs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spcBef>
                  <a:spcPct val="50000"/>
                </a:spcBef>
              </a:pPr>
              <a:r xmlns:a="http://schemas.openxmlformats.org/drawingml/2006/main">
                <a:rPr lang="bg" altLang="de-DE" sz="2000" b="1" dirty="0">
                  <a:solidFill>
                    <a:srgbClr val="777777"/>
                  </a:solidFill>
                </a:rPr>
                <a:t>1 </a:t>
              </a:r>
              <a:r xmlns:a="http://schemas.openxmlformats.org/drawingml/2006/main">
                <a:rPr lang="bg" altLang="de-DE" sz="1600" b="1" dirty="0">
                  <a:solidFill>
                    <a:srgbClr val="777777"/>
                  </a:solidFill>
                </a:rPr>
                <a:t>Топлоизолация: </a:t>
              </a:r>
              <a:br xmlns:a="http://schemas.openxmlformats.org/drawingml/2006/main">
                <a:rPr lang="en-GB" altLang="de-DE" sz="1600" b="1" dirty="0">
                  <a:solidFill>
                    <a:srgbClr val="777777"/>
                  </a:solidFill>
                </a:rPr>
              </a:br>
              <a:r xmlns:a="http://schemas.openxmlformats.org/drawingml/2006/main">
                <a:rPr lang="bg" altLang="de-DE" sz="1600" b="1" dirty="0">
                  <a:solidFill>
                    <a:srgbClr val="777777"/>
                  </a:solidFill>
                </a:rPr>
                <a:t>U </a:t>
              </a:r>
              <a:r xmlns:a="http://schemas.openxmlformats.org/drawingml/2006/main">
                <a:rPr lang="bg" altLang="de-DE" sz="1600" b="1" dirty="0">
                  <a:solidFill>
                    <a:srgbClr val="777777"/>
                  </a:solidFill>
                  <a:sym typeface="Symbol" panose="05050102010706020507" pitchFamily="18" charset="2"/>
                </a:rPr>
                <a:t>≤ 0,15 W/(m²K) </a:t>
              </a:r>
              <a:br xmlns:a="http://schemas.openxmlformats.org/drawingml/2006/main">
                <a:rPr lang="en-GB" altLang="de-DE" sz="1600" b="1" dirty="0">
                  <a:solidFill>
                    <a:srgbClr val="777777"/>
                  </a:solidFill>
                  <a:sym typeface="Symbol" panose="05050102010706020507" pitchFamily="18" charset="2"/>
                </a:rPr>
              </a:br>
              <a:r xmlns:a="http://schemas.openxmlformats.org/drawingml/2006/main">
                <a:rPr lang="bg" altLang="de-DE" sz="1600" b="1" dirty="0" err="1">
                  <a:solidFill>
                    <a:srgbClr val="777777"/>
                  </a:solidFill>
                </a:rPr>
                <a:t>U </a:t>
              </a:r>
              <a:r xmlns:a="http://schemas.openxmlformats.org/drawingml/2006/main">
                <a:rPr lang="bg" altLang="de-DE" sz="1600" b="1" baseline="-25000" dirty="0" err="1">
                  <a:solidFill>
                    <a:srgbClr val="777777"/>
                  </a:solidFill>
                </a:rPr>
                <a:t>w</a:t>
              </a:r>
              <a:r xmlns:a="http://schemas.openxmlformats.org/drawingml/2006/main">
                <a:rPr lang="bg" altLang="de-DE" sz="1600" b="1" dirty="0">
                  <a:solidFill>
                    <a:srgbClr val="777777"/>
                  </a:solidFill>
                </a:rPr>
                <a:t> </a:t>
              </a:r>
              <a:r xmlns:a="http://schemas.openxmlformats.org/drawingml/2006/main">
                <a:rPr lang="bg" altLang="de-DE" sz="1600" b="1" dirty="0">
                  <a:solidFill>
                    <a:srgbClr val="777777"/>
                  </a:solidFill>
                  <a:sym typeface="Symbol" panose="05050102010706020507" pitchFamily="18" charset="2"/>
                </a:rPr>
                <a:t> 0,8 W/(m²K)</a:t>
              </a:r>
            </a:p>
          </p:txBody>
        </p:sp>
        <p:grpSp>
          <p:nvGrpSpPr>
            <p:cNvPr id="18" name="Group 14">
              <a:extLst>
                <a:ext uri="{FF2B5EF4-FFF2-40B4-BE49-F238E27FC236}">
                  <a16:creationId xmlns:a16="http://schemas.microsoft.com/office/drawing/2014/main" id="{DF007410-4036-8A33-F2B4-E264278FA6D2}"/>
                </a:ext>
              </a:extLst>
            </p:cNvPr>
            <p:cNvGrpSpPr>
              <a:grpSpLocks/>
            </p:cNvGrpSpPr>
            <p:nvPr/>
          </p:nvGrpSpPr>
          <p:grpSpPr bwMode="auto">
            <a:xfrm>
              <a:off x="1056" y="1528"/>
              <a:ext cx="3410" cy="2120"/>
              <a:chOff x="1056" y="1528"/>
              <a:chExt cx="3410" cy="2120"/>
            </a:xfrm>
          </p:grpSpPr>
          <p:sp>
            <p:nvSpPr>
              <p:cNvPr id="19" name="Rectangle 15">
                <a:extLst>
                  <a:ext uri="{FF2B5EF4-FFF2-40B4-BE49-F238E27FC236}">
                    <a16:creationId xmlns:a16="http://schemas.microsoft.com/office/drawing/2014/main" id="{9C625136-931D-86DA-B3EB-6A3078BC858F}"/>
                  </a:ext>
                </a:extLst>
              </p:cNvPr>
              <p:cNvSpPr>
                <a:spLocks noChangeArrowheads="1"/>
              </p:cNvSpPr>
              <p:nvPr/>
            </p:nvSpPr>
            <p:spPr bwMode="auto">
              <a:xfrm rot="1440000">
                <a:off x="2647" y="1528"/>
                <a:ext cx="1819" cy="127"/>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 name="Rectangle 16">
                <a:extLst>
                  <a:ext uri="{FF2B5EF4-FFF2-40B4-BE49-F238E27FC236}">
                    <a16:creationId xmlns:a16="http://schemas.microsoft.com/office/drawing/2014/main" id="{A78CAF8E-0E34-6B01-5264-EFF4CC1F3C2C}"/>
                  </a:ext>
                </a:extLst>
              </p:cNvPr>
              <p:cNvSpPr>
                <a:spLocks noChangeArrowheads="1"/>
              </p:cNvSpPr>
              <p:nvPr/>
            </p:nvSpPr>
            <p:spPr bwMode="auto">
              <a:xfrm rot="20100000">
                <a:off x="1056" y="1536"/>
                <a:ext cx="1819" cy="127"/>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1" name="Rectangle 17">
                <a:extLst>
                  <a:ext uri="{FF2B5EF4-FFF2-40B4-BE49-F238E27FC236}">
                    <a16:creationId xmlns:a16="http://schemas.microsoft.com/office/drawing/2014/main" id="{7A82845D-BCBC-AB2A-DE23-EBF0340D4AA9}"/>
                  </a:ext>
                </a:extLst>
              </p:cNvPr>
              <p:cNvSpPr>
                <a:spLocks noChangeArrowheads="1"/>
              </p:cNvSpPr>
              <p:nvPr/>
            </p:nvSpPr>
            <p:spPr bwMode="auto">
              <a:xfrm>
                <a:off x="1152" y="3552"/>
                <a:ext cx="3216" cy="96"/>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2" name="Rectangle 18">
                <a:extLst>
                  <a:ext uri="{FF2B5EF4-FFF2-40B4-BE49-F238E27FC236}">
                    <a16:creationId xmlns:a16="http://schemas.microsoft.com/office/drawing/2014/main" id="{853F390D-2E17-CA24-7F1A-DECA7DD41274}"/>
                  </a:ext>
                </a:extLst>
              </p:cNvPr>
              <p:cNvSpPr>
                <a:spLocks noChangeArrowheads="1"/>
              </p:cNvSpPr>
              <p:nvPr/>
            </p:nvSpPr>
            <p:spPr bwMode="auto">
              <a:xfrm>
                <a:off x="1152" y="1968"/>
                <a:ext cx="96" cy="1584"/>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3" name="Rectangle 19">
                <a:extLst>
                  <a:ext uri="{FF2B5EF4-FFF2-40B4-BE49-F238E27FC236}">
                    <a16:creationId xmlns:a16="http://schemas.microsoft.com/office/drawing/2014/main" id="{6A6C2D22-3726-EB82-E647-E98432120BA3}"/>
                  </a:ext>
                </a:extLst>
              </p:cNvPr>
              <p:cNvSpPr>
                <a:spLocks noChangeArrowheads="1"/>
              </p:cNvSpPr>
              <p:nvPr/>
            </p:nvSpPr>
            <p:spPr bwMode="auto">
              <a:xfrm>
                <a:off x="4272" y="1968"/>
                <a:ext cx="96" cy="1584"/>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grpSp>
        <p:nvGrpSpPr>
          <p:cNvPr id="24" name="Group 20">
            <a:extLst>
              <a:ext uri="{FF2B5EF4-FFF2-40B4-BE49-F238E27FC236}">
                <a16:creationId xmlns:a16="http://schemas.microsoft.com/office/drawing/2014/main" id="{CE9B7664-F241-8A82-FAC5-9FD50030EF50}"/>
              </a:ext>
            </a:extLst>
          </p:cNvPr>
          <p:cNvGrpSpPr>
            <a:grpSpLocks/>
          </p:cNvGrpSpPr>
          <p:nvPr/>
        </p:nvGrpSpPr>
        <p:grpSpPr bwMode="auto">
          <a:xfrm>
            <a:off x="9491119" y="4418203"/>
            <a:ext cx="7292975" cy="3276600"/>
            <a:chOff x="1166" y="1440"/>
            <a:chExt cx="4594" cy="2064"/>
          </a:xfrm>
        </p:grpSpPr>
        <p:sp>
          <p:nvSpPr>
            <p:cNvPr id="25" name="AutoShape 21">
              <a:extLst>
                <a:ext uri="{FF2B5EF4-FFF2-40B4-BE49-F238E27FC236}">
                  <a16:creationId xmlns:a16="http://schemas.microsoft.com/office/drawing/2014/main" id="{E677E21C-D907-87FF-5DF0-C57CFBD2D502}"/>
                </a:ext>
              </a:extLst>
            </p:cNvPr>
            <p:cNvSpPr>
              <a:spLocks noChangeArrowheads="1"/>
            </p:cNvSpPr>
            <p:nvPr/>
          </p:nvSpPr>
          <p:spPr bwMode="auto">
            <a:xfrm flipH="1">
              <a:off x="2976" y="1440"/>
              <a:ext cx="2784" cy="1248"/>
            </a:xfrm>
            <a:prstGeom prst="rtTriangle">
              <a:avLst/>
            </a:prstGeom>
            <a:solidFill>
              <a:srgbClr val="FF3300">
                <a:alpha val="50000"/>
              </a:srgbClr>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6" name="AutoShape 22">
              <a:extLst>
                <a:ext uri="{FF2B5EF4-FFF2-40B4-BE49-F238E27FC236}">
                  <a16:creationId xmlns:a16="http://schemas.microsoft.com/office/drawing/2014/main" id="{730C9C62-A945-E0AB-45AC-3EB7A5385F98}"/>
                </a:ext>
              </a:extLst>
            </p:cNvPr>
            <p:cNvSpPr>
              <a:spLocks noChangeArrowheads="1"/>
            </p:cNvSpPr>
            <p:nvPr/>
          </p:nvSpPr>
          <p:spPr bwMode="auto">
            <a:xfrm flipH="1">
              <a:off x="2976" y="2238"/>
              <a:ext cx="2784" cy="1248"/>
            </a:xfrm>
            <a:prstGeom prst="rtTriangle">
              <a:avLst/>
            </a:prstGeom>
            <a:solidFill>
              <a:srgbClr val="FF3300">
                <a:alpha val="50000"/>
              </a:srgbClr>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7" name="Text Box 23">
              <a:extLst>
                <a:ext uri="{FF2B5EF4-FFF2-40B4-BE49-F238E27FC236}">
                  <a16:creationId xmlns:a16="http://schemas.microsoft.com/office/drawing/2014/main" id="{08340848-7CEE-FA4F-F0D5-D3BC5248FECA}"/>
                </a:ext>
              </a:extLst>
            </p:cNvPr>
            <p:cNvSpPr txBox="1">
              <a:spLocks noChangeArrowheads="1"/>
            </p:cNvSpPr>
            <p:nvPr/>
          </p:nvSpPr>
          <p:spPr bwMode="auto">
            <a:xfrm>
              <a:off x="4512" y="2208"/>
              <a:ext cx="1152" cy="7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spcBef>
                  <a:spcPct val="50000"/>
                </a:spcBef>
              </a:pPr>
              <a:r xmlns:a="http://schemas.openxmlformats.org/drawingml/2006/main">
                <a:rPr lang="bg" altLang="de-DE" sz="2000" b="1" dirty="0">
                  <a:solidFill>
                    <a:schemeClr val="bg1"/>
                  </a:solidFill>
                </a:rPr>
                <a:t>3 </a:t>
              </a:r>
              <a:r xmlns:a="http://schemas.openxmlformats.org/drawingml/2006/main">
                <a:rPr lang="bg" altLang="de-DE" sz="1600" b="1" dirty="0">
                  <a:solidFill>
                    <a:schemeClr val="bg1"/>
                  </a:solidFill>
                </a:rPr>
                <a:t>Тройно </a:t>
              </a:r>
              <a:r xmlns:a="http://schemas.openxmlformats.org/drawingml/2006/main">
                <a:rPr lang="bg" altLang="de-DE" sz="1600" b="1" dirty="0" err="1">
                  <a:solidFill>
                    <a:schemeClr val="bg1"/>
                  </a:solidFill>
                </a:rPr>
                <a:t>остъкляване </a:t>
              </a:r>
              <a:r xmlns:a="http://schemas.openxmlformats.org/drawingml/2006/main">
                <a:rPr lang="bg" altLang="de-DE" sz="1600" b="1" dirty="0">
                  <a:solidFill>
                    <a:schemeClr val="bg1"/>
                  </a:solidFill>
                </a:rPr>
                <a:t>: </a:t>
              </a:r>
              <a:br xmlns:a="http://schemas.openxmlformats.org/drawingml/2006/main">
                <a:rPr lang="en-GB" altLang="de-DE" sz="1600" b="1" dirty="0">
                  <a:solidFill>
                    <a:schemeClr val="bg1"/>
                  </a:solidFill>
                </a:rPr>
              </a:br>
              <a:r xmlns:a="http://schemas.openxmlformats.org/drawingml/2006/main">
                <a:rPr lang="bg" altLang="de-DE" sz="1600" b="1" dirty="0" err="1">
                  <a:solidFill>
                    <a:schemeClr val="bg1"/>
                  </a:solidFill>
                </a:rPr>
                <a:t>U </a:t>
              </a:r>
              <a:r xmlns:a="http://schemas.openxmlformats.org/drawingml/2006/main">
                <a:rPr lang="bg" altLang="de-DE" sz="1600" b="1" baseline="-25000" dirty="0" err="1">
                  <a:solidFill>
                    <a:schemeClr val="bg1"/>
                  </a:solidFill>
                </a:rPr>
                <a:t>g</a:t>
              </a:r>
              <a:r xmlns:a="http://schemas.openxmlformats.org/drawingml/2006/main">
                <a:rPr lang="bg" altLang="de-DE" sz="1600" b="1" dirty="0">
                  <a:solidFill>
                    <a:schemeClr val="bg1"/>
                  </a:solidFill>
                </a:rPr>
                <a:t> </a:t>
              </a:r>
              <a:r xmlns:a="http://schemas.openxmlformats.org/drawingml/2006/main">
                <a:rPr lang="bg" altLang="de-DE" sz="1600" b="1" dirty="0">
                  <a:solidFill>
                    <a:schemeClr val="bg1"/>
                  </a:solidFill>
                  <a:sym typeface="Symbol" panose="05050102010706020507" pitchFamily="18" charset="2"/>
                </a:rPr>
                <a:t> 0,8 W/(m²K) </a:t>
              </a:r>
              <a:br xmlns:a="http://schemas.openxmlformats.org/drawingml/2006/main">
                <a:rPr lang="en-GB" altLang="de-DE" sz="1600" b="1" dirty="0">
                  <a:solidFill>
                    <a:schemeClr val="bg1"/>
                  </a:solidFill>
                  <a:sym typeface="Symbol" panose="05050102010706020507" pitchFamily="18" charset="2"/>
                </a:rPr>
              </a:br>
              <a:r xmlns:a="http://schemas.openxmlformats.org/drawingml/2006/main">
                <a:rPr lang="bg" altLang="de-DE" sz="1600" b="1" dirty="0">
                  <a:solidFill>
                    <a:schemeClr val="bg1"/>
                  </a:solidFill>
                  <a:sym typeface="Symbol" panose="05050102010706020507" pitchFamily="18" charset="2"/>
                </a:rPr>
                <a:t>g = 0,50…0,55</a:t>
              </a:r>
              <a:endParaRPr xmlns:a="http://schemas.openxmlformats.org/drawingml/2006/main" lang="en-GB" altLang="de-DE" sz="1600" b="1" dirty="0">
                <a:solidFill>
                  <a:schemeClr val="bg1"/>
                </a:solidFill>
              </a:endParaRPr>
            </a:p>
          </p:txBody>
        </p:sp>
        <p:grpSp>
          <p:nvGrpSpPr>
            <p:cNvPr id="28" name="Group 24">
              <a:extLst>
                <a:ext uri="{FF2B5EF4-FFF2-40B4-BE49-F238E27FC236}">
                  <a16:creationId xmlns:a16="http://schemas.microsoft.com/office/drawing/2014/main" id="{A7CA2E03-8264-A1FA-C610-F012A67752D6}"/>
                </a:ext>
              </a:extLst>
            </p:cNvPr>
            <p:cNvGrpSpPr>
              <a:grpSpLocks/>
            </p:cNvGrpSpPr>
            <p:nvPr/>
          </p:nvGrpSpPr>
          <p:grpSpPr bwMode="auto">
            <a:xfrm>
              <a:off x="1166" y="2064"/>
              <a:ext cx="3184" cy="1440"/>
              <a:chOff x="1166" y="2064"/>
              <a:chExt cx="3184" cy="1440"/>
            </a:xfrm>
          </p:grpSpPr>
          <p:sp>
            <p:nvSpPr>
              <p:cNvPr id="29" name="Line 25">
                <a:extLst>
                  <a:ext uri="{FF2B5EF4-FFF2-40B4-BE49-F238E27FC236}">
                    <a16:creationId xmlns:a16="http://schemas.microsoft.com/office/drawing/2014/main" id="{F0CF77E8-5DC1-A3A3-B714-EB318D6C23E9}"/>
                  </a:ext>
                </a:extLst>
              </p:cNvPr>
              <p:cNvSpPr>
                <a:spLocks noChangeShapeType="1"/>
              </p:cNvSpPr>
              <p:nvPr/>
            </p:nvSpPr>
            <p:spPr bwMode="auto">
              <a:xfrm flipH="1" flipV="1">
                <a:off x="4350" y="2880"/>
                <a:ext cx="0" cy="62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0" name="Line 26">
                <a:extLst>
                  <a:ext uri="{FF2B5EF4-FFF2-40B4-BE49-F238E27FC236}">
                    <a16:creationId xmlns:a16="http://schemas.microsoft.com/office/drawing/2014/main" id="{8A936B43-B1EB-09A7-888F-16A2D5225FB0}"/>
                  </a:ext>
                </a:extLst>
              </p:cNvPr>
              <p:cNvSpPr>
                <a:spLocks noChangeShapeType="1"/>
              </p:cNvSpPr>
              <p:nvPr/>
            </p:nvSpPr>
            <p:spPr bwMode="auto">
              <a:xfrm flipH="1" flipV="1">
                <a:off x="4350" y="2064"/>
                <a:ext cx="0" cy="62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 name="Line 27">
                <a:extLst>
                  <a:ext uri="{FF2B5EF4-FFF2-40B4-BE49-F238E27FC236}">
                    <a16:creationId xmlns:a16="http://schemas.microsoft.com/office/drawing/2014/main" id="{75FA9132-BED2-1396-401D-450D1A6234D2}"/>
                  </a:ext>
                </a:extLst>
              </p:cNvPr>
              <p:cNvSpPr>
                <a:spLocks noChangeShapeType="1"/>
              </p:cNvSpPr>
              <p:nvPr/>
            </p:nvSpPr>
            <p:spPr bwMode="auto">
              <a:xfrm flipH="1" flipV="1">
                <a:off x="1166" y="2880"/>
                <a:ext cx="0" cy="62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 name="Line 28">
                <a:extLst>
                  <a:ext uri="{FF2B5EF4-FFF2-40B4-BE49-F238E27FC236}">
                    <a16:creationId xmlns:a16="http://schemas.microsoft.com/office/drawing/2014/main" id="{551C3FFA-89D8-7675-12E4-81C135F036F7}"/>
                  </a:ext>
                </a:extLst>
              </p:cNvPr>
              <p:cNvSpPr>
                <a:spLocks noChangeShapeType="1"/>
              </p:cNvSpPr>
              <p:nvPr/>
            </p:nvSpPr>
            <p:spPr bwMode="auto">
              <a:xfrm flipH="1" flipV="1">
                <a:off x="1166" y="2064"/>
                <a:ext cx="0" cy="38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grpSp>
        <p:nvGrpSpPr>
          <p:cNvPr id="33" name="Group 30">
            <a:extLst>
              <a:ext uri="{FF2B5EF4-FFF2-40B4-BE49-F238E27FC236}">
                <a16:creationId xmlns:a16="http://schemas.microsoft.com/office/drawing/2014/main" id="{C20BDE5B-0872-B365-FCBD-50D7069F825A}"/>
              </a:ext>
            </a:extLst>
          </p:cNvPr>
          <p:cNvGrpSpPr>
            <a:grpSpLocks/>
          </p:cNvGrpSpPr>
          <p:nvPr/>
        </p:nvGrpSpPr>
        <p:grpSpPr bwMode="auto">
          <a:xfrm>
            <a:off x="9170443" y="3732404"/>
            <a:ext cx="7481888" cy="4438651"/>
            <a:chOff x="964" y="1008"/>
            <a:chExt cx="4713" cy="2796"/>
          </a:xfrm>
        </p:grpSpPr>
        <p:grpSp>
          <p:nvGrpSpPr>
            <p:cNvPr id="34" name="Group 31">
              <a:extLst>
                <a:ext uri="{FF2B5EF4-FFF2-40B4-BE49-F238E27FC236}">
                  <a16:creationId xmlns:a16="http://schemas.microsoft.com/office/drawing/2014/main" id="{631B4355-9F24-01CD-CB12-EBEE0E550489}"/>
                </a:ext>
              </a:extLst>
            </p:cNvPr>
            <p:cNvGrpSpPr>
              <a:grpSpLocks/>
            </p:cNvGrpSpPr>
            <p:nvPr/>
          </p:nvGrpSpPr>
          <p:grpSpPr bwMode="auto">
            <a:xfrm>
              <a:off x="964" y="1767"/>
              <a:ext cx="3548" cy="2037"/>
              <a:chOff x="641" y="1786"/>
              <a:chExt cx="4003" cy="2249"/>
            </a:xfrm>
          </p:grpSpPr>
          <p:sp>
            <p:nvSpPr>
              <p:cNvPr id="36" name="Oval 32">
                <a:extLst>
                  <a:ext uri="{FF2B5EF4-FFF2-40B4-BE49-F238E27FC236}">
                    <a16:creationId xmlns:a16="http://schemas.microsoft.com/office/drawing/2014/main" id="{61DA75B5-9D28-9DC9-E0F9-7C5381D03BCD}"/>
                  </a:ext>
                </a:extLst>
              </p:cNvPr>
              <p:cNvSpPr>
                <a:spLocks noChangeArrowheads="1"/>
              </p:cNvSpPr>
              <p:nvPr/>
            </p:nvSpPr>
            <p:spPr bwMode="auto">
              <a:xfrm>
                <a:off x="4193" y="3706"/>
                <a:ext cx="443"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37" name="Oval 33">
                <a:extLst>
                  <a:ext uri="{FF2B5EF4-FFF2-40B4-BE49-F238E27FC236}">
                    <a16:creationId xmlns:a16="http://schemas.microsoft.com/office/drawing/2014/main" id="{0D4E1BE7-CEEF-E5F4-C6FA-0F3BE764050A}"/>
                  </a:ext>
                </a:extLst>
              </p:cNvPr>
              <p:cNvSpPr>
                <a:spLocks noChangeArrowheads="1"/>
              </p:cNvSpPr>
              <p:nvPr/>
            </p:nvSpPr>
            <p:spPr bwMode="auto">
              <a:xfrm>
                <a:off x="2798" y="3689"/>
                <a:ext cx="414"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38" name="Oval 34">
                <a:extLst>
                  <a:ext uri="{FF2B5EF4-FFF2-40B4-BE49-F238E27FC236}">
                    <a16:creationId xmlns:a16="http://schemas.microsoft.com/office/drawing/2014/main" id="{2EE1BDE6-82F7-D2CB-78D1-1B8CD558A282}"/>
                  </a:ext>
                </a:extLst>
              </p:cNvPr>
              <p:cNvSpPr>
                <a:spLocks noChangeArrowheads="1"/>
              </p:cNvSpPr>
              <p:nvPr/>
            </p:nvSpPr>
            <p:spPr bwMode="auto">
              <a:xfrm>
                <a:off x="641" y="1817"/>
                <a:ext cx="433"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39" name="Oval 35">
                <a:extLst>
                  <a:ext uri="{FF2B5EF4-FFF2-40B4-BE49-F238E27FC236}">
                    <a16:creationId xmlns:a16="http://schemas.microsoft.com/office/drawing/2014/main" id="{646BC408-D1AE-A423-D69F-E1CEDBBB8BEB}"/>
                  </a:ext>
                </a:extLst>
              </p:cNvPr>
              <p:cNvSpPr>
                <a:spLocks noChangeArrowheads="1"/>
              </p:cNvSpPr>
              <p:nvPr/>
            </p:nvSpPr>
            <p:spPr bwMode="auto">
              <a:xfrm>
                <a:off x="4189" y="1786"/>
                <a:ext cx="455"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40" name="Oval 36">
                <a:extLst>
                  <a:ext uri="{FF2B5EF4-FFF2-40B4-BE49-F238E27FC236}">
                    <a16:creationId xmlns:a16="http://schemas.microsoft.com/office/drawing/2014/main" id="{AD6C715C-2057-D461-A82A-E1A5757ECD79}"/>
                  </a:ext>
                </a:extLst>
              </p:cNvPr>
              <p:cNvSpPr>
                <a:spLocks noChangeArrowheads="1"/>
              </p:cNvSpPr>
              <p:nvPr/>
            </p:nvSpPr>
            <p:spPr bwMode="auto">
              <a:xfrm>
                <a:off x="2008" y="3689"/>
                <a:ext cx="411"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41" name="Oval 37">
                <a:extLst>
                  <a:ext uri="{FF2B5EF4-FFF2-40B4-BE49-F238E27FC236}">
                    <a16:creationId xmlns:a16="http://schemas.microsoft.com/office/drawing/2014/main" id="{A5ECE55F-C34D-EFB3-464B-A146E0646630}"/>
                  </a:ext>
                </a:extLst>
              </p:cNvPr>
              <p:cNvSpPr>
                <a:spLocks noChangeArrowheads="1"/>
              </p:cNvSpPr>
              <p:nvPr/>
            </p:nvSpPr>
            <p:spPr bwMode="auto">
              <a:xfrm>
                <a:off x="649" y="3734"/>
                <a:ext cx="407"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grpSp>
        <p:sp>
          <p:nvSpPr>
            <p:cNvPr id="35" name="Rectangle 38">
              <a:extLst>
                <a:ext uri="{FF2B5EF4-FFF2-40B4-BE49-F238E27FC236}">
                  <a16:creationId xmlns:a16="http://schemas.microsoft.com/office/drawing/2014/main" id="{273A0289-8FF0-D1C8-C7AA-EC27C358206F}"/>
                </a:ext>
              </a:extLst>
            </p:cNvPr>
            <p:cNvSpPr>
              <a:spLocks noChangeArrowheads="1"/>
            </p:cNvSpPr>
            <p:nvPr/>
          </p:nvSpPr>
          <p:spPr bwMode="auto">
            <a:xfrm>
              <a:off x="4429" y="1008"/>
              <a:ext cx="1248" cy="558"/>
            </a:xfrm>
            <a:prstGeom prst="rect">
              <a:avLst/>
            </a:prstGeom>
            <a:solidFill>
              <a:schemeClr val="bg1">
                <a:alpha val="28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eaLnBrk="0" hangingPunct="0"/>
              <a:r xmlns:a="http://schemas.openxmlformats.org/drawingml/2006/main">
                <a:rPr lang="bg" altLang="de-DE" sz="2000" b="1" dirty="0">
                  <a:solidFill>
                    <a:srgbClr val="FF0000"/>
                  </a:solidFill>
                </a:rPr>
                <a:t>2 </a:t>
              </a:r>
              <a:r xmlns:a="http://schemas.openxmlformats.org/drawingml/2006/main">
                <a:rPr lang="bg" altLang="de-DE" sz="1600" b="1" dirty="0">
                  <a:solidFill>
                    <a:srgbClr val="FF0000"/>
                  </a:solidFill>
                </a:rPr>
                <a:t>Избягвайте </a:t>
              </a:r>
              <a:br xmlns:a="http://schemas.openxmlformats.org/drawingml/2006/main">
                <a:rPr lang="en-GB" altLang="de-DE" sz="1600" b="1" dirty="0">
                  <a:solidFill>
                    <a:srgbClr val="FF0000"/>
                  </a:solidFill>
                </a:rPr>
              </a:br>
              <a:r xmlns:a="http://schemas.openxmlformats.org/drawingml/2006/main">
                <a:rPr lang="bg" altLang="de-DE" sz="1600" b="1" dirty="0">
                  <a:solidFill>
                    <a:srgbClr val="FF0000"/>
                  </a:solidFill>
                </a:rPr>
                <a:t>ефектите на термомостовете</a:t>
              </a:r>
            </a:p>
            <a:p>
              <a:pPr xmlns:a="http://schemas.openxmlformats.org/drawingml/2006/main" eaLnBrk="0" hangingPunct="0"/>
              <a:r xmlns:a="http://schemas.openxmlformats.org/drawingml/2006/main">
                <a:rPr lang="bg" altLang="de-DE" sz="1600" b="1" dirty="0">
                  <a:solidFill>
                    <a:srgbClr val="FF0000"/>
                  </a:solidFill>
                  <a:sym typeface="Symbol" panose="05050102010706020507" pitchFamily="18" charset="2"/>
                </a:rPr>
                <a:t> </a:t>
              </a:r>
              <a:r xmlns:a="http://schemas.openxmlformats.org/drawingml/2006/main">
                <a:rPr lang="bg" altLang="de-DE" sz="1600" b="1" baseline="-25000" dirty="0">
                  <a:solidFill>
                    <a:srgbClr val="FF0000"/>
                  </a:solidFill>
                  <a:sym typeface="Symbol" panose="05050102010706020507" pitchFamily="18" charset="2"/>
                </a:rPr>
                <a:t>a </a:t>
              </a:r>
              <a:r xmlns:a="http://schemas.openxmlformats.org/drawingml/2006/main">
                <a:rPr lang="bg" altLang="de-DE" sz="1600" b="1" dirty="0">
                  <a:solidFill>
                    <a:srgbClr val="FF0000"/>
                  </a:solidFill>
                  <a:sym typeface="Symbol" panose="05050102010706020507" pitchFamily="18" charset="2"/>
                </a:rPr>
                <a:t>≤ 0,01 W/( </a:t>
              </a:r>
              <a:r xmlns:a="http://schemas.openxmlformats.org/drawingml/2006/main">
                <a:rPr lang="bg" altLang="de-DE" sz="1600" b="1" dirty="0" err="1">
                  <a:solidFill>
                    <a:srgbClr val="FF0000"/>
                  </a:solidFill>
                  <a:sym typeface="Symbol" panose="05050102010706020507" pitchFamily="18" charset="2"/>
                </a:rPr>
                <a:t>mK </a:t>
              </a:r>
              <a:r xmlns:a="http://schemas.openxmlformats.org/drawingml/2006/main">
                <a:rPr lang="bg" altLang="de-DE" sz="1600" b="1" dirty="0">
                  <a:solidFill>
                    <a:srgbClr val="FF0000"/>
                  </a:solidFill>
                  <a:sym typeface="Symbol" panose="05050102010706020507" pitchFamily="18" charset="2"/>
                </a:rPr>
                <a:t>)</a:t>
              </a:r>
            </a:p>
          </p:txBody>
        </p:sp>
      </p:grpSp>
      <p:grpSp>
        <p:nvGrpSpPr>
          <p:cNvPr id="42" name="Group 39">
            <a:extLst>
              <a:ext uri="{FF2B5EF4-FFF2-40B4-BE49-F238E27FC236}">
                <a16:creationId xmlns:a16="http://schemas.microsoft.com/office/drawing/2014/main" id="{6B450FEF-3D72-6854-A689-7D87787CCA6E}"/>
              </a:ext>
            </a:extLst>
          </p:cNvPr>
          <p:cNvGrpSpPr>
            <a:grpSpLocks/>
          </p:cNvGrpSpPr>
          <p:nvPr/>
        </p:nvGrpSpPr>
        <p:grpSpPr bwMode="auto">
          <a:xfrm>
            <a:off x="7840118" y="4180078"/>
            <a:ext cx="6657975" cy="3505200"/>
            <a:chOff x="126" y="1296"/>
            <a:chExt cx="4194" cy="2208"/>
          </a:xfrm>
        </p:grpSpPr>
        <p:grpSp>
          <p:nvGrpSpPr>
            <p:cNvPr id="43" name="Group 40">
              <a:extLst>
                <a:ext uri="{FF2B5EF4-FFF2-40B4-BE49-F238E27FC236}">
                  <a16:creationId xmlns:a16="http://schemas.microsoft.com/office/drawing/2014/main" id="{1D3BB333-C807-91F1-5BBB-5CF62DAC8C13}"/>
                </a:ext>
              </a:extLst>
            </p:cNvPr>
            <p:cNvGrpSpPr>
              <a:grpSpLocks/>
            </p:cNvGrpSpPr>
            <p:nvPr/>
          </p:nvGrpSpPr>
          <p:grpSpPr bwMode="auto">
            <a:xfrm>
              <a:off x="1200" y="1296"/>
              <a:ext cx="3120" cy="2208"/>
              <a:chOff x="1200" y="1296"/>
              <a:chExt cx="3120" cy="2208"/>
            </a:xfrm>
          </p:grpSpPr>
          <p:sp>
            <p:nvSpPr>
              <p:cNvPr id="45" name="Line 41">
                <a:extLst>
                  <a:ext uri="{FF2B5EF4-FFF2-40B4-BE49-F238E27FC236}">
                    <a16:creationId xmlns:a16="http://schemas.microsoft.com/office/drawing/2014/main" id="{B666A0D2-4507-7093-9AB6-3060F1AA54FF}"/>
                  </a:ext>
                </a:extLst>
              </p:cNvPr>
              <p:cNvSpPr>
                <a:spLocks noChangeShapeType="1"/>
              </p:cNvSpPr>
              <p:nvPr/>
            </p:nvSpPr>
            <p:spPr bwMode="auto">
              <a:xfrm flipV="1">
                <a:off x="1248" y="1296"/>
                <a:ext cx="1536" cy="72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6" name="Line 42">
                <a:extLst>
                  <a:ext uri="{FF2B5EF4-FFF2-40B4-BE49-F238E27FC236}">
                    <a16:creationId xmlns:a16="http://schemas.microsoft.com/office/drawing/2014/main" id="{A6E545A9-5D87-9722-E8B7-790208B0CA6A}"/>
                  </a:ext>
                </a:extLst>
              </p:cNvPr>
              <p:cNvSpPr>
                <a:spLocks noChangeShapeType="1"/>
              </p:cNvSpPr>
              <p:nvPr/>
            </p:nvSpPr>
            <p:spPr bwMode="auto">
              <a:xfrm flipH="1" flipV="1">
                <a:off x="2784" y="1296"/>
                <a:ext cx="1488" cy="672"/>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7" name="Line 43">
                <a:extLst>
                  <a:ext uri="{FF2B5EF4-FFF2-40B4-BE49-F238E27FC236}">
                    <a16:creationId xmlns:a16="http://schemas.microsoft.com/office/drawing/2014/main" id="{D7BEEAF8-1F2C-E7CD-2323-78719CEEF4C3}"/>
                  </a:ext>
                </a:extLst>
              </p:cNvPr>
              <p:cNvSpPr>
                <a:spLocks noChangeShapeType="1"/>
              </p:cNvSpPr>
              <p:nvPr/>
            </p:nvSpPr>
            <p:spPr bwMode="auto">
              <a:xfrm flipH="1">
                <a:off x="4272" y="1968"/>
                <a:ext cx="0" cy="96"/>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 name="Line 44">
                <a:extLst>
                  <a:ext uri="{FF2B5EF4-FFF2-40B4-BE49-F238E27FC236}">
                    <a16:creationId xmlns:a16="http://schemas.microsoft.com/office/drawing/2014/main" id="{17FE292C-27B0-3A4D-4F64-0781B3603981}"/>
                  </a:ext>
                </a:extLst>
              </p:cNvPr>
              <p:cNvSpPr>
                <a:spLocks noChangeShapeType="1"/>
              </p:cNvSpPr>
              <p:nvPr/>
            </p:nvSpPr>
            <p:spPr bwMode="auto">
              <a:xfrm>
                <a:off x="4272" y="2064"/>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9" name="Line 45">
                <a:extLst>
                  <a:ext uri="{FF2B5EF4-FFF2-40B4-BE49-F238E27FC236}">
                    <a16:creationId xmlns:a16="http://schemas.microsoft.com/office/drawing/2014/main" id="{982B419B-78CE-A6EC-6FEC-85E804B747A4}"/>
                  </a:ext>
                </a:extLst>
              </p:cNvPr>
              <p:cNvSpPr>
                <a:spLocks noChangeShapeType="1"/>
              </p:cNvSpPr>
              <p:nvPr/>
            </p:nvSpPr>
            <p:spPr bwMode="auto">
              <a:xfrm flipH="1">
                <a:off x="4320" y="2064"/>
                <a:ext cx="0" cy="62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0" name="Line 46">
                <a:extLst>
                  <a:ext uri="{FF2B5EF4-FFF2-40B4-BE49-F238E27FC236}">
                    <a16:creationId xmlns:a16="http://schemas.microsoft.com/office/drawing/2014/main" id="{4F5588A7-D193-8B7D-AC33-D7D04446F592}"/>
                  </a:ext>
                </a:extLst>
              </p:cNvPr>
              <p:cNvSpPr>
                <a:spLocks noChangeShapeType="1"/>
              </p:cNvSpPr>
              <p:nvPr/>
            </p:nvSpPr>
            <p:spPr bwMode="auto">
              <a:xfrm flipH="1">
                <a:off x="4320" y="2880"/>
                <a:ext cx="0" cy="62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1" name="Line 47">
                <a:extLst>
                  <a:ext uri="{FF2B5EF4-FFF2-40B4-BE49-F238E27FC236}">
                    <a16:creationId xmlns:a16="http://schemas.microsoft.com/office/drawing/2014/main" id="{073478A0-4419-031D-DEDA-9F6FE2767CC5}"/>
                  </a:ext>
                </a:extLst>
              </p:cNvPr>
              <p:cNvSpPr>
                <a:spLocks noChangeShapeType="1"/>
              </p:cNvSpPr>
              <p:nvPr/>
            </p:nvSpPr>
            <p:spPr bwMode="auto">
              <a:xfrm flipH="1">
                <a:off x="4272" y="2688"/>
                <a:ext cx="0" cy="192"/>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2" name="Line 48">
                <a:extLst>
                  <a:ext uri="{FF2B5EF4-FFF2-40B4-BE49-F238E27FC236}">
                    <a16:creationId xmlns:a16="http://schemas.microsoft.com/office/drawing/2014/main" id="{87CAD241-15C8-8D9A-4D97-92CC4FFC58E8}"/>
                  </a:ext>
                </a:extLst>
              </p:cNvPr>
              <p:cNvSpPr>
                <a:spLocks noChangeShapeType="1"/>
              </p:cNvSpPr>
              <p:nvPr/>
            </p:nvSpPr>
            <p:spPr bwMode="auto">
              <a:xfrm>
                <a:off x="4272" y="2688"/>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3" name="Line 49">
                <a:extLst>
                  <a:ext uri="{FF2B5EF4-FFF2-40B4-BE49-F238E27FC236}">
                    <a16:creationId xmlns:a16="http://schemas.microsoft.com/office/drawing/2014/main" id="{072044BF-31A6-3F1D-4334-6D20519BCAE7}"/>
                  </a:ext>
                </a:extLst>
              </p:cNvPr>
              <p:cNvSpPr>
                <a:spLocks noChangeShapeType="1"/>
              </p:cNvSpPr>
              <p:nvPr/>
            </p:nvSpPr>
            <p:spPr bwMode="auto">
              <a:xfrm>
                <a:off x="4272" y="2880"/>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4" name="Line 50">
                <a:extLst>
                  <a:ext uri="{FF2B5EF4-FFF2-40B4-BE49-F238E27FC236}">
                    <a16:creationId xmlns:a16="http://schemas.microsoft.com/office/drawing/2014/main" id="{B14D7639-443C-350D-7573-9BF0F5424C91}"/>
                  </a:ext>
                </a:extLst>
              </p:cNvPr>
              <p:cNvSpPr>
                <a:spLocks noChangeShapeType="1"/>
              </p:cNvSpPr>
              <p:nvPr/>
            </p:nvSpPr>
            <p:spPr bwMode="auto">
              <a:xfrm>
                <a:off x="1200" y="3504"/>
                <a:ext cx="3120"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5" name="Line 51">
                <a:extLst>
                  <a:ext uri="{FF2B5EF4-FFF2-40B4-BE49-F238E27FC236}">
                    <a16:creationId xmlns:a16="http://schemas.microsoft.com/office/drawing/2014/main" id="{7B120AA9-48C3-A1BD-D58E-281AB2920FFB}"/>
                  </a:ext>
                </a:extLst>
              </p:cNvPr>
              <p:cNvSpPr>
                <a:spLocks noChangeShapeType="1"/>
              </p:cNvSpPr>
              <p:nvPr/>
            </p:nvSpPr>
            <p:spPr bwMode="auto">
              <a:xfrm flipH="1">
                <a:off x="1200" y="2880"/>
                <a:ext cx="0" cy="62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6" name="Line 52">
                <a:extLst>
                  <a:ext uri="{FF2B5EF4-FFF2-40B4-BE49-F238E27FC236}">
                    <a16:creationId xmlns:a16="http://schemas.microsoft.com/office/drawing/2014/main" id="{216C415F-D1CA-358D-F6D2-FA7C1BB0ECD3}"/>
                  </a:ext>
                </a:extLst>
              </p:cNvPr>
              <p:cNvSpPr>
                <a:spLocks noChangeShapeType="1"/>
              </p:cNvSpPr>
              <p:nvPr/>
            </p:nvSpPr>
            <p:spPr bwMode="auto">
              <a:xfrm flipH="1">
                <a:off x="1248" y="2016"/>
                <a:ext cx="0" cy="48"/>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7" name="Line 53">
                <a:extLst>
                  <a:ext uri="{FF2B5EF4-FFF2-40B4-BE49-F238E27FC236}">
                    <a16:creationId xmlns:a16="http://schemas.microsoft.com/office/drawing/2014/main" id="{93C842AA-7D16-D799-63A5-C58DF6E916DD}"/>
                  </a:ext>
                </a:extLst>
              </p:cNvPr>
              <p:cNvSpPr>
                <a:spLocks noChangeShapeType="1"/>
              </p:cNvSpPr>
              <p:nvPr/>
            </p:nvSpPr>
            <p:spPr bwMode="auto">
              <a:xfrm>
                <a:off x="1200" y="2064"/>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8" name="Line 54">
                <a:extLst>
                  <a:ext uri="{FF2B5EF4-FFF2-40B4-BE49-F238E27FC236}">
                    <a16:creationId xmlns:a16="http://schemas.microsoft.com/office/drawing/2014/main" id="{D62F07E0-2230-88A3-33A9-5F02D9C5743B}"/>
                  </a:ext>
                </a:extLst>
              </p:cNvPr>
              <p:cNvSpPr>
                <a:spLocks noChangeShapeType="1"/>
              </p:cNvSpPr>
              <p:nvPr/>
            </p:nvSpPr>
            <p:spPr bwMode="auto">
              <a:xfrm flipH="1">
                <a:off x="1200" y="2064"/>
                <a:ext cx="0" cy="38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9" name="Line 55">
                <a:extLst>
                  <a:ext uri="{FF2B5EF4-FFF2-40B4-BE49-F238E27FC236}">
                    <a16:creationId xmlns:a16="http://schemas.microsoft.com/office/drawing/2014/main" id="{7AABF1CB-7CE5-308B-1BB8-0831BA644F8B}"/>
                  </a:ext>
                </a:extLst>
              </p:cNvPr>
              <p:cNvSpPr>
                <a:spLocks noChangeShapeType="1"/>
              </p:cNvSpPr>
              <p:nvPr/>
            </p:nvSpPr>
            <p:spPr bwMode="auto">
              <a:xfrm flipH="1">
                <a:off x="1248" y="2448"/>
                <a:ext cx="0" cy="432"/>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0" name="Line 56">
                <a:extLst>
                  <a:ext uri="{FF2B5EF4-FFF2-40B4-BE49-F238E27FC236}">
                    <a16:creationId xmlns:a16="http://schemas.microsoft.com/office/drawing/2014/main" id="{4F68634E-7075-01BB-1CF1-C5E00C2F0235}"/>
                  </a:ext>
                </a:extLst>
              </p:cNvPr>
              <p:cNvSpPr>
                <a:spLocks noChangeShapeType="1"/>
              </p:cNvSpPr>
              <p:nvPr/>
            </p:nvSpPr>
            <p:spPr bwMode="auto">
              <a:xfrm>
                <a:off x="1200" y="2448"/>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1" name="Line 57">
                <a:extLst>
                  <a:ext uri="{FF2B5EF4-FFF2-40B4-BE49-F238E27FC236}">
                    <a16:creationId xmlns:a16="http://schemas.microsoft.com/office/drawing/2014/main" id="{DE2621F7-0973-AFFD-2664-147B82AF984E}"/>
                  </a:ext>
                </a:extLst>
              </p:cNvPr>
              <p:cNvSpPr>
                <a:spLocks noChangeShapeType="1"/>
              </p:cNvSpPr>
              <p:nvPr/>
            </p:nvSpPr>
            <p:spPr bwMode="auto">
              <a:xfrm>
                <a:off x="1200" y="2880"/>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44" name="Text Box 58">
              <a:extLst>
                <a:ext uri="{FF2B5EF4-FFF2-40B4-BE49-F238E27FC236}">
                  <a16:creationId xmlns:a16="http://schemas.microsoft.com/office/drawing/2014/main" id="{6AF01549-3D3B-E2B6-398E-2BAA12884E5F}"/>
                </a:ext>
              </a:extLst>
            </p:cNvPr>
            <p:cNvSpPr txBox="1">
              <a:spLocks noChangeArrowheads="1"/>
            </p:cNvSpPr>
            <p:nvPr/>
          </p:nvSpPr>
          <p:spPr bwMode="auto">
            <a:xfrm>
              <a:off x="126" y="1502"/>
              <a:ext cx="1138"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xmlns:a="http://schemas.openxmlformats.org/drawingml/2006/main" eaLnBrk="0" hangingPunct="0">
                <a:spcBef>
                  <a:spcPct val="50000"/>
                </a:spcBef>
              </a:pPr>
              <a:r xmlns:a="http://schemas.openxmlformats.org/drawingml/2006/main">
                <a:rPr lang="bg" altLang="de-DE" sz="2000" b="1" dirty="0"/>
                <a:t>4 </a:t>
              </a:r>
              <a:r xmlns:a="http://schemas.openxmlformats.org/drawingml/2006/main">
                <a:rPr lang="bg" altLang="de-DE" sz="1600" b="1" dirty="0"/>
                <a:t>Херметична </a:t>
              </a:r>
              <a:br xmlns:a="http://schemas.openxmlformats.org/drawingml/2006/main">
                <a:rPr lang="en-GB" altLang="de-DE" sz="1600" b="1" dirty="0"/>
              </a:br>
              <a:r xmlns:a="http://schemas.openxmlformats.org/drawingml/2006/main">
                <a:rPr lang="bg" altLang="de-DE" sz="1600" b="1" dirty="0"/>
                <a:t>обвивка: </a:t>
              </a:r>
              <a:br xmlns:a="http://schemas.openxmlformats.org/drawingml/2006/main">
                <a:rPr lang="en-GB" altLang="de-DE" sz="1600" b="1" dirty="0"/>
              </a:br>
              <a:r xmlns:a="http://schemas.openxmlformats.org/drawingml/2006/main">
                <a:rPr lang="bg" altLang="de-DE" sz="1600" b="1" dirty="0"/>
                <a:t>n </a:t>
              </a:r>
              <a:r xmlns:a="http://schemas.openxmlformats.org/drawingml/2006/main">
                <a:rPr lang="bg" altLang="de-DE" sz="1600" b="1" baseline="-25000" dirty="0"/>
                <a:t>50</a:t>
              </a:r>
              <a:r xmlns:a="http://schemas.openxmlformats.org/drawingml/2006/main">
                <a:rPr lang="bg" altLang="de-DE" sz="1600" b="1" dirty="0"/>
                <a:t> </a:t>
              </a:r>
              <a:r xmlns:a="http://schemas.openxmlformats.org/drawingml/2006/main">
                <a:rPr lang="bg" altLang="de-DE" sz="1600" b="1" dirty="0">
                  <a:sym typeface="Symbol" panose="05050102010706020507" pitchFamily="18" charset="2"/>
                </a:rPr>
                <a:t> 0,6 /ч</a:t>
              </a:r>
              <a:endParaRPr xmlns:a="http://schemas.openxmlformats.org/drawingml/2006/main" lang="en-GB" altLang="de-DE" sz="1600" b="1" dirty="0"/>
            </a:p>
          </p:txBody>
        </p:sp>
      </p:grpSp>
      <p:grpSp>
        <p:nvGrpSpPr>
          <p:cNvPr id="62" name="Group 59">
            <a:extLst>
              <a:ext uri="{FF2B5EF4-FFF2-40B4-BE49-F238E27FC236}">
                <a16:creationId xmlns:a16="http://schemas.microsoft.com/office/drawing/2014/main" id="{AE93DF05-EE59-7419-49E8-F4EC7C867A2B}"/>
              </a:ext>
            </a:extLst>
          </p:cNvPr>
          <p:cNvGrpSpPr>
            <a:grpSpLocks/>
          </p:cNvGrpSpPr>
          <p:nvPr/>
        </p:nvGrpSpPr>
        <p:grpSpPr bwMode="auto">
          <a:xfrm>
            <a:off x="10230893" y="3122803"/>
            <a:ext cx="3657600" cy="2622550"/>
            <a:chOff x="1632" y="624"/>
            <a:chExt cx="2304" cy="1652"/>
          </a:xfrm>
        </p:grpSpPr>
        <p:grpSp>
          <p:nvGrpSpPr>
            <p:cNvPr id="63" name="Group 60">
              <a:extLst>
                <a:ext uri="{FF2B5EF4-FFF2-40B4-BE49-F238E27FC236}">
                  <a16:creationId xmlns:a16="http://schemas.microsoft.com/office/drawing/2014/main" id="{53F393B5-F8E8-C892-7E18-5A3395E6278F}"/>
                </a:ext>
              </a:extLst>
            </p:cNvPr>
            <p:cNvGrpSpPr>
              <a:grpSpLocks/>
            </p:cNvGrpSpPr>
            <p:nvPr/>
          </p:nvGrpSpPr>
          <p:grpSpPr bwMode="auto">
            <a:xfrm>
              <a:off x="1632" y="624"/>
              <a:ext cx="2304" cy="1652"/>
              <a:chOff x="1632" y="624"/>
              <a:chExt cx="2304" cy="1652"/>
            </a:xfrm>
          </p:grpSpPr>
          <p:sp>
            <p:nvSpPr>
              <p:cNvPr id="72" name="Text Box 61">
                <a:extLst>
                  <a:ext uri="{FF2B5EF4-FFF2-40B4-BE49-F238E27FC236}">
                    <a16:creationId xmlns:a16="http://schemas.microsoft.com/office/drawing/2014/main" id="{8B5F4859-9EB9-3F60-C846-A739EC170013}"/>
                  </a:ext>
                </a:extLst>
              </p:cNvPr>
              <p:cNvSpPr txBox="1">
                <a:spLocks noChangeArrowheads="1"/>
              </p:cNvSpPr>
              <p:nvPr/>
            </p:nvSpPr>
            <p:spPr bwMode="auto">
              <a:xfrm>
                <a:off x="1728" y="624"/>
                <a:ext cx="2125" cy="407"/>
              </a:xfrm>
              <a:prstGeom prst="rect">
                <a:avLst/>
              </a:prstGeom>
              <a:solidFill>
                <a:schemeClr val="bg1">
                  <a:alpha val="22000"/>
                </a:schemeClr>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xmlns:a="http://schemas.openxmlformats.org/drawingml/2006/main">
                  <a:spcBef>
                    <a:spcPct val="50000"/>
                  </a:spcBef>
                </a:pPr>
                <a:r xmlns:a="http://schemas.openxmlformats.org/drawingml/2006/main">
                  <a:rPr lang="bg" altLang="de-DE" sz="2000" b="1" dirty="0">
                    <a:solidFill>
                      <a:schemeClr val="tx2"/>
                    </a:solidFill>
                  </a:rPr>
                  <a:t>5 </a:t>
                </a:r>
                <a:r xmlns:a="http://schemas.openxmlformats.org/drawingml/2006/main">
                  <a:rPr lang="bg" altLang="de-DE" sz="1600" b="1" dirty="0">
                    <a:solidFill>
                      <a:schemeClr val="tx2"/>
                    </a:solidFill>
                  </a:rPr>
                  <a:t>Механична вентилационна система </a:t>
                </a:r>
                <a:br xmlns:a="http://schemas.openxmlformats.org/drawingml/2006/main">
                  <a:rPr lang="en-GB" altLang="de-DE" sz="1600" b="1" dirty="0">
                    <a:solidFill>
                      <a:schemeClr val="tx2"/>
                    </a:solidFill>
                  </a:rPr>
                </a:br>
                <a:r xmlns:a="http://schemas.openxmlformats.org/drawingml/2006/main">
                  <a:rPr lang="bg" altLang="de-DE" sz="1600" b="1" dirty="0">
                    <a:solidFill>
                      <a:schemeClr val="tx2"/>
                    </a:solidFill>
                  </a:rPr>
                  <a:t>с рекуперация на топлина </a:t>
                </a:r>
                <a:r xmlns:a="http://schemas.openxmlformats.org/drawingml/2006/main">
                  <a:rPr lang="bg" altLang="de-DE" sz="1600" b="1" dirty="0">
                    <a:solidFill>
                      <a:schemeClr val="tx2"/>
                    </a:solidFill>
                    <a:sym typeface="Symbol" panose="05050102010706020507" pitchFamily="18" charset="2"/>
                  </a:rPr>
                  <a:t></a:t>
                </a:r>
                <a:r xmlns:a="http://schemas.openxmlformats.org/drawingml/2006/main">
                  <a:rPr lang="bg" altLang="de-DE" sz="1600" b="1" dirty="0">
                    <a:solidFill>
                      <a:schemeClr val="tx2"/>
                    </a:solidFill>
                  </a:rPr>
                  <a:t> </a:t>
                </a:r>
                <a:r xmlns:a="http://schemas.openxmlformats.org/drawingml/2006/main">
                  <a:rPr lang="bg" altLang="de-DE" sz="1600" b="1" dirty="0">
                    <a:solidFill>
                      <a:schemeClr val="tx2"/>
                    </a:solidFill>
                    <a:sym typeface="Symbol" panose="05050102010706020507" pitchFamily="18" charset="2"/>
                  </a:rPr>
                  <a:t> 75%</a:t>
                </a:r>
                <a:endParaRPr xmlns:a="http://schemas.openxmlformats.org/drawingml/2006/main" lang="en-GB" altLang="de-DE" sz="1600" b="1" dirty="0">
                  <a:solidFill>
                    <a:schemeClr val="tx2"/>
                  </a:solidFill>
                </a:endParaRPr>
              </a:p>
            </p:txBody>
          </p:sp>
          <p:sp>
            <p:nvSpPr>
              <p:cNvPr id="73" name="AutoShape 62">
                <a:extLst>
                  <a:ext uri="{FF2B5EF4-FFF2-40B4-BE49-F238E27FC236}">
                    <a16:creationId xmlns:a16="http://schemas.microsoft.com/office/drawing/2014/main" id="{314BBC8D-BB24-61D4-917B-B2BE6B608E23}"/>
                  </a:ext>
                </a:extLst>
              </p:cNvPr>
              <p:cNvSpPr>
                <a:spLocks noChangeArrowheads="1"/>
              </p:cNvSpPr>
              <p:nvPr/>
            </p:nvSpPr>
            <p:spPr bwMode="auto">
              <a:xfrm>
                <a:off x="2832" y="1008"/>
                <a:ext cx="240" cy="43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366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4" name="AutoShape 63">
                <a:extLst>
                  <a:ext uri="{FF2B5EF4-FFF2-40B4-BE49-F238E27FC236}">
                    <a16:creationId xmlns:a16="http://schemas.microsoft.com/office/drawing/2014/main" id="{C33F0289-8BC6-E72D-10F6-848A5567DFA7}"/>
                  </a:ext>
                </a:extLst>
              </p:cNvPr>
              <p:cNvSpPr>
                <a:spLocks noChangeArrowheads="1"/>
              </p:cNvSpPr>
              <p:nvPr/>
            </p:nvSpPr>
            <p:spPr bwMode="auto">
              <a:xfrm rot="16200000" flipV="1">
                <a:off x="2412" y="1908"/>
                <a:ext cx="384" cy="31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5" name="AutoShape 64">
                <a:extLst>
                  <a:ext uri="{FF2B5EF4-FFF2-40B4-BE49-F238E27FC236}">
                    <a16:creationId xmlns:a16="http://schemas.microsoft.com/office/drawing/2014/main" id="{BE5777DE-2F21-B295-BA30-7308398778DF}"/>
                  </a:ext>
                </a:extLst>
              </p:cNvPr>
              <p:cNvSpPr>
                <a:spLocks noChangeArrowheads="1"/>
              </p:cNvSpPr>
              <p:nvPr/>
            </p:nvSpPr>
            <p:spPr bwMode="auto">
              <a:xfrm rot="5400000">
                <a:off x="2460" y="1092"/>
                <a:ext cx="384" cy="31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6" name="AutoShape 65">
                <a:extLst>
                  <a:ext uri="{FF2B5EF4-FFF2-40B4-BE49-F238E27FC236}">
                    <a16:creationId xmlns:a16="http://schemas.microsoft.com/office/drawing/2014/main" id="{2E4915A7-DD96-F20A-4630-B4D8A6326D9C}"/>
                  </a:ext>
                </a:extLst>
              </p:cNvPr>
              <p:cNvSpPr>
                <a:spLocks noChangeArrowheads="1"/>
              </p:cNvSpPr>
              <p:nvPr/>
            </p:nvSpPr>
            <p:spPr bwMode="auto">
              <a:xfrm flipV="1">
                <a:off x="2832" y="1872"/>
                <a:ext cx="288" cy="38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nvGrpSpPr>
              <p:cNvPr id="77" name="Group 66">
                <a:extLst>
                  <a:ext uri="{FF2B5EF4-FFF2-40B4-BE49-F238E27FC236}">
                    <a16:creationId xmlns:a16="http://schemas.microsoft.com/office/drawing/2014/main" id="{27CBD4E5-566F-6186-D686-E92AF000B1E3}"/>
                  </a:ext>
                </a:extLst>
              </p:cNvPr>
              <p:cNvGrpSpPr>
                <a:grpSpLocks/>
              </p:cNvGrpSpPr>
              <p:nvPr/>
            </p:nvGrpSpPr>
            <p:grpSpPr bwMode="auto">
              <a:xfrm>
                <a:off x="2640" y="1440"/>
                <a:ext cx="288" cy="432"/>
                <a:chOff x="3888" y="1152"/>
                <a:chExt cx="672" cy="1008"/>
              </a:xfrm>
            </p:grpSpPr>
            <p:sp>
              <p:nvSpPr>
                <p:cNvPr id="82" name="Rectangle 67">
                  <a:extLst>
                    <a:ext uri="{FF2B5EF4-FFF2-40B4-BE49-F238E27FC236}">
                      <a16:creationId xmlns:a16="http://schemas.microsoft.com/office/drawing/2014/main" id="{C8F3691A-8BC5-8584-4604-AAD4EC590029}"/>
                    </a:ext>
                  </a:extLst>
                </p:cNvPr>
                <p:cNvSpPr>
                  <a:spLocks noChangeArrowheads="1"/>
                </p:cNvSpPr>
                <p:nvPr/>
              </p:nvSpPr>
              <p:spPr bwMode="auto">
                <a:xfrm>
                  <a:off x="3888" y="1152"/>
                  <a:ext cx="672" cy="1008"/>
                </a:xfrm>
                <a:prstGeom prst="rect">
                  <a:avLst/>
                </a:prstGeom>
                <a:gradFill rotWithShape="0">
                  <a:gsLst>
                    <a:gs pos="0">
                      <a:srgbClr val="6666FF"/>
                    </a:gs>
                    <a:gs pos="100000">
                      <a:srgbClr val="FFCC00"/>
                    </a:gs>
                  </a:gsLst>
                  <a:lin ang="5400000" scaled="1"/>
                </a:gra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3" name="Line 68">
                  <a:extLst>
                    <a:ext uri="{FF2B5EF4-FFF2-40B4-BE49-F238E27FC236}">
                      <a16:creationId xmlns:a16="http://schemas.microsoft.com/office/drawing/2014/main" id="{FB83A6B1-EF39-64E4-9856-9F3EA6C33161}"/>
                    </a:ext>
                  </a:extLst>
                </p:cNvPr>
                <p:cNvSpPr>
                  <a:spLocks noChangeShapeType="1"/>
                </p:cNvSpPr>
                <p:nvPr/>
              </p:nvSpPr>
              <p:spPr bwMode="auto">
                <a:xfrm flipH="1">
                  <a:off x="3936" y="115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4" name="Line 69">
                  <a:extLst>
                    <a:ext uri="{FF2B5EF4-FFF2-40B4-BE49-F238E27FC236}">
                      <a16:creationId xmlns:a16="http://schemas.microsoft.com/office/drawing/2014/main" id="{FC57D120-55D6-38E0-43EE-B2548F77AEF8}"/>
                    </a:ext>
                  </a:extLst>
                </p:cNvPr>
                <p:cNvSpPr>
                  <a:spLocks noChangeShapeType="1"/>
                </p:cNvSpPr>
                <p:nvPr/>
              </p:nvSpPr>
              <p:spPr bwMode="auto">
                <a:xfrm flipH="1">
                  <a:off x="4224" y="187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5" name="Line 70">
                  <a:extLst>
                    <a:ext uri="{FF2B5EF4-FFF2-40B4-BE49-F238E27FC236}">
                      <a16:creationId xmlns:a16="http://schemas.microsoft.com/office/drawing/2014/main" id="{31FFB847-60AF-3D85-AAC8-7DBE752D2483}"/>
                    </a:ext>
                  </a:extLst>
                </p:cNvPr>
                <p:cNvSpPr>
                  <a:spLocks noChangeShapeType="1"/>
                </p:cNvSpPr>
                <p:nvPr/>
              </p:nvSpPr>
              <p:spPr bwMode="auto">
                <a:xfrm flipH="1">
                  <a:off x="4512" y="1440"/>
                  <a:ext cx="0" cy="432"/>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6" name="Line 71">
                  <a:extLst>
                    <a:ext uri="{FF2B5EF4-FFF2-40B4-BE49-F238E27FC236}">
                      <a16:creationId xmlns:a16="http://schemas.microsoft.com/office/drawing/2014/main" id="{F6811142-D863-7008-FB4C-AE458369DC89}"/>
                    </a:ext>
                  </a:extLst>
                </p:cNvPr>
                <p:cNvSpPr>
                  <a:spLocks noChangeShapeType="1"/>
                </p:cNvSpPr>
                <p:nvPr/>
              </p:nvSpPr>
              <p:spPr bwMode="auto">
                <a:xfrm flipH="1">
                  <a:off x="3936" y="1440"/>
                  <a:ext cx="0" cy="432"/>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7" name="Line 72">
                  <a:extLst>
                    <a:ext uri="{FF2B5EF4-FFF2-40B4-BE49-F238E27FC236}">
                      <a16:creationId xmlns:a16="http://schemas.microsoft.com/office/drawing/2014/main" id="{859A63B6-B690-C079-F5D4-20B096F26400}"/>
                    </a:ext>
                  </a:extLst>
                </p:cNvPr>
                <p:cNvSpPr>
                  <a:spLocks noChangeShapeType="1"/>
                </p:cNvSpPr>
                <p:nvPr/>
              </p:nvSpPr>
              <p:spPr bwMode="auto">
                <a:xfrm>
                  <a:off x="3936" y="187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8" name="Line 73">
                  <a:extLst>
                    <a:ext uri="{FF2B5EF4-FFF2-40B4-BE49-F238E27FC236}">
                      <a16:creationId xmlns:a16="http://schemas.microsoft.com/office/drawing/2014/main" id="{D92FA632-A8F6-7815-C56B-BA0F91BE353E}"/>
                    </a:ext>
                  </a:extLst>
                </p:cNvPr>
                <p:cNvSpPr>
                  <a:spLocks noChangeShapeType="1"/>
                </p:cNvSpPr>
                <p:nvPr/>
              </p:nvSpPr>
              <p:spPr bwMode="auto">
                <a:xfrm>
                  <a:off x="4224" y="115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78" name="Text Box 74">
                <a:extLst>
                  <a:ext uri="{FF2B5EF4-FFF2-40B4-BE49-F238E27FC236}">
                    <a16:creationId xmlns:a16="http://schemas.microsoft.com/office/drawing/2014/main" id="{E03DA4A5-B600-798A-D684-FF3C0A593350}"/>
                  </a:ext>
                </a:extLst>
              </p:cNvPr>
              <p:cNvSpPr txBox="1">
                <a:spLocks noChangeArrowheads="1"/>
              </p:cNvSpPr>
              <p:nvPr/>
            </p:nvSpPr>
            <p:spPr bwMode="auto">
              <a:xfrm>
                <a:off x="1680" y="1008"/>
                <a:ext cx="816" cy="213"/>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lgn="r">
                  <a:spcBef>
                    <a:spcPct val="50000"/>
                  </a:spcBef>
                </a:pPr>
                <a:r xmlns:a="http://schemas.openxmlformats.org/drawingml/2006/main">
                  <a:rPr lang="bg" altLang="de-DE" sz="1600" b="1" dirty="0">
                    <a:solidFill>
                      <a:schemeClr val="accent2"/>
                    </a:solidFill>
                  </a:rPr>
                  <a:t>външен въздух</a:t>
                </a:r>
                <a:endParaRPr xmlns:a="http://schemas.openxmlformats.org/drawingml/2006/main" lang="en-GB" altLang="de-DE" sz="1600" b="1" dirty="0">
                  <a:solidFill>
                    <a:schemeClr val="accent2"/>
                  </a:solidFill>
                  <a:sym typeface="Symbol" panose="05050102010706020507" pitchFamily="18" charset="2"/>
                </a:endParaRPr>
              </a:p>
            </p:txBody>
          </p:sp>
          <p:sp>
            <p:nvSpPr>
              <p:cNvPr id="79" name="Text Box 75">
                <a:extLst>
                  <a:ext uri="{FF2B5EF4-FFF2-40B4-BE49-F238E27FC236}">
                    <a16:creationId xmlns:a16="http://schemas.microsoft.com/office/drawing/2014/main" id="{5BE0032A-0DCA-5D6E-02B8-2745BFFD91BE}"/>
                  </a:ext>
                </a:extLst>
              </p:cNvPr>
              <p:cNvSpPr txBox="1">
                <a:spLocks noChangeArrowheads="1"/>
              </p:cNvSpPr>
              <p:nvPr/>
            </p:nvSpPr>
            <p:spPr bwMode="auto">
              <a:xfrm>
                <a:off x="3024" y="1008"/>
                <a:ext cx="829" cy="2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xmlns:a="http://schemas.openxmlformats.org/drawingml/2006/main">
                  <a:spcBef>
                    <a:spcPct val="50000"/>
                  </a:spcBef>
                </a:pPr>
                <a:r xmlns:a="http://schemas.openxmlformats.org/drawingml/2006/main">
                  <a:rPr lang="bg" altLang="de-DE" sz="1600" b="1" dirty="0">
                    <a:solidFill>
                      <a:schemeClr val="accent2"/>
                    </a:solidFill>
                  </a:rPr>
                  <a:t>отработен въздух</a:t>
                </a:r>
                <a:endParaRPr xmlns:a="http://schemas.openxmlformats.org/drawingml/2006/main" lang="en-GB" altLang="de-DE" sz="1600" b="1" dirty="0">
                  <a:solidFill>
                    <a:schemeClr val="accent2"/>
                  </a:solidFill>
                  <a:sym typeface="Symbol" panose="05050102010706020507" pitchFamily="18" charset="2"/>
                </a:endParaRPr>
              </a:p>
            </p:txBody>
          </p:sp>
          <p:sp>
            <p:nvSpPr>
              <p:cNvPr id="80" name="Text Box 76">
                <a:extLst>
                  <a:ext uri="{FF2B5EF4-FFF2-40B4-BE49-F238E27FC236}">
                    <a16:creationId xmlns:a16="http://schemas.microsoft.com/office/drawing/2014/main" id="{6B5138EE-7D15-A576-00EA-3F7B6752EAAC}"/>
                  </a:ext>
                </a:extLst>
              </p:cNvPr>
              <p:cNvSpPr txBox="1">
                <a:spLocks noChangeArrowheads="1"/>
              </p:cNvSpPr>
              <p:nvPr/>
            </p:nvSpPr>
            <p:spPr bwMode="auto">
              <a:xfrm>
                <a:off x="3120" y="2016"/>
                <a:ext cx="816" cy="212"/>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spcBef>
                    <a:spcPct val="50000"/>
                  </a:spcBef>
                </a:pPr>
                <a:r xmlns:a="http://schemas.openxmlformats.org/drawingml/2006/main">
                  <a:rPr lang="bg" altLang="de-DE" sz="1600" b="1" dirty="0">
                    <a:solidFill>
                      <a:schemeClr val="accent2"/>
                    </a:solidFill>
                  </a:rPr>
                  <a:t>подаван въздух</a:t>
                </a:r>
                <a:endParaRPr xmlns:a="http://schemas.openxmlformats.org/drawingml/2006/main" lang="en-GB" altLang="de-DE" sz="1600" b="1" dirty="0">
                  <a:solidFill>
                    <a:schemeClr val="accent2"/>
                  </a:solidFill>
                  <a:sym typeface="Symbol" panose="05050102010706020507" pitchFamily="18" charset="2"/>
                </a:endParaRPr>
              </a:p>
            </p:txBody>
          </p:sp>
          <p:sp>
            <p:nvSpPr>
              <p:cNvPr id="81" name="Text Box 77">
                <a:extLst>
                  <a:ext uri="{FF2B5EF4-FFF2-40B4-BE49-F238E27FC236}">
                    <a16:creationId xmlns:a16="http://schemas.microsoft.com/office/drawing/2014/main" id="{92E1DDED-1B1C-9B90-AED7-2DB91E157C71}"/>
                  </a:ext>
                </a:extLst>
              </p:cNvPr>
              <p:cNvSpPr txBox="1">
                <a:spLocks noChangeArrowheads="1"/>
              </p:cNvSpPr>
              <p:nvPr/>
            </p:nvSpPr>
            <p:spPr bwMode="auto">
              <a:xfrm>
                <a:off x="1632" y="2064"/>
                <a:ext cx="816" cy="212"/>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lgn="r">
                  <a:spcBef>
                    <a:spcPct val="50000"/>
                  </a:spcBef>
                </a:pPr>
                <a:r xmlns:a="http://schemas.openxmlformats.org/drawingml/2006/main">
                  <a:rPr lang="bg" altLang="de-DE" sz="1600" b="1" dirty="0">
                    <a:solidFill>
                      <a:schemeClr val="accent2"/>
                    </a:solidFill>
                  </a:rPr>
                  <a:t>отработен въздух</a:t>
                </a:r>
                <a:endParaRPr xmlns:a="http://schemas.openxmlformats.org/drawingml/2006/main" lang="en-GB" altLang="de-DE" sz="1600" b="1" dirty="0">
                  <a:solidFill>
                    <a:schemeClr val="accent2"/>
                  </a:solidFill>
                  <a:sym typeface="Symbol" panose="05050102010706020507" pitchFamily="18" charset="2"/>
                </a:endParaRPr>
              </a:p>
            </p:txBody>
          </p:sp>
        </p:grpSp>
        <p:grpSp>
          <p:nvGrpSpPr>
            <p:cNvPr id="64" name="Group 78">
              <a:extLst>
                <a:ext uri="{FF2B5EF4-FFF2-40B4-BE49-F238E27FC236}">
                  <a16:creationId xmlns:a16="http://schemas.microsoft.com/office/drawing/2014/main" id="{4AEE58A6-6836-2748-B601-1B504EB292F1}"/>
                </a:ext>
              </a:extLst>
            </p:cNvPr>
            <p:cNvGrpSpPr>
              <a:grpSpLocks/>
            </p:cNvGrpSpPr>
            <p:nvPr/>
          </p:nvGrpSpPr>
          <p:grpSpPr bwMode="auto">
            <a:xfrm rot="10800000">
              <a:off x="2832" y="1872"/>
              <a:ext cx="96" cy="96"/>
              <a:chOff x="2592" y="1584"/>
              <a:chExt cx="432" cy="432"/>
            </a:xfrm>
          </p:grpSpPr>
          <p:sp>
            <p:nvSpPr>
              <p:cNvPr id="69" name="Oval 79">
                <a:extLst>
                  <a:ext uri="{FF2B5EF4-FFF2-40B4-BE49-F238E27FC236}">
                    <a16:creationId xmlns:a16="http://schemas.microsoft.com/office/drawing/2014/main" id="{6EC5F3C9-49A8-600A-93F1-6A2B5BC59506}"/>
                  </a:ext>
                </a:extLst>
              </p:cNvPr>
              <p:cNvSpPr>
                <a:spLocks noChangeArrowheads="1"/>
              </p:cNvSpPr>
              <p:nvPr/>
            </p:nvSpPr>
            <p:spPr bwMode="auto">
              <a:xfrm>
                <a:off x="2592" y="1584"/>
                <a:ext cx="432" cy="43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0" name="Line 80">
                <a:extLst>
                  <a:ext uri="{FF2B5EF4-FFF2-40B4-BE49-F238E27FC236}">
                    <a16:creationId xmlns:a16="http://schemas.microsoft.com/office/drawing/2014/main" id="{9E0CA9BE-66BE-5780-F16A-5B41F3C1425C}"/>
                  </a:ext>
                </a:extLst>
              </p:cNvPr>
              <p:cNvSpPr>
                <a:spLocks noChangeShapeType="1"/>
              </p:cNvSpPr>
              <p:nvPr/>
            </p:nvSpPr>
            <p:spPr bwMode="auto">
              <a:xfrm flipV="1">
                <a:off x="264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 name="Line 81">
                <a:extLst>
                  <a:ext uri="{FF2B5EF4-FFF2-40B4-BE49-F238E27FC236}">
                    <a16:creationId xmlns:a16="http://schemas.microsoft.com/office/drawing/2014/main" id="{3380A12F-D286-6EA2-ECBC-680DB0F60105}"/>
                  </a:ext>
                </a:extLst>
              </p:cNvPr>
              <p:cNvSpPr>
                <a:spLocks noChangeShapeType="1"/>
              </p:cNvSpPr>
              <p:nvPr/>
            </p:nvSpPr>
            <p:spPr bwMode="auto">
              <a:xfrm>
                <a:off x="288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65" name="Group 82">
              <a:extLst>
                <a:ext uri="{FF2B5EF4-FFF2-40B4-BE49-F238E27FC236}">
                  <a16:creationId xmlns:a16="http://schemas.microsoft.com/office/drawing/2014/main" id="{258B6C32-DE1E-EE6A-19CE-C1CCC2DF076C}"/>
                </a:ext>
              </a:extLst>
            </p:cNvPr>
            <p:cNvGrpSpPr>
              <a:grpSpLocks/>
            </p:cNvGrpSpPr>
            <p:nvPr/>
          </p:nvGrpSpPr>
          <p:grpSpPr bwMode="auto">
            <a:xfrm>
              <a:off x="2832" y="1296"/>
              <a:ext cx="96" cy="96"/>
              <a:chOff x="2592" y="1584"/>
              <a:chExt cx="432" cy="432"/>
            </a:xfrm>
          </p:grpSpPr>
          <p:sp>
            <p:nvSpPr>
              <p:cNvPr id="66" name="Oval 83">
                <a:extLst>
                  <a:ext uri="{FF2B5EF4-FFF2-40B4-BE49-F238E27FC236}">
                    <a16:creationId xmlns:a16="http://schemas.microsoft.com/office/drawing/2014/main" id="{B05B451F-1715-F86C-AA2A-86EF14070838}"/>
                  </a:ext>
                </a:extLst>
              </p:cNvPr>
              <p:cNvSpPr>
                <a:spLocks noChangeArrowheads="1"/>
              </p:cNvSpPr>
              <p:nvPr/>
            </p:nvSpPr>
            <p:spPr bwMode="auto">
              <a:xfrm>
                <a:off x="2592" y="1584"/>
                <a:ext cx="432" cy="43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67" name="Line 84">
                <a:extLst>
                  <a:ext uri="{FF2B5EF4-FFF2-40B4-BE49-F238E27FC236}">
                    <a16:creationId xmlns:a16="http://schemas.microsoft.com/office/drawing/2014/main" id="{2EF9C5C1-E536-BBD5-916F-89F3E0DE119F}"/>
                  </a:ext>
                </a:extLst>
              </p:cNvPr>
              <p:cNvSpPr>
                <a:spLocks noChangeShapeType="1"/>
              </p:cNvSpPr>
              <p:nvPr/>
            </p:nvSpPr>
            <p:spPr bwMode="auto">
              <a:xfrm flipV="1">
                <a:off x="264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8" name="Line 85">
                <a:extLst>
                  <a:ext uri="{FF2B5EF4-FFF2-40B4-BE49-F238E27FC236}">
                    <a16:creationId xmlns:a16="http://schemas.microsoft.com/office/drawing/2014/main" id="{611F2B7D-7396-3F7D-1CBD-82E20C0F43B0}"/>
                  </a:ext>
                </a:extLst>
              </p:cNvPr>
              <p:cNvSpPr>
                <a:spLocks noChangeShapeType="1"/>
              </p:cNvSpPr>
              <p:nvPr/>
            </p:nvSpPr>
            <p:spPr bwMode="auto">
              <a:xfrm>
                <a:off x="288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pic>
        <p:nvPicPr>
          <p:cNvPr id="90" name="Picture 87" descr="Hausplakette_en">
            <a:extLst>
              <a:ext uri="{FF2B5EF4-FFF2-40B4-BE49-F238E27FC236}">
                <a16:creationId xmlns:a16="http://schemas.microsoft.com/office/drawing/2014/main" id="{FBFFEE92-6C08-E149-0F89-E80270F716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80794" y="8019449"/>
            <a:ext cx="1003300"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1" name="Content Placeholder 2">
            <a:extLst>
              <a:ext uri="{FF2B5EF4-FFF2-40B4-BE49-F238E27FC236}">
                <a16:creationId xmlns:a16="http://schemas.microsoft.com/office/drawing/2014/main" id="{F97D4664-FF34-3845-9E53-FA4411B336D3}"/>
              </a:ext>
            </a:extLst>
          </p:cNvPr>
          <p:cNvSpPr txBox="1">
            <a:spLocks/>
          </p:cNvSpPr>
          <p:nvPr/>
        </p:nvSpPr>
        <p:spPr>
          <a:xfrm>
            <a:off x="520214" y="2988962"/>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err="1">
                <a:solidFill>
                  <a:srgbClr val="003399"/>
                </a:solidFill>
              </a:rPr>
              <a:t>За</a:t>
            </a:r>
            <a:r xmlns:a="http://schemas.openxmlformats.org/drawingml/2006/main">
              <a:rPr lang="bg" dirty="0">
                <a:solidFill>
                  <a:srgbClr val="003399"/>
                </a:solidFill>
              </a:rPr>
              <a:t> </a:t>
            </a:r>
            <a:r xmlns:a="http://schemas.openxmlformats.org/drawingml/2006/main">
              <a:rPr lang="bg" dirty="0" err="1">
                <a:solidFill>
                  <a:srgbClr val="003399"/>
                </a:solidFill>
              </a:rPr>
              <a:t>студено </a:t>
            </a:r>
            <a:r xmlns:a="http://schemas.openxmlformats.org/drawingml/2006/main">
              <a:rPr lang="bg" dirty="0">
                <a:solidFill>
                  <a:srgbClr val="003399"/>
                </a:solidFill>
              </a:rPr>
              <a:t>- </a:t>
            </a:r>
            <a:r xmlns:a="http://schemas.openxmlformats.org/drawingml/2006/main">
              <a:rPr lang="bg" dirty="0" err="1">
                <a:solidFill>
                  <a:srgbClr val="003399"/>
                </a:solidFill>
              </a:rPr>
              <a:t>умерено</a:t>
            </a:r>
            <a:r xmlns:a="http://schemas.openxmlformats.org/drawingml/2006/main">
              <a:rPr lang="bg" dirty="0">
                <a:solidFill>
                  <a:srgbClr val="003399"/>
                </a:solidFill>
              </a:rPr>
              <a:t> </a:t>
            </a:r>
            <a:r xmlns:a="http://schemas.openxmlformats.org/drawingml/2006/main">
              <a:rPr lang="bg" dirty="0" err="1">
                <a:solidFill>
                  <a:srgbClr val="003399"/>
                </a:solidFill>
              </a:rPr>
              <a:t>регион</a:t>
            </a:r>
            <a:endParaRPr xmlns:a="http://schemas.openxmlformats.org/drawingml/2006/main" lang="en-US" dirty="0">
              <a:solidFill>
                <a:srgbClr val="003399"/>
              </a:solidFill>
            </a:endParaRPr>
          </a:p>
        </p:txBody>
      </p:sp>
      <p:sp>
        <p:nvSpPr>
          <p:cNvPr id="94" name="Content Placeholder 2">
            <a:extLst>
              <a:ext uri="{FF2B5EF4-FFF2-40B4-BE49-F238E27FC236}">
                <a16:creationId xmlns:a16="http://schemas.microsoft.com/office/drawing/2014/main" id="{C0B80B66-E9F2-6D6D-E3C3-09E7FCF248B9}"/>
              </a:ext>
            </a:extLst>
          </p:cNvPr>
          <p:cNvSpPr txBox="1">
            <a:spLocks/>
          </p:cNvSpPr>
          <p:nvPr/>
        </p:nvSpPr>
        <p:spPr>
          <a:xfrm>
            <a:off x="596414" y="4822776"/>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≤15 kWh/m²/година отопление и охлаждане</a:t>
            </a:r>
          </a:p>
          <a:p>
            <a:r xmlns:a="http://schemas.openxmlformats.org/drawingml/2006/main">
              <a:rPr lang="bg" dirty="0">
                <a:solidFill>
                  <a:srgbClr val="003399"/>
                </a:solidFill>
              </a:rPr>
              <a:t>≤0,6 ACH при 50 Pa</a:t>
            </a:r>
          </a:p>
          <a:p>
            <a:r xmlns:a="http://schemas.openxmlformats.org/drawingml/2006/main">
              <a:rPr lang="bg" dirty="0">
                <a:solidFill>
                  <a:srgbClr val="003399"/>
                </a:solidFill>
              </a:rPr>
              <a:t>НА ≤60 kWh/m²/година или</a:t>
            </a:r>
            <a:endParaRPr xmlns:a="http://schemas.openxmlformats.org/drawingml/2006/main" lang="tr-TR" dirty="0">
              <a:solidFill>
                <a:srgbClr val="003399"/>
              </a:solidFill>
            </a:endParaRPr>
          </a:p>
          <a:p>
            <a:pPr xmlns:a="http://schemas.openxmlformats.org/drawingml/2006/main" marL="0" indent="0">
              <a:buNone/>
            </a:pPr>
            <a:r xmlns:a="http://schemas.openxmlformats.org/drawingml/2006/main">
              <a:rPr lang="bg" dirty="0">
                <a:solidFill>
                  <a:srgbClr val="003399"/>
                </a:solidFill>
              </a:rPr>
              <a:t>   </a:t>
            </a:r>
            <a:r xmlns:a="http://schemas.openxmlformats.org/drawingml/2006/main">
              <a:rPr lang="bg" dirty="0">
                <a:solidFill>
                  <a:srgbClr val="003399"/>
                </a:solidFill>
              </a:rPr>
              <a:t>PE ≤95 kWh/m²/година</a:t>
            </a:r>
          </a:p>
        </p:txBody>
      </p:sp>
    </p:spTree>
    <p:extLst>
      <p:ext uri="{BB962C8B-B14F-4D97-AF65-F5344CB8AC3E}">
        <p14:creationId xmlns:p14="http://schemas.microsoft.com/office/powerpoint/2010/main" val="23116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C7FBB07-105F-728E-63B0-0494FB468E6C}"/>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B2E7DAFC-F9EE-7238-EB89-8D556B15D2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5FF57446-D7FD-7891-8DB4-83018EF43E2E}"/>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Термично</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Комфорт </a:t>
            </a:r>
            <a:r xmlns:a="http://schemas.openxmlformats.org/drawingml/2006/main">
              <a:rPr lang="bg" sz="4400" b="1" dirty="0">
                <a:solidFill>
                  <a:srgbClr val="003399"/>
                </a:solidFill>
              </a:rPr>
              <a:t>и MVHR</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6" name="Content Placeholder 2">
            <a:extLst>
              <a:ext uri="{FF2B5EF4-FFF2-40B4-BE49-F238E27FC236}">
                <a16:creationId xmlns:a16="http://schemas.microsoft.com/office/drawing/2014/main" id="{5B4FEB1A-49B5-78B7-3EC9-DCEC92FB69F9}"/>
              </a:ext>
            </a:extLst>
          </p:cNvPr>
          <p:cNvSpPr txBox="1">
            <a:spLocks/>
          </p:cNvSpPr>
          <p:nvPr/>
        </p:nvSpPr>
        <p:spPr>
          <a:xfrm>
            <a:off x="518160" y="300243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Стабилна вътрешна температура 20–25°C</a:t>
            </a:r>
          </a:p>
          <a:p>
            <a:r xmlns:a="http://schemas.openxmlformats.org/drawingml/2006/main">
              <a:rPr lang="bg" dirty="0">
                <a:solidFill>
                  <a:srgbClr val="003399"/>
                </a:solidFill>
              </a:rPr>
              <a:t>≤10% часа &gt;25°C</a:t>
            </a:r>
          </a:p>
          <a:p>
            <a:r xmlns:a="http://schemas.openxmlformats.org/drawingml/2006/main">
              <a:rPr lang="bg" dirty="0">
                <a:solidFill>
                  <a:srgbClr val="003399"/>
                </a:solidFill>
              </a:rPr>
              <a:t>Балансиран MVHR с над 75% възстановяване</a:t>
            </a:r>
          </a:p>
        </p:txBody>
      </p:sp>
      <p:grpSp>
        <p:nvGrpSpPr>
          <p:cNvPr id="7" name="Group 2">
            <a:extLst>
              <a:ext uri="{FF2B5EF4-FFF2-40B4-BE49-F238E27FC236}">
                <a16:creationId xmlns:a16="http://schemas.microsoft.com/office/drawing/2014/main" id="{E25C9D66-3595-619B-C72A-018667B4EAD4}"/>
              </a:ext>
            </a:extLst>
          </p:cNvPr>
          <p:cNvGrpSpPr>
            <a:grpSpLocks/>
          </p:cNvGrpSpPr>
          <p:nvPr/>
        </p:nvGrpSpPr>
        <p:grpSpPr bwMode="auto">
          <a:xfrm>
            <a:off x="7868693" y="3646679"/>
            <a:ext cx="8686800" cy="4657725"/>
            <a:chOff x="144" y="954"/>
            <a:chExt cx="5472" cy="2934"/>
          </a:xfrm>
        </p:grpSpPr>
        <p:graphicFrame>
          <p:nvGraphicFramePr>
            <p:cNvPr id="8" name="Object 3">
              <a:extLst>
                <a:ext uri="{FF2B5EF4-FFF2-40B4-BE49-F238E27FC236}">
                  <a16:creationId xmlns:a16="http://schemas.microsoft.com/office/drawing/2014/main" id="{3C7F8979-5FB0-FE99-282E-84463E1230D5}"/>
                </a:ext>
              </a:extLst>
            </p:cNvPr>
            <p:cNvGraphicFramePr>
              <a:graphicFrameLocks noChangeAspect="1"/>
            </p:cNvGraphicFramePr>
            <p:nvPr/>
          </p:nvGraphicFramePr>
          <p:xfrm>
            <a:off x="144" y="954"/>
            <a:ext cx="5472" cy="2934"/>
          </p:xfrm>
          <a:graphic>
            <a:graphicData uri="http://schemas.openxmlformats.org/presentationml/2006/ole">
              <mc:AlternateContent xmlns:mc="http://schemas.openxmlformats.org/markup-compatibility/2006">
                <mc:Choice xmlns:v="urn:schemas-microsoft-com:vml" Requires="v">
                  <p:oleObj name="Dokument" r:id="rId5" imgW="5734800" imgH="3075480" progId="Word.Document.8">
                    <p:embed/>
                  </p:oleObj>
                </mc:Choice>
                <mc:Fallback>
                  <p:oleObj name="Dokument" r:id="rId5" imgW="5734800" imgH="3075480" progId="Word.Document.8">
                    <p:embed/>
                    <p:pic>
                      <p:nvPicPr>
                        <p:cNvPr id="8" name="Object 3">
                          <a:extLst>
                            <a:ext uri="{FF2B5EF4-FFF2-40B4-BE49-F238E27FC236}">
                              <a16:creationId xmlns:a16="http://schemas.microsoft.com/office/drawing/2014/main" id="{03A7355D-892A-3D4B-7925-E187AA6AFE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954"/>
                          <a:ext cx="5472" cy="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4">
              <a:extLst>
                <a:ext uri="{FF2B5EF4-FFF2-40B4-BE49-F238E27FC236}">
                  <a16:creationId xmlns:a16="http://schemas.microsoft.com/office/drawing/2014/main" id="{7584D3A5-718C-1985-E473-8B4C82DD6B39}"/>
                </a:ext>
              </a:extLst>
            </p:cNvPr>
            <p:cNvSpPr>
              <a:spLocks noChangeArrowheads="1"/>
            </p:cNvSpPr>
            <p:nvPr/>
          </p:nvSpPr>
          <p:spPr bwMode="auto">
            <a:xfrm>
              <a:off x="1344" y="2208"/>
              <a:ext cx="62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Rectangle 5">
              <a:extLst>
                <a:ext uri="{FF2B5EF4-FFF2-40B4-BE49-F238E27FC236}">
                  <a16:creationId xmlns:a16="http://schemas.microsoft.com/office/drawing/2014/main" id="{F7E500B7-C6F3-CC54-9231-FDCC875DFF17}"/>
                </a:ext>
              </a:extLst>
            </p:cNvPr>
            <p:cNvSpPr>
              <a:spLocks noChangeArrowheads="1"/>
            </p:cNvSpPr>
            <p:nvPr/>
          </p:nvSpPr>
          <p:spPr bwMode="auto">
            <a:xfrm>
              <a:off x="2224" y="1584"/>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Rectangle 6">
              <a:extLst>
                <a:ext uri="{FF2B5EF4-FFF2-40B4-BE49-F238E27FC236}">
                  <a16:creationId xmlns:a16="http://schemas.microsoft.com/office/drawing/2014/main" id="{E87EC0DB-B416-68FE-7973-86ECAFAA765E}"/>
                </a:ext>
              </a:extLst>
            </p:cNvPr>
            <p:cNvSpPr>
              <a:spLocks noChangeArrowheads="1"/>
            </p:cNvSpPr>
            <p:nvPr/>
          </p:nvSpPr>
          <p:spPr bwMode="auto">
            <a:xfrm>
              <a:off x="3552" y="2208"/>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2" name="Rectangle 7">
              <a:extLst>
                <a:ext uri="{FF2B5EF4-FFF2-40B4-BE49-F238E27FC236}">
                  <a16:creationId xmlns:a16="http://schemas.microsoft.com/office/drawing/2014/main" id="{BEFE5FF1-5C76-A391-2523-8C6B9C648234}"/>
                </a:ext>
              </a:extLst>
            </p:cNvPr>
            <p:cNvSpPr>
              <a:spLocks noChangeArrowheads="1"/>
            </p:cNvSpPr>
            <p:nvPr/>
          </p:nvSpPr>
          <p:spPr bwMode="auto">
            <a:xfrm>
              <a:off x="3456" y="3072"/>
              <a:ext cx="576"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3" name="Rectangle 8">
              <a:extLst>
                <a:ext uri="{FF2B5EF4-FFF2-40B4-BE49-F238E27FC236}">
                  <a16:creationId xmlns:a16="http://schemas.microsoft.com/office/drawing/2014/main" id="{D50DE6EB-5314-F404-A9C4-CAFEF3C2B8AE}"/>
                </a:ext>
              </a:extLst>
            </p:cNvPr>
            <p:cNvSpPr>
              <a:spLocks noChangeArrowheads="1"/>
            </p:cNvSpPr>
            <p:nvPr/>
          </p:nvSpPr>
          <p:spPr bwMode="auto">
            <a:xfrm>
              <a:off x="2592" y="2208"/>
              <a:ext cx="43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Rectangle 9">
              <a:extLst>
                <a:ext uri="{FF2B5EF4-FFF2-40B4-BE49-F238E27FC236}">
                  <a16:creationId xmlns:a16="http://schemas.microsoft.com/office/drawing/2014/main" id="{2A5EC374-AB34-B40D-DCCD-2463E6C62C41}"/>
                </a:ext>
              </a:extLst>
            </p:cNvPr>
            <p:cNvSpPr>
              <a:spLocks noChangeArrowheads="1"/>
            </p:cNvSpPr>
            <p:nvPr/>
          </p:nvSpPr>
          <p:spPr bwMode="auto">
            <a:xfrm>
              <a:off x="2240" y="2208"/>
              <a:ext cx="19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 name="Rectangle 10">
              <a:extLst>
                <a:ext uri="{FF2B5EF4-FFF2-40B4-BE49-F238E27FC236}">
                  <a16:creationId xmlns:a16="http://schemas.microsoft.com/office/drawing/2014/main" id="{ABB33DB8-B0BA-B320-324E-3A9A8FBEDBF5}"/>
                </a:ext>
              </a:extLst>
            </p:cNvPr>
            <p:cNvSpPr>
              <a:spLocks noChangeArrowheads="1"/>
            </p:cNvSpPr>
            <p:nvPr/>
          </p:nvSpPr>
          <p:spPr bwMode="auto">
            <a:xfrm>
              <a:off x="2176" y="3072"/>
              <a:ext cx="19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16" name="Group 12">
            <a:extLst>
              <a:ext uri="{FF2B5EF4-FFF2-40B4-BE49-F238E27FC236}">
                <a16:creationId xmlns:a16="http://schemas.microsoft.com/office/drawing/2014/main" id="{22E49A98-D40A-5917-7530-8D16A577EE7A}"/>
              </a:ext>
            </a:extLst>
          </p:cNvPr>
          <p:cNvGrpSpPr>
            <a:grpSpLocks/>
          </p:cNvGrpSpPr>
          <p:nvPr/>
        </p:nvGrpSpPr>
        <p:grpSpPr bwMode="auto">
          <a:xfrm>
            <a:off x="7792494" y="3427603"/>
            <a:ext cx="6937375" cy="4495800"/>
            <a:chOff x="96" y="816"/>
            <a:chExt cx="4370" cy="2832"/>
          </a:xfrm>
        </p:grpSpPr>
        <p:sp>
          <p:nvSpPr>
            <p:cNvPr id="17" name="Text Box 13">
              <a:extLst>
                <a:ext uri="{FF2B5EF4-FFF2-40B4-BE49-F238E27FC236}">
                  <a16:creationId xmlns:a16="http://schemas.microsoft.com/office/drawing/2014/main" id="{929591D1-8017-C4DA-87ED-51E7FAF4CE01}"/>
                </a:ext>
              </a:extLst>
            </p:cNvPr>
            <p:cNvSpPr txBox="1">
              <a:spLocks noChangeArrowheads="1"/>
            </p:cNvSpPr>
            <p:nvPr/>
          </p:nvSpPr>
          <p:spPr bwMode="auto">
            <a:xfrm>
              <a:off x="96" y="816"/>
              <a:ext cx="1440" cy="558"/>
            </a:xfrm>
            <a:prstGeom prst="rect">
              <a:avLst/>
            </a:prstGeom>
            <a:solidFill>
              <a:schemeClr val="bg1">
                <a:alpha val="24001"/>
              </a:schemeClr>
            </a:solidFill>
            <a:ln>
              <a:noFill/>
            </a:ln>
            <a:effectLst/>
            <a:extLs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spcBef>
                  <a:spcPct val="50000"/>
                </a:spcBef>
              </a:pPr>
              <a:r xmlns:a="http://schemas.openxmlformats.org/drawingml/2006/main">
                <a:rPr lang="bg" altLang="de-DE" sz="2000" b="1" dirty="0">
                  <a:solidFill>
                    <a:srgbClr val="777777"/>
                  </a:solidFill>
                </a:rPr>
                <a:t>1 </a:t>
              </a:r>
              <a:r xmlns:a="http://schemas.openxmlformats.org/drawingml/2006/main">
                <a:rPr lang="bg" altLang="de-DE" sz="1600" b="1" dirty="0">
                  <a:solidFill>
                    <a:srgbClr val="777777"/>
                  </a:solidFill>
                </a:rPr>
                <a:t>Топлоизолация: </a:t>
              </a:r>
              <a:br xmlns:a="http://schemas.openxmlformats.org/drawingml/2006/main">
                <a:rPr lang="en-GB" altLang="de-DE" sz="1600" b="1" dirty="0">
                  <a:solidFill>
                    <a:srgbClr val="777777"/>
                  </a:solidFill>
                </a:rPr>
              </a:br>
              <a:r xmlns:a="http://schemas.openxmlformats.org/drawingml/2006/main">
                <a:rPr lang="bg" altLang="de-DE" sz="1600" b="1" dirty="0">
                  <a:solidFill>
                    <a:srgbClr val="777777"/>
                  </a:solidFill>
                </a:rPr>
                <a:t>U </a:t>
              </a:r>
              <a:r xmlns:a="http://schemas.openxmlformats.org/drawingml/2006/main">
                <a:rPr lang="bg" altLang="de-DE" sz="1600" b="1" dirty="0">
                  <a:solidFill>
                    <a:srgbClr val="777777"/>
                  </a:solidFill>
                  <a:sym typeface="Symbol" panose="05050102010706020507" pitchFamily="18" charset="2"/>
                </a:rPr>
                <a:t>≤ 0,15 W/(m²K) </a:t>
              </a:r>
              <a:br xmlns:a="http://schemas.openxmlformats.org/drawingml/2006/main">
                <a:rPr lang="en-GB" altLang="de-DE" sz="1600" b="1" dirty="0">
                  <a:solidFill>
                    <a:srgbClr val="777777"/>
                  </a:solidFill>
                  <a:sym typeface="Symbol" panose="05050102010706020507" pitchFamily="18" charset="2"/>
                </a:rPr>
              </a:br>
              <a:r xmlns:a="http://schemas.openxmlformats.org/drawingml/2006/main">
                <a:rPr lang="bg" altLang="de-DE" sz="1600" b="1" dirty="0" err="1">
                  <a:solidFill>
                    <a:srgbClr val="777777"/>
                  </a:solidFill>
                </a:rPr>
                <a:t>U </a:t>
              </a:r>
              <a:r xmlns:a="http://schemas.openxmlformats.org/drawingml/2006/main">
                <a:rPr lang="bg" altLang="de-DE" sz="1600" b="1" baseline="-25000" dirty="0" err="1">
                  <a:solidFill>
                    <a:srgbClr val="777777"/>
                  </a:solidFill>
                </a:rPr>
                <a:t>w</a:t>
              </a:r>
              <a:r xmlns:a="http://schemas.openxmlformats.org/drawingml/2006/main">
                <a:rPr lang="bg" altLang="de-DE" sz="1600" b="1" dirty="0">
                  <a:solidFill>
                    <a:srgbClr val="777777"/>
                  </a:solidFill>
                </a:rPr>
                <a:t> </a:t>
              </a:r>
              <a:r xmlns:a="http://schemas.openxmlformats.org/drawingml/2006/main">
                <a:rPr lang="bg" altLang="de-DE" sz="1600" b="1" dirty="0">
                  <a:solidFill>
                    <a:srgbClr val="777777"/>
                  </a:solidFill>
                  <a:sym typeface="Symbol" panose="05050102010706020507" pitchFamily="18" charset="2"/>
                </a:rPr>
                <a:t> 0,8 W/(m²K)</a:t>
              </a:r>
            </a:p>
          </p:txBody>
        </p:sp>
        <p:grpSp>
          <p:nvGrpSpPr>
            <p:cNvPr id="18" name="Group 14">
              <a:extLst>
                <a:ext uri="{FF2B5EF4-FFF2-40B4-BE49-F238E27FC236}">
                  <a16:creationId xmlns:a16="http://schemas.microsoft.com/office/drawing/2014/main" id="{4A8F915E-BFDA-3FF2-3105-49F98093C0C4}"/>
                </a:ext>
              </a:extLst>
            </p:cNvPr>
            <p:cNvGrpSpPr>
              <a:grpSpLocks/>
            </p:cNvGrpSpPr>
            <p:nvPr/>
          </p:nvGrpSpPr>
          <p:grpSpPr bwMode="auto">
            <a:xfrm>
              <a:off x="1056" y="1528"/>
              <a:ext cx="3410" cy="2120"/>
              <a:chOff x="1056" y="1528"/>
              <a:chExt cx="3410" cy="2120"/>
            </a:xfrm>
          </p:grpSpPr>
          <p:sp>
            <p:nvSpPr>
              <p:cNvPr id="19" name="Rectangle 15">
                <a:extLst>
                  <a:ext uri="{FF2B5EF4-FFF2-40B4-BE49-F238E27FC236}">
                    <a16:creationId xmlns:a16="http://schemas.microsoft.com/office/drawing/2014/main" id="{E485E211-20D5-5597-BC1A-B7AADDB60D6D}"/>
                  </a:ext>
                </a:extLst>
              </p:cNvPr>
              <p:cNvSpPr>
                <a:spLocks noChangeArrowheads="1"/>
              </p:cNvSpPr>
              <p:nvPr/>
            </p:nvSpPr>
            <p:spPr bwMode="auto">
              <a:xfrm rot="1440000">
                <a:off x="2647" y="1528"/>
                <a:ext cx="1819" cy="127"/>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 name="Rectangle 16">
                <a:extLst>
                  <a:ext uri="{FF2B5EF4-FFF2-40B4-BE49-F238E27FC236}">
                    <a16:creationId xmlns:a16="http://schemas.microsoft.com/office/drawing/2014/main" id="{C4C12D66-E99E-5962-274C-C283CB3067FB}"/>
                  </a:ext>
                </a:extLst>
              </p:cNvPr>
              <p:cNvSpPr>
                <a:spLocks noChangeArrowheads="1"/>
              </p:cNvSpPr>
              <p:nvPr/>
            </p:nvSpPr>
            <p:spPr bwMode="auto">
              <a:xfrm rot="20100000">
                <a:off x="1056" y="1536"/>
                <a:ext cx="1819" cy="127"/>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1" name="Rectangle 17">
                <a:extLst>
                  <a:ext uri="{FF2B5EF4-FFF2-40B4-BE49-F238E27FC236}">
                    <a16:creationId xmlns:a16="http://schemas.microsoft.com/office/drawing/2014/main" id="{2C4138FE-6811-5998-3F29-F18DE50BAC35}"/>
                  </a:ext>
                </a:extLst>
              </p:cNvPr>
              <p:cNvSpPr>
                <a:spLocks noChangeArrowheads="1"/>
              </p:cNvSpPr>
              <p:nvPr/>
            </p:nvSpPr>
            <p:spPr bwMode="auto">
              <a:xfrm>
                <a:off x="1152" y="3552"/>
                <a:ext cx="3216" cy="96"/>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2" name="Rectangle 18">
                <a:extLst>
                  <a:ext uri="{FF2B5EF4-FFF2-40B4-BE49-F238E27FC236}">
                    <a16:creationId xmlns:a16="http://schemas.microsoft.com/office/drawing/2014/main" id="{E61BD224-6C85-6AFC-B41B-40A9645695A5}"/>
                  </a:ext>
                </a:extLst>
              </p:cNvPr>
              <p:cNvSpPr>
                <a:spLocks noChangeArrowheads="1"/>
              </p:cNvSpPr>
              <p:nvPr/>
            </p:nvSpPr>
            <p:spPr bwMode="auto">
              <a:xfrm>
                <a:off x="1152" y="1968"/>
                <a:ext cx="96" cy="1584"/>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3" name="Rectangle 19">
                <a:extLst>
                  <a:ext uri="{FF2B5EF4-FFF2-40B4-BE49-F238E27FC236}">
                    <a16:creationId xmlns:a16="http://schemas.microsoft.com/office/drawing/2014/main" id="{EEB3F4A2-B135-3A1A-2445-D3B139B73E96}"/>
                  </a:ext>
                </a:extLst>
              </p:cNvPr>
              <p:cNvSpPr>
                <a:spLocks noChangeArrowheads="1"/>
              </p:cNvSpPr>
              <p:nvPr/>
            </p:nvSpPr>
            <p:spPr bwMode="auto">
              <a:xfrm>
                <a:off x="4272" y="1968"/>
                <a:ext cx="96" cy="1584"/>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grpSp>
        <p:nvGrpSpPr>
          <p:cNvPr id="24" name="Group 20">
            <a:extLst>
              <a:ext uri="{FF2B5EF4-FFF2-40B4-BE49-F238E27FC236}">
                <a16:creationId xmlns:a16="http://schemas.microsoft.com/office/drawing/2014/main" id="{3F49E8E2-66FB-BF30-6440-6C4AD3D6DA36}"/>
              </a:ext>
            </a:extLst>
          </p:cNvPr>
          <p:cNvGrpSpPr>
            <a:grpSpLocks/>
          </p:cNvGrpSpPr>
          <p:nvPr/>
        </p:nvGrpSpPr>
        <p:grpSpPr bwMode="auto">
          <a:xfrm>
            <a:off x="9491119" y="4418203"/>
            <a:ext cx="7292975" cy="3276600"/>
            <a:chOff x="1166" y="1440"/>
            <a:chExt cx="4594" cy="2064"/>
          </a:xfrm>
        </p:grpSpPr>
        <p:sp>
          <p:nvSpPr>
            <p:cNvPr id="25" name="AutoShape 21">
              <a:extLst>
                <a:ext uri="{FF2B5EF4-FFF2-40B4-BE49-F238E27FC236}">
                  <a16:creationId xmlns:a16="http://schemas.microsoft.com/office/drawing/2014/main" id="{ECC9F976-4ECE-717F-5399-FB63F18803E1}"/>
                </a:ext>
              </a:extLst>
            </p:cNvPr>
            <p:cNvSpPr>
              <a:spLocks noChangeArrowheads="1"/>
            </p:cNvSpPr>
            <p:nvPr/>
          </p:nvSpPr>
          <p:spPr bwMode="auto">
            <a:xfrm flipH="1">
              <a:off x="2976" y="1440"/>
              <a:ext cx="2784" cy="1248"/>
            </a:xfrm>
            <a:prstGeom prst="rtTriangle">
              <a:avLst/>
            </a:prstGeom>
            <a:solidFill>
              <a:srgbClr val="FF3300">
                <a:alpha val="50000"/>
              </a:srgbClr>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6" name="AutoShape 22">
              <a:extLst>
                <a:ext uri="{FF2B5EF4-FFF2-40B4-BE49-F238E27FC236}">
                  <a16:creationId xmlns:a16="http://schemas.microsoft.com/office/drawing/2014/main" id="{9B790D21-61F8-03BB-67D8-8CBA9DD1D46D}"/>
                </a:ext>
              </a:extLst>
            </p:cNvPr>
            <p:cNvSpPr>
              <a:spLocks noChangeArrowheads="1"/>
            </p:cNvSpPr>
            <p:nvPr/>
          </p:nvSpPr>
          <p:spPr bwMode="auto">
            <a:xfrm flipH="1">
              <a:off x="2976" y="2238"/>
              <a:ext cx="2784" cy="1248"/>
            </a:xfrm>
            <a:prstGeom prst="rtTriangle">
              <a:avLst/>
            </a:prstGeom>
            <a:solidFill>
              <a:srgbClr val="FF3300">
                <a:alpha val="50000"/>
              </a:srgbClr>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7" name="Text Box 23">
              <a:extLst>
                <a:ext uri="{FF2B5EF4-FFF2-40B4-BE49-F238E27FC236}">
                  <a16:creationId xmlns:a16="http://schemas.microsoft.com/office/drawing/2014/main" id="{CFE0A38D-1EEC-0BDB-2692-FBC5047A1164}"/>
                </a:ext>
              </a:extLst>
            </p:cNvPr>
            <p:cNvSpPr txBox="1">
              <a:spLocks noChangeArrowheads="1"/>
            </p:cNvSpPr>
            <p:nvPr/>
          </p:nvSpPr>
          <p:spPr bwMode="auto">
            <a:xfrm>
              <a:off x="4512" y="2208"/>
              <a:ext cx="1152" cy="7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spcBef>
                  <a:spcPct val="50000"/>
                </a:spcBef>
              </a:pPr>
              <a:r xmlns:a="http://schemas.openxmlformats.org/drawingml/2006/main">
                <a:rPr lang="bg" altLang="de-DE" sz="2000" b="1" dirty="0">
                  <a:solidFill>
                    <a:schemeClr val="bg1"/>
                  </a:solidFill>
                </a:rPr>
                <a:t>3 </a:t>
              </a:r>
              <a:r xmlns:a="http://schemas.openxmlformats.org/drawingml/2006/main">
                <a:rPr lang="bg" altLang="de-DE" sz="1600" b="1" dirty="0">
                  <a:solidFill>
                    <a:schemeClr val="bg1"/>
                  </a:solidFill>
                </a:rPr>
                <a:t>Тройно </a:t>
              </a:r>
              <a:r xmlns:a="http://schemas.openxmlformats.org/drawingml/2006/main">
                <a:rPr lang="bg" altLang="de-DE" sz="1600" b="1" dirty="0" err="1">
                  <a:solidFill>
                    <a:schemeClr val="bg1"/>
                  </a:solidFill>
                </a:rPr>
                <a:t>остъкляване </a:t>
              </a:r>
              <a:r xmlns:a="http://schemas.openxmlformats.org/drawingml/2006/main">
                <a:rPr lang="bg" altLang="de-DE" sz="1600" b="1" dirty="0">
                  <a:solidFill>
                    <a:schemeClr val="bg1"/>
                  </a:solidFill>
                </a:rPr>
                <a:t>: </a:t>
              </a:r>
              <a:br xmlns:a="http://schemas.openxmlformats.org/drawingml/2006/main">
                <a:rPr lang="en-GB" altLang="de-DE" sz="1600" b="1" dirty="0">
                  <a:solidFill>
                    <a:schemeClr val="bg1"/>
                  </a:solidFill>
                </a:rPr>
              </a:br>
              <a:r xmlns:a="http://schemas.openxmlformats.org/drawingml/2006/main">
                <a:rPr lang="bg" altLang="de-DE" sz="1600" b="1" dirty="0" err="1">
                  <a:solidFill>
                    <a:schemeClr val="bg1"/>
                  </a:solidFill>
                </a:rPr>
                <a:t>U </a:t>
              </a:r>
              <a:r xmlns:a="http://schemas.openxmlformats.org/drawingml/2006/main">
                <a:rPr lang="bg" altLang="de-DE" sz="1600" b="1" baseline="-25000" dirty="0" err="1">
                  <a:solidFill>
                    <a:schemeClr val="bg1"/>
                  </a:solidFill>
                </a:rPr>
                <a:t>g</a:t>
              </a:r>
              <a:r xmlns:a="http://schemas.openxmlformats.org/drawingml/2006/main">
                <a:rPr lang="bg" altLang="de-DE" sz="1600" b="1" dirty="0">
                  <a:solidFill>
                    <a:schemeClr val="bg1"/>
                  </a:solidFill>
                </a:rPr>
                <a:t> </a:t>
              </a:r>
              <a:r xmlns:a="http://schemas.openxmlformats.org/drawingml/2006/main">
                <a:rPr lang="bg" altLang="de-DE" sz="1600" b="1" dirty="0">
                  <a:solidFill>
                    <a:schemeClr val="bg1"/>
                  </a:solidFill>
                  <a:sym typeface="Symbol" panose="05050102010706020507" pitchFamily="18" charset="2"/>
                </a:rPr>
                <a:t> 0,8 W/(m²K) </a:t>
              </a:r>
              <a:br xmlns:a="http://schemas.openxmlformats.org/drawingml/2006/main">
                <a:rPr lang="en-GB" altLang="de-DE" sz="1600" b="1" dirty="0">
                  <a:solidFill>
                    <a:schemeClr val="bg1"/>
                  </a:solidFill>
                  <a:sym typeface="Symbol" panose="05050102010706020507" pitchFamily="18" charset="2"/>
                </a:rPr>
              </a:br>
              <a:r xmlns:a="http://schemas.openxmlformats.org/drawingml/2006/main">
                <a:rPr lang="bg" altLang="de-DE" sz="1600" b="1" dirty="0">
                  <a:solidFill>
                    <a:schemeClr val="bg1"/>
                  </a:solidFill>
                  <a:sym typeface="Symbol" panose="05050102010706020507" pitchFamily="18" charset="2"/>
                </a:rPr>
                <a:t>g = 0,50…0,55</a:t>
              </a:r>
              <a:endParaRPr xmlns:a="http://schemas.openxmlformats.org/drawingml/2006/main" lang="en-GB" altLang="de-DE" sz="1600" b="1" dirty="0">
                <a:solidFill>
                  <a:schemeClr val="bg1"/>
                </a:solidFill>
              </a:endParaRPr>
            </a:p>
          </p:txBody>
        </p:sp>
        <p:grpSp>
          <p:nvGrpSpPr>
            <p:cNvPr id="28" name="Group 24">
              <a:extLst>
                <a:ext uri="{FF2B5EF4-FFF2-40B4-BE49-F238E27FC236}">
                  <a16:creationId xmlns:a16="http://schemas.microsoft.com/office/drawing/2014/main" id="{4722AC60-AFB9-5CFF-B907-0310760490CE}"/>
                </a:ext>
              </a:extLst>
            </p:cNvPr>
            <p:cNvGrpSpPr>
              <a:grpSpLocks/>
            </p:cNvGrpSpPr>
            <p:nvPr/>
          </p:nvGrpSpPr>
          <p:grpSpPr bwMode="auto">
            <a:xfrm>
              <a:off x="1166" y="2064"/>
              <a:ext cx="3184" cy="1440"/>
              <a:chOff x="1166" y="2064"/>
              <a:chExt cx="3184" cy="1440"/>
            </a:xfrm>
          </p:grpSpPr>
          <p:sp>
            <p:nvSpPr>
              <p:cNvPr id="29" name="Line 25">
                <a:extLst>
                  <a:ext uri="{FF2B5EF4-FFF2-40B4-BE49-F238E27FC236}">
                    <a16:creationId xmlns:a16="http://schemas.microsoft.com/office/drawing/2014/main" id="{A30C20B8-F164-509E-90D0-525A9DACFC95}"/>
                  </a:ext>
                </a:extLst>
              </p:cNvPr>
              <p:cNvSpPr>
                <a:spLocks noChangeShapeType="1"/>
              </p:cNvSpPr>
              <p:nvPr/>
            </p:nvSpPr>
            <p:spPr bwMode="auto">
              <a:xfrm flipH="1" flipV="1">
                <a:off x="4350" y="2880"/>
                <a:ext cx="0" cy="62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0" name="Line 26">
                <a:extLst>
                  <a:ext uri="{FF2B5EF4-FFF2-40B4-BE49-F238E27FC236}">
                    <a16:creationId xmlns:a16="http://schemas.microsoft.com/office/drawing/2014/main" id="{F470935F-867A-89EE-C18A-05DD7E0B8B0B}"/>
                  </a:ext>
                </a:extLst>
              </p:cNvPr>
              <p:cNvSpPr>
                <a:spLocks noChangeShapeType="1"/>
              </p:cNvSpPr>
              <p:nvPr/>
            </p:nvSpPr>
            <p:spPr bwMode="auto">
              <a:xfrm flipH="1" flipV="1">
                <a:off x="4350" y="2064"/>
                <a:ext cx="0" cy="62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 name="Line 27">
                <a:extLst>
                  <a:ext uri="{FF2B5EF4-FFF2-40B4-BE49-F238E27FC236}">
                    <a16:creationId xmlns:a16="http://schemas.microsoft.com/office/drawing/2014/main" id="{56DC943E-DC85-DDF0-D55D-E6BEF4ED497B}"/>
                  </a:ext>
                </a:extLst>
              </p:cNvPr>
              <p:cNvSpPr>
                <a:spLocks noChangeShapeType="1"/>
              </p:cNvSpPr>
              <p:nvPr/>
            </p:nvSpPr>
            <p:spPr bwMode="auto">
              <a:xfrm flipH="1" flipV="1">
                <a:off x="1166" y="2880"/>
                <a:ext cx="0" cy="62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 name="Line 28">
                <a:extLst>
                  <a:ext uri="{FF2B5EF4-FFF2-40B4-BE49-F238E27FC236}">
                    <a16:creationId xmlns:a16="http://schemas.microsoft.com/office/drawing/2014/main" id="{7DF6BF4F-987C-C92F-0315-984558E6193F}"/>
                  </a:ext>
                </a:extLst>
              </p:cNvPr>
              <p:cNvSpPr>
                <a:spLocks noChangeShapeType="1"/>
              </p:cNvSpPr>
              <p:nvPr/>
            </p:nvSpPr>
            <p:spPr bwMode="auto">
              <a:xfrm flipH="1" flipV="1">
                <a:off x="1166" y="2064"/>
                <a:ext cx="0" cy="38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grpSp>
        <p:nvGrpSpPr>
          <p:cNvPr id="33" name="Group 30">
            <a:extLst>
              <a:ext uri="{FF2B5EF4-FFF2-40B4-BE49-F238E27FC236}">
                <a16:creationId xmlns:a16="http://schemas.microsoft.com/office/drawing/2014/main" id="{9ECF052C-795B-356D-CECB-0C6B49A24E50}"/>
              </a:ext>
            </a:extLst>
          </p:cNvPr>
          <p:cNvGrpSpPr>
            <a:grpSpLocks/>
          </p:cNvGrpSpPr>
          <p:nvPr/>
        </p:nvGrpSpPr>
        <p:grpSpPr bwMode="auto">
          <a:xfrm>
            <a:off x="9170443" y="3732404"/>
            <a:ext cx="7481888" cy="4438651"/>
            <a:chOff x="964" y="1008"/>
            <a:chExt cx="4713" cy="2796"/>
          </a:xfrm>
        </p:grpSpPr>
        <p:grpSp>
          <p:nvGrpSpPr>
            <p:cNvPr id="34" name="Group 31">
              <a:extLst>
                <a:ext uri="{FF2B5EF4-FFF2-40B4-BE49-F238E27FC236}">
                  <a16:creationId xmlns:a16="http://schemas.microsoft.com/office/drawing/2014/main" id="{7FD728C9-3FB3-ED0E-A373-3178C116FC43}"/>
                </a:ext>
              </a:extLst>
            </p:cNvPr>
            <p:cNvGrpSpPr>
              <a:grpSpLocks/>
            </p:cNvGrpSpPr>
            <p:nvPr/>
          </p:nvGrpSpPr>
          <p:grpSpPr bwMode="auto">
            <a:xfrm>
              <a:off x="964" y="1767"/>
              <a:ext cx="3548" cy="2037"/>
              <a:chOff x="641" y="1786"/>
              <a:chExt cx="4003" cy="2249"/>
            </a:xfrm>
          </p:grpSpPr>
          <p:sp>
            <p:nvSpPr>
              <p:cNvPr id="36" name="Oval 32">
                <a:extLst>
                  <a:ext uri="{FF2B5EF4-FFF2-40B4-BE49-F238E27FC236}">
                    <a16:creationId xmlns:a16="http://schemas.microsoft.com/office/drawing/2014/main" id="{509DEEA7-F605-304C-A433-597A84D44EB5}"/>
                  </a:ext>
                </a:extLst>
              </p:cNvPr>
              <p:cNvSpPr>
                <a:spLocks noChangeArrowheads="1"/>
              </p:cNvSpPr>
              <p:nvPr/>
            </p:nvSpPr>
            <p:spPr bwMode="auto">
              <a:xfrm>
                <a:off x="4193" y="3706"/>
                <a:ext cx="443"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37" name="Oval 33">
                <a:extLst>
                  <a:ext uri="{FF2B5EF4-FFF2-40B4-BE49-F238E27FC236}">
                    <a16:creationId xmlns:a16="http://schemas.microsoft.com/office/drawing/2014/main" id="{49EB7CED-9493-DD4B-FC6F-F88669E183E7}"/>
                  </a:ext>
                </a:extLst>
              </p:cNvPr>
              <p:cNvSpPr>
                <a:spLocks noChangeArrowheads="1"/>
              </p:cNvSpPr>
              <p:nvPr/>
            </p:nvSpPr>
            <p:spPr bwMode="auto">
              <a:xfrm>
                <a:off x="2798" y="3689"/>
                <a:ext cx="414"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38" name="Oval 34">
                <a:extLst>
                  <a:ext uri="{FF2B5EF4-FFF2-40B4-BE49-F238E27FC236}">
                    <a16:creationId xmlns:a16="http://schemas.microsoft.com/office/drawing/2014/main" id="{0412E1EC-5BD1-16D4-8A5F-33FB9DF7E463}"/>
                  </a:ext>
                </a:extLst>
              </p:cNvPr>
              <p:cNvSpPr>
                <a:spLocks noChangeArrowheads="1"/>
              </p:cNvSpPr>
              <p:nvPr/>
            </p:nvSpPr>
            <p:spPr bwMode="auto">
              <a:xfrm>
                <a:off x="641" y="1817"/>
                <a:ext cx="433"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39" name="Oval 35">
                <a:extLst>
                  <a:ext uri="{FF2B5EF4-FFF2-40B4-BE49-F238E27FC236}">
                    <a16:creationId xmlns:a16="http://schemas.microsoft.com/office/drawing/2014/main" id="{1A93D7F2-25C1-8305-1676-FD2B1FF80241}"/>
                  </a:ext>
                </a:extLst>
              </p:cNvPr>
              <p:cNvSpPr>
                <a:spLocks noChangeArrowheads="1"/>
              </p:cNvSpPr>
              <p:nvPr/>
            </p:nvSpPr>
            <p:spPr bwMode="auto">
              <a:xfrm>
                <a:off x="4189" y="1786"/>
                <a:ext cx="455"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40" name="Oval 36">
                <a:extLst>
                  <a:ext uri="{FF2B5EF4-FFF2-40B4-BE49-F238E27FC236}">
                    <a16:creationId xmlns:a16="http://schemas.microsoft.com/office/drawing/2014/main" id="{B4D7483A-0EB9-A642-F909-C72040880311}"/>
                  </a:ext>
                </a:extLst>
              </p:cNvPr>
              <p:cNvSpPr>
                <a:spLocks noChangeArrowheads="1"/>
              </p:cNvSpPr>
              <p:nvPr/>
            </p:nvSpPr>
            <p:spPr bwMode="auto">
              <a:xfrm>
                <a:off x="2008" y="3689"/>
                <a:ext cx="411"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41" name="Oval 37">
                <a:extLst>
                  <a:ext uri="{FF2B5EF4-FFF2-40B4-BE49-F238E27FC236}">
                    <a16:creationId xmlns:a16="http://schemas.microsoft.com/office/drawing/2014/main" id="{69E83522-E986-13B1-4561-FBB26DA9ABD9}"/>
                  </a:ext>
                </a:extLst>
              </p:cNvPr>
              <p:cNvSpPr>
                <a:spLocks noChangeArrowheads="1"/>
              </p:cNvSpPr>
              <p:nvPr/>
            </p:nvSpPr>
            <p:spPr bwMode="auto">
              <a:xfrm>
                <a:off x="649" y="3734"/>
                <a:ext cx="407"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grpSp>
        <p:sp>
          <p:nvSpPr>
            <p:cNvPr id="35" name="Rectangle 38">
              <a:extLst>
                <a:ext uri="{FF2B5EF4-FFF2-40B4-BE49-F238E27FC236}">
                  <a16:creationId xmlns:a16="http://schemas.microsoft.com/office/drawing/2014/main" id="{AA1C0A1B-7279-5645-D158-B67314BF4914}"/>
                </a:ext>
              </a:extLst>
            </p:cNvPr>
            <p:cNvSpPr>
              <a:spLocks noChangeArrowheads="1"/>
            </p:cNvSpPr>
            <p:nvPr/>
          </p:nvSpPr>
          <p:spPr bwMode="auto">
            <a:xfrm>
              <a:off x="4429" y="1008"/>
              <a:ext cx="1248" cy="558"/>
            </a:xfrm>
            <a:prstGeom prst="rect">
              <a:avLst/>
            </a:prstGeom>
            <a:solidFill>
              <a:schemeClr val="bg1">
                <a:alpha val="28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eaLnBrk="0" hangingPunct="0"/>
              <a:r xmlns:a="http://schemas.openxmlformats.org/drawingml/2006/main">
                <a:rPr lang="bg" altLang="de-DE" sz="2000" b="1" dirty="0">
                  <a:solidFill>
                    <a:srgbClr val="FF0000"/>
                  </a:solidFill>
                </a:rPr>
                <a:t>2 </a:t>
              </a:r>
              <a:r xmlns:a="http://schemas.openxmlformats.org/drawingml/2006/main">
                <a:rPr lang="bg" altLang="de-DE" sz="1600" b="1" dirty="0">
                  <a:solidFill>
                    <a:srgbClr val="FF0000"/>
                  </a:solidFill>
                </a:rPr>
                <a:t>Избягвайте </a:t>
              </a:r>
              <a:br xmlns:a="http://schemas.openxmlformats.org/drawingml/2006/main">
                <a:rPr lang="en-GB" altLang="de-DE" sz="1600" b="1" dirty="0">
                  <a:solidFill>
                    <a:srgbClr val="FF0000"/>
                  </a:solidFill>
                </a:rPr>
              </a:br>
              <a:r xmlns:a="http://schemas.openxmlformats.org/drawingml/2006/main">
                <a:rPr lang="bg" altLang="de-DE" sz="1600" b="1" dirty="0">
                  <a:solidFill>
                    <a:srgbClr val="FF0000"/>
                  </a:solidFill>
                </a:rPr>
                <a:t>ефектите на термомостовете</a:t>
              </a:r>
            </a:p>
            <a:p>
              <a:pPr xmlns:a="http://schemas.openxmlformats.org/drawingml/2006/main" eaLnBrk="0" hangingPunct="0"/>
              <a:r xmlns:a="http://schemas.openxmlformats.org/drawingml/2006/main">
                <a:rPr lang="bg" altLang="de-DE" sz="1600" b="1" dirty="0">
                  <a:solidFill>
                    <a:srgbClr val="FF0000"/>
                  </a:solidFill>
                  <a:sym typeface="Symbol" panose="05050102010706020507" pitchFamily="18" charset="2"/>
                </a:rPr>
                <a:t> </a:t>
              </a:r>
              <a:r xmlns:a="http://schemas.openxmlformats.org/drawingml/2006/main">
                <a:rPr lang="bg" altLang="de-DE" sz="1600" b="1" baseline="-25000" dirty="0">
                  <a:solidFill>
                    <a:srgbClr val="FF0000"/>
                  </a:solidFill>
                  <a:sym typeface="Symbol" panose="05050102010706020507" pitchFamily="18" charset="2"/>
                </a:rPr>
                <a:t>a </a:t>
              </a:r>
              <a:r xmlns:a="http://schemas.openxmlformats.org/drawingml/2006/main">
                <a:rPr lang="bg" altLang="de-DE" sz="1600" b="1" dirty="0">
                  <a:solidFill>
                    <a:srgbClr val="FF0000"/>
                  </a:solidFill>
                  <a:sym typeface="Symbol" panose="05050102010706020507" pitchFamily="18" charset="2"/>
                </a:rPr>
                <a:t>≤ 0,01 W/( </a:t>
              </a:r>
              <a:r xmlns:a="http://schemas.openxmlformats.org/drawingml/2006/main">
                <a:rPr lang="bg" altLang="de-DE" sz="1600" b="1" dirty="0" err="1">
                  <a:solidFill>
                    <a:srgbClr val="FF0000"/>
                  </a:solidFill>
                  <a:sym typeface="Symbol" panose="05050102010706020507" pitchFamily="18" charset="2"/>
                </a:rPr>
                <a:t>mK </a:t>
              </a:r>
              <a:r xmlns:a="http://schemas.openxmlformats.org/drawingml/2006/main">
                <a:rPr lang="bg" altLang="de-DE" sz="1600" b="1" dirty="0">
                  <a:solidFill>
                    <a:srgbClr val="FF0000"/>
                  </a:solidFill>
                  <a:sym typeface="Symbol" panose="05050102010706020507" pitchFamily="18" charset="2"/>
                </a:rPr>
                <a:t>)</a:t>
              </a:r>
            </a:p>
          </p:txBody>
        </p:sp>
      </p:grpSp>
      <p:grpSp>
        <p:nvGrpSpPr>
          <p:cNvPr id="42" name="Group 39">
            <a:extLst>
              <a:ext uri="{FF2B5EF4-FFF2-40B4-BE49-F238E27FC236}">
                <a16:creationId xmlns:a16="http://schemas.microsoft.com/office/drawing/2014/main" id="{EC2060A1-5817-15B4-1756-0DF15DF95D31}"/>
              </a:ext>
            </a:extLst>
          </p:cNvPr>
          <p:cNvGrpSpPr>
            <a:grpSpLocks/>
          </p:cNvGrpSpPr>
          <p:nvPr/>
        </p:nvGrpSpPr>
        <p:grpSpPr bwMode="auto">
          <a:xfrm>
            <a:off x="7840118" y="4180078"/>
            <a:ext cx="6657975" cy="3505200"/>
            <a:chOff x="126" y="1296"/>
            <a:chExt cx="4194" cy="2208"/>
          </a:xfrm>
        </p:grpSpPr>
        <p:grpSp>
          <p:nvGrpSpPr>
            <p:cNvPr id="43" name="Group 40">
              <a:extLst>
                <a:ext uri="{FF2B5EF4-FFF2-40B4-BE49-F238E27FC236}">
                  <a16:creationId xmlns:a16="http://schemas.microsoft.com/office/drawing/2014/main" id="{4648C33C-E6BA-45CC-A315-F8F565183CB7}"/>
                </a:ext>
              </a:extLst>
            </p:cNvPr>
            <p:cNvGrpSpPr>
              <a:grpSpLocks/>
            </p:cNvGrpSpPr>
            <p:nvPr/>
          </p:nvGrpSpPr>
          <p:grpSpPr bwMode="auto">
            <a:xfrm>
              <a:off x="1200" y="1296"/>
              <a:ext cx="3120" cy="2208"/>
              <a:chOff x="1200" y="1296"/>
              <a:chExt cx="3120" cy="2208"/>
            </a:xfrm>
          </p:grpSpPr>
          <p:sp>
            <p:nvSpPr>
              <p:cNvPr id="45" name="Line 41">
                <a:extLst>
                  <a:ext uri="{FF2B5EF4-FFF2-40B4-BE49-F238E27FC236}">
                    <a16:creationId xmlns:a16="http://schemas.microsoft.com/office/drawing/2014/main" id="{BED556EE-600A-15A3-CD65-1BA5B14BA461}"/>
                  </a:ext>
                </a:extLst>
              </p:cNvPr>
              <p:cNvSpPr>
                <a:spLocks noChangeShapeType="1"/>
              </p:cNvSpPr>
              <p:nvPr/>
            </p:nvSpPr>
            <p:spPr bwMode="auto">
              <a:xfrm flipV="1">
                <a:off x="1248" y="1296"/>
                <a:ext cx="1536" cy="72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6" name="Line 42">
                <a:extLst>
                  <a:ext uri="{FF2B5EF4-FFF2-40B4-BE49-F238E27FC236}">
                    <a16:creationId xmlns:a16="http://schemas.microsoft.com/office/drawing/2014/main" id="{9F6DD2A5-253E-5C9A-BCA6-FBC598EE9C9D}"/>
                  </a:ext>
                </a:extLst>
              </p:cNvPr>
              <p:cNvSpPr>
                <a:spLocks noChangeShapeType="1"/>
              </p:cNvSpPr>
              <p:nvPr/>
            </p:nvSpPr>
            <p:spPr bwMode="auto">
              <a:xfrm flipH="1" flipV="1">
                <a:off x="2784" y="1296"/>
                <a:ext cx="1488" cy="672"/>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7" name="Line 43">
                <a:extLst>
                  <a:ext uri="{FF2B5EF4-FFF2-40B4-BE49-F238E27FC236}">
                    <a16:creationId xmlns:a16="http://schemas.microsoft.com/office/drawing/2014/main" id="{A6FF1105-812F-E657-36BA-7B797ED60C94}"/>
                  </a:ext>
                </a:extLst>
              </p:cNvPr>
              <p:cNvSpPr>
                <a:spLocks noChangeShapeType="1"/>
              </p:cNvSpPr>
              <p:nvPr/>
            </p:nvSpPr>
            <p:spPr bwMode="auto">
              <a:xfrm flipH="1">
                <a:off x="4272" y="1968"/>
                <a:ext cx="0" cy="96"/>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 name="Line 44">
                <a:extLst>
                  <a:ext uri="{FF2B5EF4-FFF2-40B4-BE49-F238E27FC236}">
                    <a16:creationId xmlns:a16="http://schemas.microsoft.com/office/drawing/2014/main" id="{17FFBF3D-EC76-118F-C847-3484E7887E7C}"/>
                  </a:ext>
                </a:extLst>
              </p:cNvPr>
              <p:cNvSpPr>
                <a:spLocks noChangeShapeType="1"/>
              </p:cNvSpPr>
              <p:nvPr/>
            </p:nvSpPr>
            <p:spPr bwMode="auto">
              <a:xfrm>
                <a:off x="4272" y="2064"/>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9" name="Line 45">
                <a:extLst>
                  <a:ext uri="{FF2B5EF4-FFF2-40B4-BE49-F238E27FC236}">
                    <a16:creationId xmlns:a16="http://schemas.microsoft.com/office/drawing/2014/main" id="{FF333AD4-A1F8-BD61-CE26-CAB7EE720730}"/>
                  </a:ext>
                </a:extLst>
              </p:cNvPr>
              <p:cNvSpPr>
                <a:spLocks noChangeShapeType="1"/>
              </p:cNvSpPr>
              <p:nvPr/>
            </p:nvSpPr>
            <p:spPr bwMode="auto">
              <a:xfrm flipH="1">
                <a:off x="4320" y="2064"/>
                <a:ext cx="0" cy="62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0" name="Line 46">
                <a:extLst>
                  <a:ext uri="{FF2B5EF4-FFF2-40B4-BE49-F238E27FC236}">
                    <a16:creationId xmlns:a16="http://schemas.microsoft.com/office/drawing/2014/main" id="{2C736ED9-A4B4-48DE-553A-4518D453FCC8}"/>
                  </a:ext>
                </a:extLst>
              </p:cNvPr>
              <p:cNvSpPr>
                <a:spLocks noChangeShapeType="1"/>
              </p:cNvSpPr>
              <p:nvPr/>
            </p:nvSpPr>
            <p:spPr bwMode="auto">
              <a:xfrm flipH="1">
                <a:off x="4320" y="2880"/>
                <a:ext cx="0" cy="62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1" name="Line 47">
                <a:extLst>
                  <a:ext uri="{FF2B5EF4-FFF2-40B4-BE49-F238E27FC236}">
                    <a16:creationId xmlns:a16="http://schemas.microsoft.com/office/drawing/2014/main" id="{42334D6D-FB0F-6213-E77C-75C3A36E3D1F}"/>
                  </a:ext>
                </a:extLst>
              </p:cNvPr>
              <p:cNvSpPr>
                <a:spLocks noChangeShapeType="1"/>
              </p:cNvSpPr>
              <p:nvPr/>
            </p:nvSpPr>
            <p:spPr bwMode="auto">
              <a:xfrm flipH="1">
                <a:off x="4272" y="2688"/>
                <a:ext cx="0" cy="192"/>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2" name="Line 48">
                <a:extLst>
                  <a:ext uri="{FF2B5EF4-FFF2-40B4-BE49-F238E27FC236}">
                    <a16:creationId xmlns:a16="http://schemas.microsoft.com/office/drawing/2014/main" id="{ABF0B099-79AA-8613-04EA-5B3E2A6E0202}"/>
                  </a:ext>
                </a:extLst>
              </p:cNvPr>
              <p:cNvSpPr>
                <a:spLocks noChangeShapeType="1"/>
              </p:cNvSpPr>
              <p:nvPr/>
            </p:nvSpPr>
            <p:spPr bwMode="auto">
              <a:xfrm>
                <a:off x="4272" y="2688"/>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3" name="Line 49">
                <a:extLst>
                  <a:ext uri="{FF2B5EF4-FFF2-40B4-BE49-F238E27FC236}">
                    <a16:creationId xmlns:a16="http://schemas.microsoft.com/office/drawing/2014/main" id="{CABC8004-B6D7-EEF1-93EF-788329A2C5E7}"/>
                  </a:ext>
                </a:extLst>
              </p:cNvPr>
              <p:cNvSpPr>
                <a:spLocks noChangeShapeType="1"/>
              </p:cNvSpPr>
              <p:nvPr/>
            </p:nvSpPr>
            <p:spPr bwMode="auto">
              <a:xfrm>
                <a:off x="4272" y="2880"/>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4" name="Line 50">
                <a:extLst>
                  <a:ext uri="{FF2B5EF4-FFF2-40B4-BE49-F238E27FC236}">
                    <a16:creationId xmlns:a16="http://schemas.microsoft.com/office/drawing/2014/main" id="{092E71C4-929D-73F3-A6D3-B96979DC4907}"/>
                  </a:ext>
                </a:extLst>
              </p:cNvPr>
              <p:cNvSpPr>
                <a:spLocks noChangeShapeType="1"/>
              </p:cNvSpPr>
              <p:nvPr/>
            </p:nvSpPr>
            <p:spPr bwMode="auto">
              <a:xfrm>
                <a:off x="1200" y="3504"/>
                <a:ext cx="3120"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5" name="Line 51">
                <a:extLst>
                  <a:ext uri="{FF2B5EF4-FFF2-40B4-BE49-F238E27FC236}">
                    <a16:creationId xmlns:a16="http://schemas.microsoft.com/office/drawing/2014/main" id="{83000681-707A-4F63-039F-416082C26D25}"/>
                  </a:ext>
                </a:extLst>
              </p:cNvPr>
              <p:cNvSpPr>
                <a:spLocks noChangeShapeType="1"/>
              </p:cNvSpPr>
              <p:nvPr/>
            </p:nvSpPr>
            <p:spPr bwMode="auto">
              <a:xfrm flipH="1">
                <a:off x="1200" y="2880"/>
                <a:ext cx="0" cy="62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6" name="Line 52">
                <a:extLst>
                  <a:ext uri="{FF2B5EF4-FFF2-40B4-BE49-F238E27FC236}">
                    <a16:creationId xmlns:a16="http://schemas.microsoft.com/office/drawing/2014/main" id="{150E5DE5-DB8E-8E65-5D23-A2FC40FBF3B3}"/>
                  </a:ext>
                </a:extLst>
              </p:cNvPr>
              <p:cNvSpPr>
                <a:spLocks noChangeShapeType="1"/>
              </p:cNvSpPr>
              <p:nvPr/>
            </p:nvSpPr>
            <p:spPr bwMode="auto">
              <a:xfrm flipH="1">
                <a:off x="1248" y="2016"/>
                <a:ext cx="0" cy="48"/>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7" name="Line 53">
                <a:extLst>
                  <a:ext uri="{FF2B5EF4-FFF2-40B4-BE49-F238E27FC236}">
                    <a16:creationId xmlns:a16="http://schemas.microsoft.com/office/drawing/2014/main" id="{34835694-1E71-A161-B6A0-E1597041043D}"/>
                  </a:ext>
                </a:extLst>
              </p:cNvPr>
              <p:cNvSpPr>
                <a:spLocks noChangeShapeType="1"/>
              </p:cNvSpPr>
              <p:nvPr/>
            </p:nvSpPr>
            <p:spPr bwMode="auto">
              <a:xfrm>
                <a:off x="1200" y="2064"/>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8" name="Line 54">
                <a:extLst>
                  <a:ext uri="{FF2B5EF4-FFF2-40B4-BE49-F238E27FC236}">
                    <a16:creationId xmlns:a16="http://schemas.microsoft.com/office/drawing/2014/main" id="{AD735044-3BEF-3C21-CCF7-59B1B2E1BDFD}"/>
                  </a:ext>
                </a:extLst>
              </p:cNvPr>
              <p:cNvSpPr>
                <a:spLocks noChangeShapeType="1"/>
              </p:cNvSpPr>
              <p:nvPr/>
            </p:nvSpPr>
            <p:spPr bwMode="auto">
              <a:xfrm flipH="1">
                <a:off x="1200" y="2064"/>
                <a:ext cx="0" cy="38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9" name="Line 55">
                <a:extLst>
                  <a:ext uri="{FF2B5EF4-FFF2-40B4-BE49-F238E27FC236}">
                    <a16:creationId xmlns:a16="http://schemas.microsoft.com/office/drawing/2014/main" id="{6FB4200E-91BC-9BE4-9113-94414428E953}"/>
                  </a:ext>
                </a:extLst>
              </p:cNvPr>
              <p:cNvSpPr>
                <a:spLocks noChangeShapeType="1"/>
              </p:cNvSpPr>
              <p:nvPr/>
            </p:nvSpPr>
            <p:spPr bwMode="auto">
              <a:xfrm flipH="1">
                <a:off x="1248" y="2448"/>
                <a:ext cx="0" cy="432"/>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0" name="Line 56">
                <a:extLst>
                  <a:ext uri="{FF2B5EF4-FFF2-40B4-BE49-F238E27FC236}">
                    <a16:creationId xmlns:a16="http://schemas.microsoft.com/office/drawing/2014/main" id="{9CAFD618-27C0-510C-CF55-C3F96272FB3B}"/>
                  </a:ext>
                </a:extLst>
              </p:cNvPr>
              <p:cNvSpPr>
                <a:spLocks noChangeShapeType="1"/>
              </p:cNvSpPr>
              <p:nvPr/>
            </p:nvSpPr>
            <p:spPr bwMode="auto">
              <a:xfrm>
                <a:off x="1200" y="2448"/>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1" name="Line 57">
                <a:extLst>
                  <a:ext uri="{FF2B5EF4-FFF2-40B4-BE49-F238E27FC236}">
                    <a16:creationId xmlns:a16="http://schemas.microsoft.com/office/drawing/2014/main" id="{BEDA148B-4F37-CE98-5575-6218AA54F845}"/>
                  </a:ext>
                </a:extLst>
              </p:cNvPr>
              <p:cNvSpPr>
                <a:spLocks noChangeShapeType="1"/>
              </p:cNvSpPr>
              <p:nvPr/>
            </p:nvSpPr>
            <p:spPr bwMode="auto">
              <a:xfrm>
                <a:off x="1200" y="2880"/>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44" name="Text Box 58">
              <a:extLst>
                <a:ext uri="{FF2B5EF4-FFF2-40B4-BE49-F238E27FC236}">
                  <a16:creationId xmlns:a16="http://schemas.microsoft.com/office/drawing/2014/main" id="{AECA53CE-2035-EE90-4552-178813F208BF}"/>
                </a:ext>
              </a:extLst>
            </p:cNvPr>
            <p:cNvSpPr txBox="1">
              <a:spLocks noChangeArrowheads="1"/>
            </p:cNvSpPr>
            <p:nvPr/>
          </p:nvSpPr>
          <p:spPr bwMode="auto">
            <a:xfrm>
              <a:off x="126" y="1502"/>
              <a:ext cx="1138"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xmlns:a="http://schemas.openxmlformats.org/drawingml/2006/main" eaLnBrk="0" hangingPunct="0">
                <a:spcBef>
                  <a:spcPct val="50000"/>
                </a:spcBef>
              </a:pPr>
              <a:r xmlns:a="http://schemas.openxmlformats.org/drawingml/2006/main">
                <a:rPr lang="bg" altLang="de-DE" sz="2000" b="1" dirty="0"/>
                <a:t>4 </a:t>
              </a:r>
              <a:r xmlns:a="http://schemas.openxmlformats.org/drawingml/2006/main">
                <a:rPr lang="bg" altLang="de-DE" sz="1600" b="1" dirty="0"/>
                <a:t>Херметична </a:t>
              </a:r>
              <a:br xmlns:a="http://schemas.openxmlformats.org/drawingml/2006/main">
                <a:rPr lang="en-GB" altLang="de-DE" sz="1600" b="1" dirty="0"/>
              </a:br>
              <a:r xmlns:a="http://schemas.openxmlformats.org/drawingml/2006/main">
                <a:rPr lang="bg" altLang="de-DE" sz="1600" b="1" dirty="0"/>
                <a:t>обвивка: </a:t>
              </a:r>
              <a:br xmlns:a="http://schemas.openxmlformats.org/drawingml/2006/main">
                <a:rPr lang="en-GB" altLang="de-DE" sz="1600" b="1" dirty="0"/>
              </a:br>
              <a:r xmlns:a="http://schemas.openxmlformats.org/drawingml/2006/main">
                <a:rPr lang="bg" altLang="de-DE" sz="1600" b="1" dirty="0"/>
                <a:t>n </a:t>
              </a:r>
              <a:r xmlns:a="http://schemas.openxmlformats.org/drawingml/2006/main">
                <a:rPr lang="bg" altLang="de-DE" sz="1600" b="1" baseline="-25000" dirty="0"/>
                <a:t>50</a:t>
              </a:r>
              <a:r xmlns:a="http://schemas.openxmlformats.org/drawingml/2006/main">
                <a:rPr lang="bg" altLang="de-DE" sz="1600" b="1" dirty="0"/>
                <a:t> </a:t>
              </a:r>
              <a:r xmlns:a="http://schemas.openxmlformats.org/drawingml/2006/main">
                <a:rPr lang="bg" altLang="de-DE" sz="1600" b="1" dirty="0">
                  <a:sym typeface="Symbol" panose="05050102010706020507" pitchFamily="18" charset="2"/>
                </a:rPr>
                <a:t> 0,6 /ч</a:t>
              </a:r>
              <a:endParaRPr xmlns:a="http://schemas.openxmlformats.org/drawingml/2006/main" lang="en-GB" altLang="de-DE" sz="1600" b="1" dirty="0"/>
            </a:p>
          </p:txBody>
        </p:sp>
      </p:grpSp>
      <p:grpSp>
        <p:nvGrpSpPr>
          <p:cNvPr id="62" name="Group 59">
            <a:extLst>
              <a:ext uri="{FF2B5EF4-FFF2-40B4-BE49-F238E27FC236}">
                <a16:creationId xmlns:a16="http://schemas.microsoft.com/office/drawing/2014/main" id="{8C32724A-24DD-47E8-7150-38FB1BE07144}"/>
              </a:ext>
            </a:extLst>
          </p:cNvPr>
          <p:cNvGrpSpPr>
            <a:grpSpLocks/>
          </p:cNvGrpSpPr>
          <p:nvPr/>
        </p:nvGrpSpPr>
        <p:grpSpPr bwMode="auto">
          <a:xfrm>
            <a:off x="10230893" y="3122803"/>
            <a:ext cx="3657600" cy="2622550"/>
            <a:chOff x="1632" y="624"/>
            <a:chExt cx="2304" cy="1652"/>
          </a:xfrm>
        </p:grpSpPr>
        <p:grpSp>
          <p:nvGrpSpPr>
            <p:cNvPr id="63" name="Group 60">
              <a:extLst>
                <a:ext uri="{FF2B5EF4-FFF2-40B4-BE49-F238E27FC236}">
                  <a16:creationId xmlns:a16="http://schemas.microsoft.com/office/drawing/2014/main" id="{42165894-0BD8-C076-7955-0377D7905CC3}"/>
                </a:ext>
              </a:extLst>
            </p:cNvPr>
            <p:cNvGrpSpPr>
              <a:grpSpLocks/>
            </p:cNvGrpSpPr>
            <p:nvPr/>
          </p:nvGrpSpPr>
          <p:grpSpPr bwMode="auto">
            <a:xfrm>
              <a:off x="1632" y="624"/>
              <a:ext cx="2304" cy="1652"/>
              <a:chOff x="1632" y="624"/>
              <a:chExt cx="2304" cy="1652"/>
            </a:xfrm>
          </p:grpSpPr>
          <p:sp>
            <p:nvSpPr>
              <p:cNvPr id="72" name="Text Box 61">
                <a:extLst>
                  <a:ext uri="{FF2B5EF4-FFF2-40B4-BE49-F238E27FC236}">
                    <a16:creationId xmlns:a16="http://schemas.microsoft.com/office/drawing/2014/main" id="{A87DE8B2-C27C-7F23-1FE9-8DE525568743}"/>
                  </a:ext>
                </a:extLst>
              </p:cNvPr>
              <p:cNvSpPr txBox="1">
                <a:spLocks noChangeArrowheads="1"/>
              </p:cNvSpPr>
              <p:nvPr/>
            </p:nvSpPr>
            <p:spPr bwMode="auto">
              <a:xfrm>
                <a:off x="1728" y="624"/>
                <a:ext cx="2125" cy="407"/>
              </a:xfrm>
              <a:prstGeom prst="rect">
                <a:avLst/>
              </a:prstGeom>
              <a:solidFill>
                <a:schemeClr val="bg1">
                  <a:alpha val="22000"/>
                </a:schemeClr>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xmlns:a="http://schemas.openxmlformats.org/drawingml/2006/main">
                  <a:spcBef>
                    <a:spcPct val="50000"/>
                  </a:spcBef>
                </a:pPr>
                <a:r xmlns:a="http://schemas.openxmlformats.org/drawingml/2006/main">
                  <a:rPr lang="bg" altLang="de-DE" sz="2000" b="1" dirty="0">
                    <a:solidFill>
                      <a:schemeClr val="tx2"/>
                    </a:solidFill>
                  </a:rPr>
                  <a:t>5 </a:t>
                </a:r>
                <a:r xmlns:a="http://schemas.openxmlformats.org/drawingml/2006/main">
                  <a:rPr lang="bg" altLang="de-DE" sz="1600" b="1" dirty="0">
                    <a:solidFill>
                      <a:schemeClr val="tx2"/>
                    </a:solidFill>
                  </a:rPr>
                  <a:t>Механична вентилационна система </a:t>
                </a:r>
                <a:br xmlns:a="http://schemas.openxmlformats.org/drawingml/2006/main">
                  <a:rPr lang="en-GB" altLang="de-DE" sz="1600" b="1" dirty="0">
                    <a:solidFill>
                      <a:schemeClr val="tx2"/>
                    </a:solidFill>
                  </a:rPr>
                </a:br>
                <a:r xmlns:a="http://schemas.openxmlformats.org/drawingml/2006/main">
                  <a:rPr lang="bg" altLang="de-DE" sz="1600" b="1" dirty="0">
                    <a:solidFill>
                      <a:schemeClr val="tx2"/>
                    </a:solidFill>
                  </a:rPr>
                  <a:t>с рекуперация на топлина </a:t>
                </a:r>
                <a:r xmlns:a="http://schemas.openxmlformats.org/drawingml/2006/main">
                  <a:rPr lang="bg" altLang="de-DE" sz="1600" b="1" dirty="0">
                    <a:solidFill>
                      <a:schemeClr val="tx2"/>
                    </a:solidFill>
                    <a:sym typeface="Symbol" panose="05050102010706020507" pitchFamily="18" charset="2"/>
                  </a:rPr>
                  <a:t></a:t>
                </a:r>
                <a:r xmlns:a="http://schemas.openxmlformats.org/drawingml/2006/main">
                  <a:rPr lang="bg" altLang="de-DE" sz="1600" b="1" dirty="0">
                    <a:solidFill>
                      <a:schemeClr val="tx2"/>
                    </a:solidFill>
                  </a:rPr>
                  <a:t> </a:t>
                </a:r>
                <a:r xmlns:a="http://schemas.openxmlformats.org/drawingml/2006/main">
                  <a:rPr lang="bg" altLang="de-DE" sz="1600" b="1" dirty="0">
                    <a:solidFill>
                      <a:schemeClr val="tx2"/>
                    </a:solidFill>
                    <a:sym typeface="Symbol" panose="05050102010706020507" pitchFamily="18" charset="2"/>
                  </a:rPr>
                  <a:t> 75%</a:t>
                </a:r>
                <a:endParaRPr xmlns:a="http://schemas.openxmlformats.org/drawingml/2006/main" lang="en-GB" altLang="de-DE" sz="1600" b="1" dirty="0">
                  <a:solidFill>
                    <a:schemeClr val="tx2"/>
                  </a:solidFill>
                </a:endParaRPr>
              </a:p>
            </p:txBody>
          </p:sp>
          <p:sp>
            <p:nvSpPr>
              <p:cNvPr id="73" name="AutoShape 62">
                <a:extLst>
                  <a:ext uri="{FF2B5EF4-FFF2-40B4-BE49-F238E27FC236}">
                    <a16:creationId xmlns:a16="http://schemas.microsoft.com/office/drawing/2014/main" id="{14EF4232-12DC-CC9F-E066-E15DD123DC56}"/>
                  </a:ext>
                </a:extLst>
              </p:cNvPr>
              <p:cNvSpPr>
                <a:spLocks noChangeArrowheads="1"/>
              </p:cNvSpPr>
              <p:nvPr/>
            </p:nvSpPr>
            <p:spPr bwMode="auto">
              <a:xfrm>
                <a:off x="2832" y="1008"/>
                <a:ext cx="240" cy="43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366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4" name="AutoShape 63">
                <a:extLst>
                  <a:ext uri="{FF2B5EF4-FFF2-40B4-BE49-F238E27FC236}">
                    <a16:creationId xmlns:a16="http://schemas.microsoft.com/office/drawing/2014/main" id="{08C98626-58A0-A386-AFAA-324BE9F7B334}"/>
                  </a:ext>
                </a:extLst>
              </p:cNvPr>
              <p:cNvSpPr>
                <a:spLocks noChangeArrowheads="1"/>
              </p:cNvSpPr>
              <p:nvPr/>
            </p:nvSpPr>
            <p:spPr bwMode="auto">
              <a:xfrm rot="16200000" flipV="1">
                <a:off x="2412" y="1908"/>
                <a:ext cx="384" cy="31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5" name="AutoShape 64">
                <a:extLst>
                  <a:ext uri="{FF2B5EF4-FFF2-40B4-BE49-F238E27FC236}">
                    <a16:creationId xmlns:a16="http://schemas.microsoft.com/office/drawing/2014/main" id="{85D86A94-C648-FA2D-CA4A-614F590F9E56}"/>
                  </a:ext>
                </a:extLst>
              </p:cNvPr>
              <p:cNvSpPr>
                <a:spLocks noChangeArrowheads="1"/>
              </p:cNvSpPr>
              <p:nvPr/>
            </p:nvSpPr>
            <p:spPr bwMode="auto">
              <a:xfrm rot="5400000">
                <a:off x="2460" y="1092"/>
                <a:ext cx="384" cy="31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6" name="AutoShape 65">
                <a:extLst>
                  <a:ext uri="{FF2B5EF4-FFF2-40B4-BE49-F238E27FC236}">
                    <a16:creationId xmlns:a16="http://schemas.microsoft.com/office/drawing/2014/main" id="{37C65A28-00A2-4BBA-EBEE-3F7325E62081}"/>
                  </a:ext>
                </a:extLst>
              </p:cNvPr>
              <p:cNvSpPr>
                <a:spLocks noChangeArrowheads="1"/>
              </p:cNvSpPr>
              <p:nvPr/>
            </p:nvSpPr>
            <p:spPr bwMode="auto">
              <a:xfrm flipV="1">
                <a:off x="2832" y="1872"/>
                <a:ext cx="288" cy="38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nvGrpSpPr>
              <p:cNvPr id="77" name="Group 66">
                <a:extLst>
                  <a:ext uri="{FF2B5EF4-FFF2-40B4-BE49-F238E27FC236}">
                    <a16:creationId xmlns:a16="http://schemas.microsoft.com/office/drawing/2014/main" id="{0969771C-05A9-F487-2902-03E24ABCE86E}"/>
                  </a:ext>
                </a:extLst>
              </p:cNvPr>
              <p:cNvGrpSpPr>
                <a:grpSpLocks/>
              </p:cNvGrpSpPr>
              <p:nvPr/>
            </p:nvGrpSpPr>
            <p:grpSpPr bwMode="auto">
              <a:xfrm>
                <a:off x="2640" y="1440"/>
                <a:ext cx="288" cy="432"/>
                <a:chOff x="3888" y="1152"/>
                <a:chExt cx="672" cy="1008"/>
              </a:xfrm>
            </p:grpSpPr>
            <p:sp>
              <p:nvSpPr>
                <p:cNvPr id="82" name="Rectangle 67">
                  <a:extLst>
                    <a:ext uri="{FF2B5EF4-FFF2-40B4-BE49-F238E27FC236}">
                      <a16:creationId xmlns:a16="http://schemas.microsoft.com/office/drawing/2014/main" id="{B6ADFA03-0999-DE8C-CFBA-3707F57F830B}"/>
                    </a:ext>
                  </a:extLst>
                </p:cNvPr>
                <p:cNvSpPr>
                  <a:spLocks noChangeArrowheads="1"/>
                </p:cNvSpPr>
                <p:nvPr/>
              </p:nvSpPr>
              <p:spPr bwMode="auto">
                <a:xfrm>
                  <a:off x="3888" y="1152"/>
                  <a:ext cx="672" cy="1008"/>
                </a:xfrm>
                <a:prstGeom prst="rect">
                  <a:avLst/>
                </a:prstGeom>
                <a:gradFill rotWithShape="0">
                  <a:gsLst>
                    <a:gs pos="0">
                      <a:srgbClr val="6666FF"/>
                    </a:gs>
                    <a:gs pos="100000">
                      <a:srgbClr val="FFCC00"/>
                    </a:gs>
                  </a:gsLst>
                  <a:lin ang="5400000" scaled="1"/>
                </a:gra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3" name="Line 68">
                  <a:extLst>
                    <a:ext uri="{FF2B5EF4-FFF2-40B4-BE49-F238E27FC236}">
                      <a16:creationId xmlns:a16="http://schemas.microsoft.com/office/drawing/2014/main" id="{706E9DF7-6985-CA9E-794F-7CA36D7D0F1E}"/>
                    </a:ext>
                  </a:extLst>
                </p:cNvPr>
                <p:cNvSpPr>
                  <a:spLocks noChangeShapeType="1"/>
                </p:cNvSpPr>
                <p:nvPr/>
              </p:nvSpPr>
              <p:spPr bwMode="auto">
                <a:xfrm flipH="1">
                  <a:off x="3936" y="115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4" name="Line 69">
                  <a:extLst>
                    <a:ext uri="{FF2B5EF4-FFF2-40B4-BE49-F238E27FC236}">
                      <a16:creationId xmlns:a16="http://schemas.microsoft.com/office/drawing/2014/main" id="{237D3696-528E-EF0F-D4D4-BABBE556E601}"/>
                    </a:ext>
                  </a:extLst>
                </p:cNvPr>
                <p:cNvSpPr>
                  <a:spLocks noChangeShapeType="1"/>
                </p:cNvSpPr>
                <p:nvPr/>
              </p:nvSpPr>
              <p:spPr bwMode="auto">
                <a:xfrm flipH="1">
                  <a:off x="4224" y="187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5" name="Line 70">
                  <a:extLst>
                    <a:ext uri="{FF2B5EF4-FFF2-40B4-BE49-F238E27FC236}">
                      <a16:creationId xmlns:a16="http://schemas.microsoft.com/office/drawing/2014/main" id="{42A4FC74-B05E-7C8A-710B-4CE7A704B1E4}"/>
                    </a:ext>
                  </a:extLst>
                </p:cNvPr>
                <p:cNvSpPr>
                  <a:spLocks noChangeShapeType="1"/>
                </p:cNvSpPr>
                <p:nvPr/>
              </p:nvSpPr>
              <p:spPr bwMode="auto">
                <a:xfrm flipH="1">
                  <a:off x="4512" y="1440"/>
                  <a:ext cx="0" cy="432"/>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6" name="Line 71">
                  <a:extLst>
                    <a:ext uri="{FF2B5EF4-FFF2-40B4-BE49-F238E27FC236}">
                      <a16:creationId xmlns:a16="http://schemas.microsoft.com/office/drawing/2014/main" id="{0FB0F791-F8D1-8484-2FC2-27F5700F03BA}"/>
                    </a:ext>
                  </a:extLst>
                </p:cNvPr>
                <p:cNvSpPr>
                  <a:spLocks noChangeShapeType="1"/>
                </p:cNvSpPr>
                <p:nvPr/>
              </p:nvSpPr>
              <p:spPr bwMode="auto">
                <a:xfrm flipH="1">
                  <a:off x="3936" y="1440"/>
                  <a:ext cx="0" cy="432"/>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7" name="Line 72">
                  <a:extLst>
                    <a:ext uri="{FF2B5EF4-FFF2-40B4-BE49-F238E27FC236}">
                      <a16:creationId xmlns:a16="http://schemas.microsoft.com/office/drawing/2014/main" id="{26017BDE-5303-4773-561A-A82CDA53B1D0}"/>
                    </a:ext>
                  </a:extLst>
                </p:cNvPr>
                <p:cNvSpPr>
                  <a:spLocks noChangeShapeType="1"/>
                </p:cNvSpPr>
                <p:nvPr/>
              </p:nvSpPr>
              <p:spPr bwMode="auto">
                <a:xfrm>
                  <a:off x="3936" y="187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8" name="Line 73">
                  <a:extLst>
                    <a:ext uri="{FF2B5EF4-FFF2-40B4-BE49-F238E27FC236}">
                      <a16:creationId xmlns:a16="http://schemas.microsoft.com/office/drawing/2014/main" id="{8828F8A4-5C66-77D3-CFF5-DB2BA6BB477C}"/>
                    </a:ext>
                  </a:extLst>
                </p:cNvPr>
                <p:cNvSpPr>
                  <a:spLocks noChangeShapeType="1"/>
                </p:cNvSpPr>
                <p:nvPr/>
              </p:nvSpPr>
              <p:spPr bwMode="auto">
                <a:xfrm>
                  <a:off x="4224" y="115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78" name="Text Box 74">
                <a:extLst>
                  <a:ext uri="{FF2B5EF4-FFF2-40B4-BE49-F238E27FC236}">
                    <a16:creationId xmlns:a16="http://schemas.microsoft.com/office/drawing/2014/main" id="{6EF3C9D6-BD8C-5C69-36F0-196C3B6A896D}"/>
                  </a:ext>
                </a:extLst>
              </p:cNvPr>
              <p:cNvSpPr txBox="1">
                <a:spLocks noChangeArrowheads="1"/>
              </p:cNvSpPr>
              <p:nvPr/>
            </p:nvSpPr>
            <p:spPr bwMode="auto">
              <a:xfrm>
                <a:off x="1680" y="1008"/>
                <a:ext cx="816" cy="213"/>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lgn="r">
                  <a:spcBef>
                    <a:spcPct val="50000"/>
                  </a:spcBef>
                </a:pPr>
                <a:r xmlns:a="http://schemas.openxmlformats.org/drawingml/2006/main">
                  <a:rPr lang="bg" altLang="de-DE" sz="1600" b="1" dirty="0">
                    <a:solidFill>
                      <a:schemeClr val="accent2"/>
                    </a:solidFill>
                  </a:rPr>
                  <a:t>външен въздух</a:t>
                </a:r>
                <a:endParaRPr xmlns:a="http://schemas.openxmlformats.org/drawingml/2006/main" lang="en-GB" altLang="de-DE" sz="1600" b="1" dirty="0">
                  <a:solidFill>
                    <a:schemeClr val="accent2"/>
                  </a:solidFill>
                  <a:sym typeface="Symbol" panose="05050102010706020507" pitchFamily="18" charset="2"/>
                </a:endParaRPr>
              </a:p>
            </p:txBody>
          </p:sp>
          <p:sp>
            <p:nvSpPr>
              <p:cNvPr id="79" name="Text Box 75">
                <a:extLst>
                  <a:ext uri="{FF2B5EF4-FFF2-40B4-BE49-F238E27FC236}">
                    <a16:creationId xmlns:a16="http://schemas.microsoft.com/office/drawing/2014/main" id="{161A31A8-2EAA-8CF1-6122-7AD0AAA1FF30}"/>
                  </a:ext>
                </a:extLst>
              </p:cNvPr>
              <p:cNvSpPr txBox="1">
                <a:spLocks noChangeArrowheads="1"/>
              </p:cNvSpPr>
              <p:nvPr/>
            </p:nvSpPr>
            <p:spPr bwMode="auto">
              <a:xfrm>
                <a:off x="3024" y="1008"/>
                <a:ext cx="829" cy="2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xmlns:a="http://schemas.openxmlformats.org/drawingml/2006/main">
                  <a:spcBef>
                    <a:spcPct val="50000"/>
                  </a:spcBef>
                </a:pPr>
                <a:r xmlns:a="http://schemas.openxmlformats.org/drawingml/2006/main">
                  <a:rPr lang="bg" altLang="de-DE" sz="1600" b="1" dirty="0">
                    <a:solidFill>
                      <a:schemeClr val="accent2"/>
                    </a:solidFill>
                  </a:rPr>
                  <a:t>отработен въздух</a:t>
                </a:r>
                <a:endParaRPr xmlns:a="http://schemas.openxmlformats.org/drawingml/2006/main" lang="en-GB" altLang="de-DE" sz="1600" b="1" dirty="0">
                  <a:solidFill>
                    <a:schemeClr val="accent2"/>
                  </a:solidFill>
                  <a:sym typeface="Symbol" panose="05050102010706020507" pitchFamily="18" charset="2"/>
                </a:endParaRPr>
              </a:p>
            </p:txBody>
          </p:sp>
          <p:sp>
            <p:nvSpPr>
              <p:cNvPr id="80" name="Text Box 76">
                <a:extLst>
                  <a:ext uri="{FF2B5EF4-FFF2-40B4-BE49-F238E27FC236}">
                    <a16:creationId xmlns:a16="http://schemas.microsoft.com/office/drawing/2014/main" id="{8A14576B-02F2-5DCF-EA19-68F564E0C641}"/>
                  </a:ext>
                </a:extLst>
              </p:cNvPr>
              <p:cNvSpPr txBox="1">
                <a:spLocks noChangeArrowheads="1"/>
              </p:cNvSpPr>
              <p:nvPr/>
            </p:nvSpPr>
            <p:spPr bwMode="auto">
              <a:xfrm>
                <a:off x="3120" y="2016"/>
                <a:ext cx="816" cy="212"/>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spcBef>
                    <a:spcPct val="50000"/>
                  </a:spcBef>
                </a:pPr>
                <a:r xmlns:a="http://schemas.openxmlformats.org/drawingml/2006/main">
                  <a:rPr lang="bg" altLang="de-DE" sz="1600" b="1" dirty="0">
                    <a:solidFill>
                      <a:schemeClr val="accent2"/>
                    </a:solidFill>
                  </a:rPr>
                  <a:t>подаван въздух</a:t>
                </a:r>
                <a:endParaRPr xmlns:a="http://schemas.openxmlformats.org/drawingml/2006/main" lang="en-GB" altLang="de-DE" sz="1600" b="1" dirty="0">
                  <a:solidFill>
                    <a:schemeClr val="accent2"/>
                  </a:solidFill>
                  <a:sym typeface="Symbol" panose="05050102010706020507" pitchFamily="18" charset="2"/>
                </a:endParaRPr>
              </a:p>
            </p:txBody>
          </p:sp>
          <p:sp>
            <p:nvSpPr>
              <p:cNvPr id="81" name="Text Box 77">
                <a:extLst>
                  <a:ext uri="{FF2B5EF4-FFF2-40B4-BE49-F238E27FC236}">
                    <a16:creationId xmlns:a16="http://schemas.microsoft.com/office/drawing/2014/main" id="{65F716CE-7597-0FB3-2558-AA2C1DFDB9CF}"/>
                  </a:ext>
                </a:extLst>
              </p:cNvPr>
              <p:cNvSpPr txBox="1">
                <a:spLocks noChangeArrowheads="1"/>
              </p:cNvSpPr>
              <p:nvPr/>
            </p:nvSpPr>
            <p:spPr bwMode="auto">
              <a:xfrm>
                <a:off x="1632" y="2064"/>
                <a:ext cx="816" cy="212"/>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lgn="r">
                  <a:spcBef>
                    <a:spcPct val="50000"/>
                  </a:spcBef>
                </a:pPr>
                <a:r xmlns:a="http://schemas.openxmlformats.org/drawingml/2006/main">
                  <a:rPr lang="bg" altLang="de-DE" sz="1600" b="1" dirty="0">
                    <a:solidFill>
                      <a:schemeClr val="accent2"/>
                    </a:solidFill>
                  </a:rPr>
                  <a:t>отработен въздух</a:t>
                </a:r>
                <a:endParaRPr xmlns:a="http://schemas.openxmlformats.org/drawingml/2006/main" lang="en-GB" altLang="de-DE" sz="1600" b="1" dirty="0">
                  <a:solidFill>
                    <a:schemeClr val="accent2"/>
                  </a:solidFill>
                  <a:sym typeface="Symbol" panose="05050102010706020507" pitchFamily="18" charset="2"/>
                </a:endParaRPr>
              </a:p>
            </p:txBody>
          </p:sp>
        </p:grpSp>
        <p:grpSp>
          <p:nvGrpSpPr>
            <p:cNvPr id="64" name="Group 78">
              <a:extLst>
                <a:ext uri="{FF2B5EF4-FFF2-40B4-BE49-F238E27FC236}">
                  <a16:creationId xmlns:a16="http://schemas.microsoft.com/office/drawing/2014/main" id="{5F4B836A-DF8E-0BE5-A723-8642C9EEB10E}"/>
                </a:ext>
              </a:extLst>
            </p:cNvPr>
            <p:cNvGrpSpPr>
              <a:grpSpLocks/>
            </p:cNvGrpSpPr>
            <p:nvPr/>
          </p:nvGrpSpPr>
          <p:grpSpPr bwMode="auto">
            <a:xfrm rot="10800000">
              <a:off x="2832" y="1872"/>
              <a:ext cx="96" cy="96"/>
              <a:chOff x="2592" y="1584"/>
              <a:chExt cx="432" cy="432"/>
            </a:xfrm>
          </p:grpSpPr>
          <p:sp>
            <p:nvSpPr>
              <p:cNvPr id="69" name="Oval 79">
                <a:extLst>
                  <a:ext uri="{FF2B5EF4-FFF2-40B4-BE49-F238E27FC236}">
                    <a16:creationId xmlns:a16="http://schemas.microsoft.com/office/drawing/2014/main" id="{40370CDF-17ED-C8F3-55B8-050AAA0C7752}"/>
                  </a:ext>
                </a:extLst>
              </p:cNvPr>
              <p:cNvSpPr>
                <a:spLocks noChangeArrowheads="1"/>
              </p:cNvSpPr>
              <p:nvPr/>
            </p:nvSpPr>
            <p:spPr bwMode="auto">
              <a:xfrm>
                <a:off x="2592" y="1584"/>
                <a:ext cx="432" cy="43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0" name="Line 80">
                <a:extLst>
                  <a:ext uri="{FF2B5EF4-FFF2-40B4-BE49-F238E27FC236}">
                    <a16:creationId xmlns:a16="http://schemas.microsoft.com/office/drawing/2014/main" id="{833F8CA0-9766-4C39-2A09-AF4C9E3FA152}"/>
                  </a:ext>
                </a:extLst>
              </p:cNvPr>
              <p:cNvSpPr>
                <a:spLocks noChangeShapeType="1"/>
              </p:cNvSpPr>
              <p:nvPr/>
            </p:nvSpPr>
            <p:spPr bwMode="auto">
              <a:xfrm flipV="1">
                <a:off x="264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 name="Line 81">
                <a:extLst>
                  <a:ext uri="{FF2B5EF4-FFF2-40B4-BE49-F238E27FC236}">
                    <a16:creationId xmlns:a16="http://schemas.microsoft.com/office/drawing/2014/main" id="{C9346E2C-156D-EB3F-DD9B-A78D7C3077E4}"/>
                  </a:ext>
                </a:extLst>
              </p:cNvPr>
              <p:cNvSpPr>
                <a:spLocks noChangeShapeType="1"/>
              </p:cNvSpPr>
              <p:nvPr/>
            </p:nvSpPr>
            <p:spPr bwMode="auto">
              <a:xfrm>
                <a:off x="288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65" name="Group 82">
              <a:extLst>
                <a:ext uri="{FF2B5EF4-FFF2-40B4-BE49-F238E27FC236}">
                  <a16:creationId xmlns:a16="http://schemas.microsoft.com/office/drawing/2014/main" id="{F8D36016-1658-2FC2-C848-28E846F2721C}"/>
                </a:ext>
              </a:extLst>
            </p:cNvPr>
            <p:cNvGrpSpPr>
              <a:grpSpLocks/>
            </p:cNvGrpSpPr>
            <p:nvPr/>
          </p:nvGrpSpPr>
          <p:grpSpPr bwMode="auto">
            <a:xfrm>
              <a:off x="2832" y="1296"/>
              <a:ext cx="96" cy="96"/>
              <a:chOff x="2592" y="1584"/>
              <a:chExt cx="432" cy="432"/>
            </a:xfrm>
          </p:grpSpPr>
          <p:sp>
            <p:nvSpPr>
              <p:cNvPr id="66" name="Oval 83">
                <a:extLst>
                  <a:ext uri="{FF2B5EF4-FFF2-40B4-BE49-F238E27FC236}">
                    <a16:creationId xmlns:a16="http://schemas.microsoft.com/office/drawing/2014/main" id="{D9557EE4-33A0-A1D0-C3B8-B5B5CF38193F}"/>
                  </a:ext>
                </a:extLst>
              </p:cNvPr>
              <p:cNvSpPr>
                <a:spLocks noChangeArrowheads="1"/>
              </p:cNvSpPr>
              <p:nvPr/>
            </p:nvSpPr>
            <p:spPr bwMode="auto">
              <a:xfrm>
                <a:off x="2592" y="1584"/>
                <a:ext cx="432" cy="43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67" name="Line 84">
                <a:extLst>
                  <a:ext uri="{FF2B5EF4-FFF2-40B4-BE49-F238E27FC236}">
                    <a16:creationId xmlns:a16="http://schemas.microsoft.com/office/drawing/2014/main" id="{4D0240A0-E8E9-D74A-7BC2-EC36AD2B69CD}"/>
                  </a:ext>
                </a:extLst>
              </p:cNvPr>
              <p:cNvSpPr>
                <a:spLocks noChangeShapeType="1"/>
              </p:cNvSpPr>
              <p:nvPr/>
            </p:nvSpPr>
            <p:spPr bwMode="auto">
              <a:xfrm flipV="1">
                <a:off x="264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8" name="Line 85">
                <a:extLst>
                  <a:ext uri="{FF2B5EF4-FFF2-40B4-BE49-F238E27FC236}">
                    <a16:creationId xmlns:a16="http://schemas.microsoft.com/office/drawing/2014/main" id="{49A8FEDE-5B52-59A6-32B6-2DC4C33F7C25}"/>
                  </a:ext>
                </a:extLst>
              </p:cNvPr>
              <p:cNvSpPr>
                <a:spLocks noChangeShapeType="1"/>
              </p:cNvSpPr>
              <p:nvPr/>
            </p:nvSpPr>
            <p:spPr bwMode="auto">
              <a:xfrm>
                <a:off x="288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pic>
        <p:nvPicPr>
          <p:cNvPr id="89" name="Picture 87" descr="Hausplakette_en">
            <a:extLst>
              <a:ext uri="{FF2B5EF4-FFF2-40B4-BE49-F238E27FC236}">
                <a16:creationId xmlns:a16="http://schemas.microsoft.com/office/drawing/2014/main" id="{05E41CE6-ECA0-502E-2F36-F0106C17B0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80794" y="8019449"/>
            <a:ext cx="1003300"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1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D4CF72F-0CF2-6475-D9D5-80F63191B3F3}"/>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9181276E-B62A-A985-D018-E40635FCA2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C173E337-A37F-CDB6-1D20-1C4516D21801}"/>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Без </a:t>
            </a:r>
            <a:r xmlns:a="http://schemas.openxmlformats.org/drawingml/2006/main">
              <a:rPr lang="bg" sz="4400" b="1" dirty="0" err="1">
                <a:solidFill>
                  <a:srgbClr val="003399"/>
                </a:solidFill>
              </a:rPr>
              <a:t>термомостове</a:t>
            </a:r>
            <a:r xmlns:a="http://schemas.openxmlformats.org/drawingml/2006/main">
              <a:rPr lang="bg" sz="4400" b="1" dirty="0">
                <a:solidFill>
                  <a:srgbClr val="003399"/>
                </a:solidFill>
              </a:rPr>
              <a:t>​</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Детайлинг</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6" name="Content Placeholder 2">
            <a:extLst>
              <a:ext uri="{FF2B5EF4-FFF2-40B4-BE49-F238E27FC236}">
                <a16:creationId xmlns:a16="http://schemas.microsoft.com/office/drawing/2014/main" id="{358EF5DC-29E8-4CD3-4C7C-93D70833A145}"/>
              </a:ext>
            </a:extLst>
          </p:cNvPr>
          <p:cNvSpPr txBox="1">
            <a:spLocks/>
          </p:cNvSpPr>
          <p:nvPr/>
        </p:nvSpPr>
        <p:spPr>
          <a:xfrm>
            <a:off x="518160" y="300228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Psi-стойности ≤ 0,01 W/ </a:t>
            </a:r>
            <a:r xmlns:a="http://schemas.openxmlformats.org/drawingml/2006/main">
              <a:rPr lang="bg" dirty="0" err="1">
                <a:solidFill>
                  <a:srgbClr val="003399"/>
                </a:solidFill>
              </a:rPr>
              <a:t>mK</a:t>
            </a:r>
            <a:endParaRPr xmlns:a="http://schemas.openxmlformats.org/drawingml/2006/main" lang="en-US" dirty="0">
              <a:solidFill>
                <a:srgbClr val="003399"/>
              </a:solidFill>
            </a:endParaRPr>
          </a:p>
          <a:p>
            <a:r xmlns:a="http://schemas.openxmlformats.org/drawingml/2006/main">
              <a:rPr lang="bg" dirty="0">
                <a:solidFill>
                  <a:srgbClr val="003399"/>
                </a:solidFill>
              </a:rPr>
              <a:t>Всички кръстовища са моделирани</a:t>
            </a:r>
          </a:p>
          <a:p>
            <a:r xmlns:a="http://schemas.openxmlformats.org/drawingml/2006/main">
              <a:rPr lang="bg" dirty="0">
                <a:solidFill>
                  <a:srgbClr val="003399"/>
                </a:solidFill>
              </a:rPr>
              <a:t>Предпазва от мухъл, подобрява комфорта</a:t>
            </a:r>
          </a:p>
        </p:txBody>
      </p:sp>
      <p:grpSp>
        <p:nvGrpSpPr>
          <p:cNvPr id="7" name="Group 2">
            <a:extLst>
              <a:ext uri="{FF2B5EF4-FFF2-40B4-BE49-F238E27FC236}">
                <a16:creationId xmlns:a16="http://schemas.microsoft.com/office/drawing/2014/main" id="{6B7A5B14-A8FB-229E-CC78-1CB56E5CD063}"/>
              </a:ext>
            </a:extLst>
          </p:cNvPr>
          <p:cNvGrpSpPr>
            <a:grpSpLocks/>
          </p:cNvGrpSpPr>
          <p:nvPr/>
        </p:nvGrpSpPr>
        <p:grpSpPr bwMode="auto">
          <a:xfrm>
            <a:off x="7868693" y="3646679"/>
            <a:ext cx="8686800" cy="4657725"/>
            <a:chOff x="144" y="954"/>
            <a:chExt cx="5472" cy="2934"/>
          </a:xfrm>
        </p:grpSpPr>
        <p:graphicFrame>
          <p:nvGraphicFramePr>
            <p:cNvPr id="8" name="Object 3">
              <a:extLst>
                <a:ext uri="{FF2B5EF4-FFF2-40B4-BE49-F238E27FC236}">
                  <a16:creationId xmlns:a16="http://schemas.microsoft.com/office/drawing/2014/main" id="{F609F34A-B3F6-962B-1532-5834399148CB}"/>
                </a:ext>
              </a:extLst>
            </p:cNvPr>
            <p:cNvGraphicFramePr>
              <a:graphicFrameLocks noChangeAspect="1"/>
            </p:cNvGraphicFramePr>
            <p:nvPr/>
          </p:nvGraphicFramePr>
          <p:xfrm>
            <a:off x="144" y="954"/>
            <a:ext cx="5472" cy="2934"/>
          </p:xfrm>
          <a:graphic>
            <a:graphicData uri="http://schemas.openxmlformats.org/presentationml/2006/ole">
              <mc:AlternateContent xmlns:mc="http://schemas.openxmlformats.org/markup-compatibility/2006">
                <mc:Choice xmlns:v="urn:schemas-microsoft-com:vml" Requires="v">
                  <p:oleObj name="Dokument" r:id="rId5" imgW="5734800" imgH="3075480" progId="Word.Document.8">
                    <p:embed/>
                  </p:oleObj>
                </mc:Choice>
                <mc:Fallback>
                  <p:oleObj name="Dokument" r:id="rId5" imgW="5734800" imgH="3075480" progId="Word.Document.8">
                    <p:embed/>
                    <p:pic>
                      <p:nvPicPr>
                        <p:cNvPr id="8" name="Object 3">
                          <a:extLst>
                            <a:ext uri="{FF2B5EF4-FFF2-40B4-BE49-F238E27FC236}">
                              <a16:creationId xmlns:a16="http://schemas.microsoft.com/office/drawing/2014/main" id="{03A7355D-892A-3D4B-7925-E187AA6AFE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954"/>
                          <a:ext cx="5472" cy="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4">
              <a:extLst>
                <a:ext uri="{FF2B5EF4-FFF2-40B4-BE49-F238E27FC236}">
                  <a16:creationId xmlns:a16="http://schemas.microsoft.com/office/drawing/2014/main" id="{46939173-C815-920D-5834-33C41AD0498E}"/>
                </a:ext>
              </a:extLst>
            </p:cNvPr>
            <p:cNvSpPr>
              <a:spLocks noChangeArrowheads="1"/>
            </p:cNvSpPr>
            <p:nvPr/>
          </p:nvSpPr>
          <p:spPr bwMode="auto">
            <a:xfrm>
              <a:off x="1344" y="2208"/>
              <a:ext cx="62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Rectangle 5">
              <a:extLst>
                <a:ext uri="{FF2B5EF4-FFF2-40B4-BE49-F238E27FC236}">
                  <a16:creationId xmlns:a16="http://schemas.microsoft.com/office/drawing/2014/main" id="{439D39EB-33E1-C152-CD24-9AE809E61A33}"/>
                </a:ext>
              </a:extLst>
            </p:cNvPr>
            <p:cNvSpPr>
              <a:spLocks noChangeArrowheads="1"/>
            </p:cNvSpPr>
            <p:nvPr/>
          </p:nvSpPr>
          <p:spPr bwMode="auto">
            <a:xfrm>
              <a:off x="2224" y="1584"/>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Rectangle 6">
              <a:extLst>
                <a:ext uri="{FF2B5EF4-FFF2-40B4-BE49-F238E27FC236}">
                  <a16:creationId xmlns:a16="http://schemas.microsoft.com/office/drawing/2014/main" id="{6AF3C73C-2BE8-D586-F8ED-CD61188D12BE}"/>
                </a:ext>
              </a:extLst>
            </p:cNvPr>
            <p:cNvSpPr>
              <a:spLocks noChangeArrowheads="1"/>
            </p:cNvSpPr>
            <p:nvPr/>
          </p:nvSpPr>
          <p:spPr bwMode="auto">
            <a:xfrm>
              <a:off x="3552" y="2208"/>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2" name="Rectangle 7">
              <a:extLst>
                <a:ext uri="{FF2B5EF4-FFF2-40B4-BE49-F238E27FC236}">
                  <a16:creationId xmlns:a16="http://schemas.microsoft.com/office/drawing/2014/main" id="{D1196015-4B6D-565A-C132-A4D2414A25D3}"/>
                </a:ext>
              </a:extLst>
            </p:cNvPr>
            <p:cNvSpPr>
              <a:spLocks noChangeArrowheads="1"/>
            </p:cNvSpPr>
            <p:nvPr/>
          </p:nvSpPr>
          <p:spPr bwMode="auto">
            <a:xfrm>
              <a:off x="3456" y="3072"/>
              <a:ext cx="576"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3" name="Rectangle 8">
              <a:extLst>
                <a:ext uri="{FF2B5EF4-FFF2-40B4-BE49-F238E27FC236}">
                  <a16:creationId xmlns:a16="http://schemas.microsoft.com/office/drawing/2014/main" id="{7443D712-8A5F-EFF3-1A56-78499DB16BCB}"/>
                </a:ext>
              </a:extLst>
            </p:cNvPr>
            <p:cNvSpPr>
              <a:spLocks noChangeArrowheads="1"/>
            </p:cNvSpPr>
            <p:nvPr/>
          </p:nvSpPr>
          <p:spPr bwMode="auto">
            <a:xfrm>
              <a:off x="2592" y="2208"/>
              <a:ext cx="43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Rectangle 9">
              <a:extLst>
                <a:ext uri="{FF2B5EF4-FFF2-40B4-BE49-F238E27FC236}">
                  <a16:creationId xmlns:a16="http://schemas.microsoft.com/office/drawing/2014/main" id="{6D46C060-0008-B864-64DA-707B13913451}"/>
                </a:ext>
              </a:extLst>
            </p:cNvPr>
            <p:cNvSpPr>
              <a:spLocks noChangeArrowheads="1"/>
            </p:cNvSpPr>
            <p:nvPr/>
          </p:nvSpPr>
          <p:spPr bwMode="auto">
            <a:xfrm>
              <a:off x="2240" y="2208"/>
              <a:ext cx="19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 name="Rectangle 10">
              <a:extLst>
                <a:ext uri="{FF2B5EF4-FFF2-40B4-BE49-F238E27FC236}">
                  <a16:creationId xmlns:a16="http://schemas.microsoft.com/office/drawing/2014/main" id="{41513BDA-A1EF-6765-C425-400454D5C8FE}"/>
                </a:ext>
              </a:extLst>
            </p:cNvPr>
            <p:cNvSpPr>
              <a:spLocks noChangeArrowheads="1"/>
            </p:cNvSpPr>
            <p:nvPr/>
          </p:nvSpPr>
          <p:spPr bwMode="auto">
            <a:xfrm>
              <a:off x="2176" y="3072"/>
              <a:ext cx="19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16" name="Group 12">
            <a:extLst>
              <a:ext uri="{FF2B5EF4-FFF2-40B4-BE49-F238E27FC236}">
                <a16:creationId xmlns:a16="http://schemas.microsoft.com/office/drawing/2014/main" id="{C4654EA6-0A60-F303-DC6E-E4256B90C984}"/>
              </a:ext>
            </a:extLst>
          </p:cNvPr>
          <p:cNvGrpSpPr>
            <a:grpSpLocks/>
          </p:cNvGrpSpPr>
          <p:nvPr/>
        </p:nvGrpSpPr>
        <p:grpSpPr bwMode="auto">
          <a:xfrm>
            <a:off x="7792494" y="3427603"/>
            <a:ext cx="6937375" cy="4495800"/>
            <a:chOff x="96" y="816"/>
            <a:chExt cx="4370" cy="2832"/>
          </a:xfrm>
        </p:grpSpPr>
        <p:sp>
          <p:nvSpPr>
            <p:cNvPr id="17" name="Text Box 13">
              <a:extLst>
                <a:ext uri="{FF2B5EF4-FFF2-40B4-BE49-F238E27FC236}">
                  <a16:creationId xmlns:a16="http://schemas.microsoft.com/office/drawing/2014/main" id="{84C9F916-9059-F907-9F19-59609BBB90B0}"/>
                </a:ext>
              </a:extLst>
            </p:cNvPr>
            <p:cNvSpPr txBox="1">
              <a:spLocks noChangeArrowheads="1"/>
            </p:cNvSpPr>
            <p:nvPr/>
          </p:nvSpPr>
          <p:spPr bwMode="auto">
            <a:xfrm>
              <a:off x="96" y="816"/>
              <a:ext cx="1440" cy="558"/>
            </a:xfrm>
            <a:prstGeom prst="rect">
              <a:avLst/>
            </a:prstGeom>
            <a:solidFill>
              <a:schemeClr val="bg1">
                <a:alpha val="24001"/>
              </a:schemeClr>
            </a:solidFill>
            <a:ln>
              <a:noFill/>
            </a:ln>
            <a:effectLst/>
            <a:extLs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spcBef>
                  <a:spcPct val="50000"/>
                </a:spcBef>
              </a:pPr>
              <a:r xmlns:a="http://schemas.openxmlformats.org/drawingml/2006/main">
                <a:rPr lang="bg" altLang="de-DE" sz="2000" b="1" dirty="0">
                  <a:solidFill>
                    <a:srgbClr val="777777"/>
                  </a:solidFill>
                </a:rPr>
                <a:t>1 </a:t>
              </a:r>
              <a:r xmlns:a="http://schemas.openxmlformats.org/drawingml/2006/main">
                <a:rPr lang="bg" altLang="de-DE" sz="1600" b="1" dirty="0">
                  <a:solidFill>
                    <a:srgbClr val="777777"/>
                  </a:solidFill>
                </a:rPr>
                <a:t>Топлоизолация: </a:t>
              </a:r>
              <a:br xmlns:a="http://schemas.openxmlformats.org/drawingml/2006/main">
                <a:rPr lang="en-GB" altLang="de-DE" sz="1600" b="1" dirty="0">
                  <a:solidFill>
                    <a:srgbClr val="777777"/>
                  </a:solidFill>
                </a:rPr>
              </a:br>
              <a:r xmlns:a="http://schemas.openxmlformats.org/drawingml/2006/main">
                <a:rPr lang="bg" altLang="de-DE" sz="1600" b="1" dirty="0">
                  <a:solidFill>
                    <a:srgbClr val="777777"/>
                  </a:solidFill>
                </a:rPr>
                <a:t>U </a:t>
              </a:r>
              <a:r xmlns:a="http://schemas.openxmlformats.org/drawingml/2006/main">
                <a:rPr lang="bg" altLang="de-DE" sz="1600" b="1" dirty="0">
                  <a:solidFill>
                    <a:srgbClr val="777777"/>
                  </a:solidFill>
                  <a:sym typeface="Symbol" panose="05050102010706020507" pitchFamily="18" charset="2"/>
                </a:rPr>
                <a:t>≤ 0,15 W/(m²K) </a:t>
              </a:r>
              <a:br xmlns:a="http://schemas.openxmlformats.org/drawingml/2006/main">
                <a:rPr lang="en-GB" altLang="de-DE" sz="1600" b="1" dirty="0">
                  <a:solidFill>
                    <a:srgbClr val="777777"/>
                  </a:solidFill>
                  <a:sym typeface="Symbol" panose="05050102010706020507" pitchFamily="18" charset="2"/>
                </a:rPr>
              </a:br>
              <a:r xmlns:a="http://schemas.openxmlformats.org/drawingml/2006/main">
                <a:rPr lang="bg" altLang="de-DE" sz="1600" b="1" dirty="0" err="1">
                  <a:solidFill>
                    <a:srgbClr val="777777"/>
                  </a:solidFill>
                </a:rPr>
                <a:t>U </a:t>
              </a:r>
              <a:r xmlns:a="http://schemas.openxmlformats.org/drawingml/2006/main">
                <a:rPr lang="bg" altLang="de-DE" sz="1600" b="1" baseline="-25000" dirty="0" err="1">
                  <a:solidFill>
                    <a:srgbClr val="777777"/>
                  </a:solidFill>
                </a:rPr>
                <a:t>w</a:t>
              </a:r>
              <a:r xmlns:a="http://schemas.openxmlformats.org/drawingml/2006/main">
                <a:rPr lang="bg" altLang="de-DE" sz="1600" b="1" dirty="0">
                  <a:solidFill>
                    <a:srgbClr val="777777"/>
                  </a:solidFill>
                </a:rPr>
                <a:t> </a:t>
              </a:r>
              <a:r xmlns:a="http://schemas.openxmlformats.org/drawingml/2006/main">
                <a:rPr lang="bg" altLang="de-DE" sz="1600" b="1" dirty="0">
                  <a:solidFill>
                    <a:srgbClr val="777777"/>
                  </a:solidFill>
                  <a:sym typeface="Symbol" panose="05050102010706020507" pitchFamily="18" charset="2"/>
                </a:rPr>
                <a:t> 0,8 W/(m²K)</a:t>
              </a:r>
            </a:p>
          </p:txBody>
        </p:sp>
        <p:grpSp>
          <p:nvGrpSpPr>
            <p:cNvPr id="18" name="Group 14">
              <a:extLst>
                <a:ext uri="{FF2B5EF4-FFF2-40B4-BE49-F238E27FC236}">
                  <a16:creationId xmlns:a16="http://schemas.microsoft.com/office/drawing/2014/main" id="{E6C96CEE-6C6A-7127-F424-F55CE380376C}"/>
                </a:ext>
              </a:extLst>
            </p:cNvPr>
            <p:cNvGrpSpPr>
              <a:grpSpLocks/>
            </p:cNvGrpSpPr>
            <p:nvPr/>
          </p:nvGrpSpPr>
          <p:grpSpPr bwMode="auto">
            <a:xfrm>
              <a:off x="1056" y="1528"/>
              <a:ext cx="3410" cy="2120"/>
              <a:chOff x="1056" y="1528"/>
              <a:chExt cx="3410" cy="2120"/>
            </a:xfrm>
          </p:grpSpPr>
          <p:sp>
            <p:nvSpPr>
              <p:cNvPr id="19" name="Rectangle 15">
                <a:extLst>
                  <a:ext uri="{FF2B5EF4-FFF2-40B4-BE49-F238E27FC236}">
                    <a16:creationId xmlns:a16="http://schemas.microsoft.com/office/drawing/2014/main" id="{0F876034-1581-C667-09EA-A65C50C113AD}"/>
                  </a:ext>
                </a:extLst>
              </p:cNvPr>
              <p:cNvSpPr>
                <a:spLocks noChangeArrowheads="1"/>
              </p:cNvSpPr>
              <p:nvPr/>
            </p:nvSpPr>
            <p:spPr bwMode="auto">
              <a:xfrm rot="1440000">
                <a:off x="2647" y="1528"/>
                <a:ext cx="1819" cy="127"/>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 name="Rectangle 16">
                <a:extLst>
                  <a:ext uri="{FF2B5EF4-FFF2-40B4-BE49-F238E27FC236}">
                    <a16:creationId xmlns:a16="http://schemas.microsoft.com/office/drawing/2014/main" id="{94F73DB6-9D0A-CA21-8540-BC0F06643942}"/>
                  </a:ext>
                </a:extLst>
              </p:cNvPr>
              <p:cNvSpPr>
                <a:spLocks noChangeArrowheads="1"/>
              </p:cNvSpPr>
              <p:nvPr/>
            </p:nvSpPr>
            <p:spPr bwMode="auto">
              <a:xfrm rot="20100000">
                <a:off x="1056" y="1536"/>
                <a:ext cx="1819" cy="127"/>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1" name="Rectangle 17">
                <a:extLst>
                  <a:ext uri="{FF2B5EF4-FFF2-40B4-BE49-F238E27FC236}">
                    <a16:creationId xmlns:a16="http://schemas.microsoft.com/office/drawing/2014/main" id="{6676EE8E-EE82-631C-969C-838B007E8158}"/>
                  </a:ext>
                </a:extLst>
              </p:cNvPr>
              <p:cNvSpPr>
                <a:spLocks noChangeArrowheads="1"/>
              </p:cNvSpPr>
              <p:nvPr/>
            </p:nvSpPr>
            <p:spPr bwMode="auto">
              <a:xfrm>
                <a:off x="1152" y="3552"/>
                <a:ext cx="3216" cy="96"/>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2" name="Rectangle 18">
                <a:extLst>
                  <a:ext uri="{FF2B5EF4-FFF2-40B4-BE49-F238E27FC236}">
                    <a16:creationId xmlns:a16="http://schemas.microsoft.com/office/drawing/2014/main" id="{A7AE9E41-6EC8-CA55-99CA-4F414BCBA09D}"/>
                  </a:ext>
                </a:extLst>
              </p:cNvPr>
              <p:cNvSpPr>
                <a:spLocks noChangeArrowheads="1"/>
              </p:cNvSpPr>
              <p:nvPr/>
            </p:nvSpPr>
            <p:spPr bwMode="auto">
              <a:xfrm>
                <a:off x="1152" y="1968"/>
                <a:ext cx="96" cy="1584"/>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3" name="Rectangle 19">
                <a:extLst>
                  <a:ext uri="{FF2B5EF4-FFF2-40B4-BE49-F238E27FC236}">
                    <a16:creationId xmlns:a16="http://schemas.microsoft.com/office/drawing/2014/main" id="{F55F165E-DFB3-F420-AE6D-1D9452427B5D}"/>
                  </a:ext>
                </a:extLst>
              </p:cNvPr>
              <p:cNvSpPr>
                <a:spLocks noChangeArrowheads="1"/>
              </p:cNvSpPr>
              <p:nvPr/>
            </p:nvSpPr>
            <p:spPr bwMode="auto">
              <a:xfrm>
                <a:off x="4272" y="1968"/>
                <a:ext cx="96" cy="1584"/>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grpSp>
        <p:nvGrpSpPr>
          <p:cNvPr id="24" name="Group 20">
            <a:extLst>
              <a:ext uri="{FF2B5EF4-FFF2-40B4-BE49-F238E27FC236}">
                <a16:creationId xmlns:a16="http://schemas.microsoft.com/office/drawing/2014/main" id="{16E16F86-3CD7-7679-6FB5-AC0E71F3F3B8}"/>
              </a:ext>
            </a:extLst>
          </p:cNvPr>
          <p:cNvGrpSpPr>
            <a:grpSpLocks/>
          </p:cNvGrpSpPr>
          <p:nvPr/>
        </p:nvGrpSpPr>
        <p:grpSpPr bwMode="auto">
          <a:xfrm>
            <a:off x="9491119" y="4418203"/>
            <a:ext cx="7292975" cy="3276600"/>
            <a:chOff x="1166" y="1440"/>
            <a:chExt cx="4594" cy="2064"/>
          </a:xfrm>
        </p:grpSpPr>
        <p:sp>
          <p:nvSpPr>
            <p:cNvPr id="25" name="AutoShape 21">
              <a:extLst>
                <a:ext uri="{FF2B5EF4-FFF2-40B4-BE49-F238E27FC236}">
                  <a16:creationId xmlns:a16="http://schemas.microsoft.com/office/drawing/2014/main" id="{06C4145B-4558-21D7-9AC7-FD9A152FC8F9}"/>
                </a:ext>
              </a:extLst>
            </p:cNvPr>
            <p:cNvSpPr>
              <a:spLocks noChangeArrowheads="1"/>
            </p:cNvSpPr>
            <p:nvPr/>
          </p:nvSpPr>
          <p:spPr bwMode="auto">
            <a:xfrm flipH="1">
              <a:off x="2976" y="1440"/>
              <a:ext cx="2784" cy="1248"/>
            </a:xfrm>
            <a:prstGeom prst="rtTriangle">
              <a:avLst/>
            </a:prstGeom>
            <a:solidFill>
              <a:srgbClr val="FF3300">
                <a:alpha val="50000"/>
              </a:srgbClr>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6" name="AutoShape 22">
              <a:extLst>
                <a:ext uri="{FF2B5EF4-FFF2-40B4-BE49-F238E27FC236}">
                  <a16:creationId xmlns:a16="http://schemas.microsoft.com/office/drawing/2014/main" id="{D0B5CB94-40FD-A441-396E-2F62BCD63AFA}"/>
                </a:ext>
              </a:extLst>
            </p:cNvPr>
            <p:cNvSpPr>
              <a:spLocks noChangeArrowheads="1"/>
            </p:cNvSpPr>
            <p:nvPr/>
          </p:nvSpPr>
          <p:spPr bwMode="auto">
            <a:xfrm flipH="1">
              <a:off x="2976" y="2238"/>
              <a:ext cx="2784" cy="1248"/>
            </a:xfrm>
            <a:prstGeom prst="rtTriangle">
              <a:avLst/>
            </a:prstGeom>
            <a:solidFill>
              <a:srgbClr val="FF3300">
                <a:alpha val="50000"/>
              </a:srgbClr>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7" name="Text Box 23">
              <a:extLst>
                <a:ext uri="{FF2B5EF4-FFF2-40B4-BE49-F238E27FC236}">
                  <a16:creationId xmlns:a16="http://schemas.microsoft.com/office/drawing/2014/main" id="{AD25C9CA-98BE-F742-F324-531553DE0390}"/>
                </a:ext>
              </a:extLst>
            </p:cNvPr>
            <p:cNvSpPr txBox="1">
              <a:spLocks noChangeArrowheads="1"/>
            </p:cNvSpPr>
            <p:nvPr/>
          </p:nvSpPr>
          <p:spPr bwMode="auto">
            <a:xfrm>
              <a:off x="4512" y="2208"/>
              <a:ext cx="1152" cy="7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spcBef>
                  <a:spcPct val="50000"/>
                </a:spcBef>
              </a:pPr>
              <a:r xmlns:a="http://schemas.openxmlformats.org/drawingml/2006/main">
                <a:rPr lang="bg" altLang="de-DE" sz="2000" b="1" dirty="0">
                  <a:solidFill>
                    <a:schemeClr val="bg1"/>
                  </a:solidFill>
                </a:rPr>
                <a:t>3 </a:t>
              </a:r>
              <a:r xmlns:a="http://schemas.openxmlformats.org/drawingml/2006/main">
                <a:rPr lang="bg" altLang="de-DE" sz="1600" b="1" dirty="0">
                  <a:solidFill>
                    <a:schemeClr val="bg1"/>
                  </a:solidFill>
                </a:rPr>
                <a:t>Тройно </a:t>
              </a:r>
              <a:r xmlns:a="http://schemas.openxmlformats.org/drawingml/2006/main">
                <a:rPr lang="bg" altLang="de-DE" sz="1600" b="1" dirty="0" err="1">
                  <a:solidFill>
                    <a:schemeClr val="bg1"/>
                  </a:solidFill>
                </a:rPr>
                <a:t>остъкляване </a:t>
              </a:r>
              <a:r xmlns:a="http://schemas.openxmlformats.org/drawingml/2006/main">
                <a:rPr lang="bg" altLang="de-DE" sz="1600" b="1" dirty="0">
                  <a:solidFill>
                    <a:schemeClr val="bg1"/>
                  </a:solidFill>
                </a:rPr>
                <a:t>: </a:t>
              </a:r>
              <a:br xmlns:a="http://schemas.openxmlformats.org/drawingml/2006/main">
                <a:rPr lang="en-GB" altLang="de-DE" sz="1600" b="1" dirty="0">
                  <a:solidFill>
                    <a:schemeClr val="bg1"/>
                  </a:solidFill>
                </a:rPr>
              </a:br>
              <a:r xmlns:a="http://schemas.openxmlformats.org/drawingml/2006/main">
                <a:rPr lang="bg" altLang="de-DE" sz="1600" b="1" dirty="0" err="1">
                  <a:solidFill>
                    <a:schemeClr val="bg1"/>
                  </a:solidFill>
                </a:rPr>
                <a:t>U </a:t>
              </a:r>
              <a:r xmlns:a="http://schemas.openxmlformats.org/drawingml/2006/main">
                <a:rPr lang="bg" altLang="de-DE" sz="1600" b="1" baseline="-25000" dirty="0" err="1">
                  <a:solidFill>
                    <a:schemeClr val="bg1"/>
                  </a:solidFill>
                </a:rPr>
                <a:t>g</a:t>
              </a:r>
              <a:r xmlns:a="http://schemas.openxmlformats.org/drawingml/2006/main">
                <a:rPr lang="bg" altLang="de-DE" sz="1600" b="1" dirty="0">
                  <a:solidFill>
                    <a:schemeClr val="bg1"/>
                  </a:solidFill>
                </a:rPr>
                <a:t> </a:t>
              </a:r>
              <a:r xmlns:a="http://schemas.openxmlformats.org/drawingml/2006/main">
                <a:rPr lang="bg" altLang="de-DE" sz="1600" b="1" dirty="0">
                  <a:solidFill>
                    <a:schemeClr val="bg1"/>
                  </a:solidFill>
                  <a:sym typeface="Symbol" panose="05050102010706020507" pitchFamily="18" charset="2"/>
                </a:rPr>
                <a:t> 0,8 W/(m²K) </a:t>
              </a:r>
              <a:br xmlns:a="http://schemas.openxmlformats.org/drawingml/2006/main">
                <a:rPr lang="en-GB" altLang="de-DE" sz="1600" b="1" dirty="0">
                  <a:solidFill>
                    <a:schemeClr val="bg1"/>
                  </a:solidFill>
                  <a:sym typeface="Symbol" panose="05050102010706020507" pitchFamily="18" charset="2"/>
                </a:rPr>
              </a:br>
              <a:r xmlns:a="http://schemas.openxmlformats.org/drawingml/2006/main">
                <a:rPr lang="bg" altLang="de-DE" sz="1600" b="1" dirty="0">
                  <a:solidFill>
                    <a:schemeClr val="bg1"/>
                  </a:solidFill>
                  <a:sym typeface="Symbol" panose="05050102010706020507" pitchFamily="18" charset="2"/>
                </a:rPr>
                <a:t>g = 0,50…0,55</a:t>
              </a:r>
              <a:endParaRPr xmlns:a="http://schemas.openxmlformats.org/drawingml/2006/main" lang="en-GB" altLang="de-DE" sz="1600" b="1" dirty="0">
                <a:solidFill>
                  <a:schemeClr val="bg1"/>
                </a:solidFill>
              </a:endParaRPr>
            </a:p>
          </p:txBody>
        </p:sp>
        <p:grpSp>
          <p:nvGrpSpPr>
            <p:cNvPr id="28" name="Group 24">
              <a:extLst>
                <a:ext uri="{FF2B5EF4-FFF2-40B4-BE49-F238E27FC236}">
                  <a16:creationId xmlns:a16="http://schemas.microsoft.com/office/drawing/2014/main" id="{9F3D5E9A-C1CE-A314-BB62-2C8EB1F05D9B}"/>
                </a:ext>
              </a:extLst>
            </p:cNvPr>
            <p:cNvGrpSpPr>
              <a:grpSpLocks/>
            </p:cNvGrpSpPr>
            <p:nvPr/>
          </p:nvGrpSpPr>
          <p:grpSpPr bwMode="auto">
            <a:xfrm>
              <a:off x="1166" y="2064"/>
              <a:ext cx="3184" cy="1440"/>
              <a:chOff x="1166" y="2064"/>
              <a:chExt cx="3184" cy="1440"/>
            </a:xfrm>
          </p:grpSpPr>
          <p:sp>
            <p:nvSpPr>
              <p:cNvPr id="29" name="Line 25">
                <a:extLst>
                  <a:ext uri="{FF2B5EF4-FFF2-40B4-BE49-F238E27FC236}">
                    <a16:creationId xmlns:a16="http://schemas.microsoft.com/office/drawing/2014/main" id="{E3DF6FFC-EF96-1D7F-EA4B-0974A53ADE03}"/>
                  </a:ext>
                </a:extLst>
              </p:cNvPr>
              <p:cNvSpPr>
                <a:spLocks noChangeShapeType="1"/>
              </p:cNvSpPr>
              <p:nvPr/>
            </p:nvSpPr>
            <p:spPr bwMode="auto">
              <a:xfrm flipH="1" flipV="1">
                <a:off x="4350" y="2880"/>
                <a:ext cx="0" cy="62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0" name="Line 26">
                <a:extLst>
                  <a:ext uri="{FF2B5EF4-FFF2-40B4-BE49-F238E27FC236}">
                    <a16:creationId xmlns:a16="http://schemas.microsoft.com/office/drawing/2014/main" id="{EB4D4C76-5233-7D36-B340-7E56F6C3B61F}"/>
                  </a:ext>
                </a:extLst>
              </p:cNvPr>
              <p:cNvSpPr>
                <a:spLocks noChangeShapeType="1"/>
              </p:cNvSpPr>
              <p:nvPr/>
            </p:nvSpPr>
            <p:spPr bwMode="auto">
              <a:xfrm flipH="1" flipV="1">
                <a:off x="4350" y="2064"/>
                <a:ext cx="0" cy="62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 name="Line 27">
                <a:extLst>
                  <a:ext uri="{FF2B5EF4-FFF2-40B4-BE49-F238E27FC236}">
                    <a16:creationId xmlns:a16="http://schemas.microsoft.com/office/drawing/2014/main" id="{8A3987A4-1EAE-7649-1481-9999111DB43D}"/>
                  </a:ext>
                </a:extLst>
              </p:cNvPr>
              <p:cNvSpPr>
                <a:spLocks noChangeShapeType="1"/>
              </p:cNvSpPr>
              <p:nvPr/>
            </p:nvSpPr>
            <p:spPr bwMode="auto">
              <a:xfrm flipH="1" flipV="1">
                <a:off x="1166" y="2880"/>
                <a:ext cx="0" cy="62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 name="Line 28">
                <a:extLst>
                  <a:ext uri="{FF2B5EF4-FFF2-40B4-BE49-F238E27FC236}">
                    <a16:creationId xmlns:a16="http://schemas.microsoft.com/office/drawing/2014/main" id="{A5091654-3017-87AE-B8AC-6E10459F3371}"/>
                  </a:ext>
                </a:extLst>
              </p:cNvPr>
              <p:cNvSpPr>
                <a:spLocks noChangeShapeType="1"/>
              </p:cNvSpPr>
              <p:nvPr/>
            </p:nvSpPr>
            <p:spPr bwMode="auto">
              <a:xfrm flipH="1" flipV="1">
                <a:off x="1166" y="2064"/>
                <a:ext cx="0" cy="38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grpSp>
        <p:nvGrpSpPr>
          <p:cNvPr id="33" name="Group 30">
            <a:extLst>
              <a:ext uri="{FF2B5EF4-FFF2-40B4-BE49-F238E27FC236}">
                <a16:creationId xmlns:a16="http://schemas.microsoft.com/office/drawing/2014/main" id="{15B41382-B577-B09A-B1C7-30E425FF5E90}"/>
              </a:ext>
            </a:extLst>
          </p:cNvPr>
          <p:cNvGrpSpPr>
            <a:grpSpLocks/>
          </p:cNvGrpSpPr>
          <p:nvPr/>
        </p:nvGrpSpPr>
        <p:grpSpPr bwMode="auto">
          <a:xfrm>
            <a:off x="9170443" y="3732404"/>
            <a:ext cx="7481888" cy="4438651"/>
            <a:chOff x="964" y="1008"/>
            <a:chExt cx="4713" cy="2796"/>
          </a:xfrm>
        </p:grpSpPr>
        <p:grpSp>
          <p:nvGrpSpPr>
            <p:cNvPr id="34" name="Group 31">
              <a:extLst>
                <a:ext uri="{FF2B5EF4-FFF2-40B4-BE49-F238E27FC236}">
                  <a16:creationId xmlns:a16="http://schemas.microsoft.com/office/drawing/2014/main" id="{FF0C1F6C-6DE1-86DD-0322-DD2211929B0F}"/>
                </a:ext>
              </a:extLst>
            </p:cNvPr>
            <p:cNvGrpSpPr>
              <a:grpSpLocks/>
            </p:cNvGrpSpPr>
            <p:nvPr/>
          </p:nvGrpSpPr>
          <p:grpSpPr bwMode="auto">
            <a:xfrm>
              <a:off x="964" y="1767"/>
              <a:ext cx="3548" cy="2037"/>
              <a:chOff x="641" y="1786"/>
              <a:chExt cx="4003" cy="2249"/>
            </a:xfrm>
          </p:grpSpPr>
          <p:sp>
            <p:nvSpPr>
              <p:cNvPr id="36" name="Oval 32">
                <a:extLst>
                  <a:ext uri="{FF2B5EF4-FFF2-40B4-BE49-F238E27FC236}">
                    <a16:creationId xmlns:a16="http://schemas.microsoft.com/office/drawing/2014/main" id="{1DE5E593-EC63-3002-F1ED-82804E9E1FD5}"/>
                  </a:ext>
                </a:extLst>
              </p:cNvPr>
              <p:cNvSpPr>
                <a:spLocks noChangeArrowheads="1"/>
              </p:cNvSpPr>
              <p:nvPr/>
            </p:nvSpPr>
            <p:spPr bwMode="auto">
              <a:xfrm>
                <a:off x="4193" y="3706"/>
                <a:ext cx="443"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37" name="Oval 33">
                <a:extLst>
                  <a:ext uri="{FF2B5EF4-FFF2-40B4-BE49-F238E27FC236}">
                    <a16:creationId xmlns:a16="http://schemas.microsoft.com/office/drawing/2014/main" id="{14E2EEDD-E5D9-A49E-FF8E-89B67FE3F152}"/>
                  </a:ext>
                </a:extLst>
              </p:cNvPr>
              <p:cNvSpPr>
                <a:spLocks noChangeArrowheads="1"/>
              </p:cNvSpPr>
              <p:nvPr/>
            </p:nvSpPr>
            <p:spPr bwMode="auto">
              <a:xfrm>
                <a:off x="2798" y="3689"/>
                <a:ext cx="414"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38" name="Oval 34">
                <a:extLst>
                  <a:ext uri="{FF2B5EF4-FFF2-40B4-BE49-F238E27FC236}">
                    <a16:creationId xmlns:a16="http://schemas.microsoft.com/office/drawing/2014/main" id="{FDE0C3B7-B295-855E-6A84-20545857B407}"/>
                  </a:ext>
                </a:extLst>
              </p:cNvPr>
              <p:cNvSpPr>
                <a:spLocks noChangeArrowheads="1"/>
              </p:cNvSpPr>
              <p:nvPr/>
            </p:nvSpPr>
            <p:spPr bwMode="auto">
              <a:xfrm>
                <a:off x="641" y="1817"/>
                <a:ext cx="433"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39" name="Oval 35">
                <a:extLst>
                  <a:ext uri="{FF2B5EF4-FFF2-40B4-BE49-F238E27FC236}">
                    <a16:creationId xmlns:a16="http://schemas.microsoft.com/office/drawing/2014/main" id="{CD875444-E7A6-68C3-AF1C-CF3110310754}"/>
                  </a:ext>
                </a:extLst>
              </p:cNvPr>
              <p:cNvSpPr>
                <a:spLocks noChangeArrowheads="1"/>
              </p:cNvSpPr>
              <p:nvPr/>
            </p:nvSpPr>
            <p:spPr bwMode="auto">
              <a:xfrm>
                <a:off x="4189" y="1786"/>
                <a:ext cx="455"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40" name="Oval 36">
                <a:extLst>
                  <a:ext uri="{FF2B5EF4-FFF2-40B4-BE49-F238E27FC236}">
                    <a16:creationId xmlns:a16="http://schemas.microsoft.com/office/drawing/2014/main" id="{B05B4CC5-EB94-4C30-2988-CB98F8F907FE}"/>
                  </a:ext>
                </a:extLst>
              </p:cNvPr>
              <p:cNvSpPr>
                <a:spLocks noChangeArrowheads="1"/>
              </p:cNvSpPr>
              <p:nvPr/>
            </p:nvSpPr>
            <p:spPr bwMode="auto">
              <a:xfrm>
                <a:off x="2008" y="3689"/>
                <a:ext cx="411"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41" name="Oval 37">
                <a:extLst>
                  <a:ext uri="{FF2B5EF4-FFF2-40B4-BE49-F238E27FC236}">
                    <a16:creationId xmlns:a16="http://schemas.microsoft.com/office/drawing/2014/main" id="{8E3D9B6B-ED0F-870C-C28C-975FD54C65E6}"/>
                  </a:ext>
                </a:extLst>
              </p:cNvPr>
              <p:cNvSpPr>
                <a:spLocks noChangeArrowheads="1"/>
              </p:cNvSpPr>
              <p:nvPr/>
            </p:nvSpPr>
            <p:spPr bwMode="auto">
              <a:xfrm>
                <a:off x="649" y="3734"/>
                <a:ext cx="407"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grpSp>
        <p:sp>
          <p:nvSpPr>
            <p:cNvPr id="35" name="Rectangle 38">
              <a:extLst>
                <a:ext uri="{FF2B5EF4-FFF2-40B4-BE49-F238E27FC236}">
                  <a16:creationId xmlns:a16="http://schemas.microsoft.com/office/drawing/2014/main" id="{52010DC0-183C-8F2E-CFA9-D2EAA433A7B6}"/>
                </a:ext>
              </a:extLst>
            </p:cNvPr>
            <p:cNvSpPr>
              <a:spLocks noChangeArrowheads="1"/>
            </p:cNvSpPr>
            <p:nvPr/>
          </p:nvSpPr>
          <p:spPr bwMode="auto">
            <a:xfrm>
              <a:off x="4429" y="1008"/>
              <a:ext cx="1248" cy="558"/>
            </a:xfrm>
            <a:prstGeom prst="rect">
              <a:avLst/>
            </a:prstGeom>
            <a:solidFill>
              <a:schemeClr val="bg1">
                <a:alpha val="28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eaLnBrk="0" hangingPunct="0"/>
              <a:r xmlns:a="http://schemas.openxmlformats.org/drawingml/2006/main">
                <a:rPr lang="bg" altLang="de-DE" sz="2000" b="1" dirty="0">
                  <a:solidFill>
                    <a:srgbClr val="FF0000"/>
                  </a:solidFill>
                </a:rPr>
                <a:t>2 </a:t>
              </a:r>
              <a:r xmlns:a="http://schemas.openxmlformats.org/drawingml/2006/main">
                <a:rPr lang="bg" altLang="de-DE" sz="1600" b="1" dirty="0">
                  <a:solidFill>
                    <a:srgbClr val="FF0000"/>
                  </a:solidFill>
                </a:rPr>
                <a:t>Избягвайте </a:t>
              </a:r>
              <a:br xmlns:a="http://schemas.openxmlformats.org/drawingml/2006/main">
                <a:rPr lang="en-GB" altLang="de-DE" sz="1600" b="1" dirty="0">
                  <a:solidFill>
                    <a:srgbClr val="FF0000"/>
                  </a:solidFill>
                </a:rPr>
              </a:br>
              <a:r xmlns:a="http://schemas.openxmlformats.org/drawingml/2006/main">
                <a:rPr lang="bg" altLang="de-DE" sz="1600" b="1" dirty="0">
                  <a:solidFill>
                    <a:srgbClr val="FF0000"/>
                  </a:solidFill>
                </a:rPr>
                <a:t>ефектите на термомостовете</a:t>
              </a:r>
            </a:p>
            <a:p>
              <a:pPr xmlns:a="http://schemas.openxmlformats.org/drawingml/2006/main" eaLnBrk="0" hangingPunct="0"/>
              <a:r xmlns:a="http://schemas.openxmlformats.org/drawingml/2006/main">
                <a:rPr lang="bg" altLang="de-DE" sz="1600" b="1" dirty="0">
                  <a:solidFill>
                    <a:srgbClr val="FF0000"/>
                  </a:solidFill>
                  <a:sym typeface="Symbol" panose="05050102010706020507" pitchFamily="18" charset="2"/>
                </a:rPr>
                <a:t> </a:t>
              </a:r>
              <a:r xmlns:a="http://schemas.openxmlformats.org/drawingml/2006/main">
                <a:rPr lang="bg" altLang="de-DE" sz="1600" b="1" baseline="-25000" dirty="0">
                  <a:solidFill>
                    <a:srgbClr val="FF0000"/>
                  </a:solidFill>
                  <a:sym typeface="Symbol" panose="05050102010706020507" pitchFamily="18" charset="2"/>
                </a:rPr>
                <a:t>a </a:t>
              </a:r>
              <a:r xmlns:a="http://schemas.openxmlformats.org/drawingml/2006/main">
                <a:rPr lang="bg" altLang="de-DE" sz="1600" b="1" dirty="0">
                  <a:solidFill>
                    <a:srgbClr val="FF0000"/>
                  </a:solidFill>
                  <a:sym typeface="Symbol" panose="05050102010706020507" pitchFamily="18" charset="2"/>
                </a:rPr>
                <a:t>≤ 0,01 W/( </a:t>
              </a:r>
              <a:r xmlns:a="http://schemas.openxmlformats.org/drawingml/2006/main">
                <a:rPr lang="bg" altLang="de-DE" sz="1600" b="1" dirty="0" err="1">
                  <a:solidFill>
                    <a:srgbClr val="FF0000"/>
                  </a:solidFill>
                  <a:sym typeface="Symbol" panose="05050102010706020507" pitchFamily="18" charset="2"/>
                </a:rPr>
                <a:t>mK </a:t>
              </a:r>
              <a:r xmlns:a="http://schemas.openxmlformats.org/drawingml/2006/main">
                <a:rPr lang="bg" altLang="de-DE" sz="1600" b="1" dirty="0">
                  <a:solidFill>
                    <a:srgbClr val="FF0000"/>
                  </a:solidFill>
                  <a:sym typeface="Symbol" panose="05050102010706020507" pitchFamily="18" charset="2"/>
                </a:rPr>
                <a:t>)</a:t>
              </a:r>
            </a:p>
          </p:txBody>
        </p:sp>
      </p:grpSp>
      <p:grpSp>
        <p:nvGrpSpPr>
          <p:cNvPr id="42" name="Group 39">
            <a:extLst>
              <a:ext uri="{FF2B5EF4-FFF2-40B4-BE49-F238E27FC236}">
                <a16:creationId xmlns:a16="http://schemas.microsoft.com/office/drawing/2014/main" id="{320DA976-A449-E38B-84DA-616803E25276}"/>
              </a:ext>
            </a:extLst>
          </p:cNvPr>
          <p:cNvGrpSpPr>
            <a:grpSpLocks/>
          </p:cNvGrpSpPr>
          <p:nvPr/>
        </p:nvGrpSpPr>
        <p:grpSpPr bwMode="auto">
          <a:xfrm>
            <a:off x="7840118" y="4180078"/>
            <a:ext cx="6657975" cy="3505200"/>
            <a:chOff x="126" y="1296"/>
            <a:chExt cx="4194" cy="2208"/>
          </a:xfrm>
        </p:grpSpPr>
        <p:grpSp>
          <p:nvGrpSpPr>
            <p:cNvPr id="43" name="Group 40">
              <a:extLst>
                <a:ext uri="{FF2B5EF4-FFF2-40B4-BE49-F238E27FC236}">
                  <a16:creationId xmlns:a16="http://schemas.microsoft.com/office/drawing/2014/main" id="{3BE0A74F-170B-B7E0-342F-BB2B06999975}"/>
                </a:ext>
              </a:extLst>
            </p:cNvPr>
            <p:cNvGrpSpPr>
              <a:grpSpLocks/>
            </p:cNvGrpSpPr>
            <p:nvPr/>
          </p:nvGrpSpPr>
          <p:grpSpPr bwMode="auto">
            <a:xfrm>
              <a:off x="1200" y="1296"/>
              <a:ext cx="3120" cy="2208"/>
              <a:chOff x="1200" y="1296"/>
              <a:chExt cx="3120" cy="2208"/>
            </a:xfrm>
          </p:grpSpPr>
          <p:sp>
            <p:nvSpPr>
              <p:cNvPr id="45" name="Line 41">
                <a:extLst>
                  <a:ext uri="{FF2B5EF4-FFF2-40B4-BE49-F238E27FC236}">
                    <a16:creationId xmlns:a16="http://schemas.microsoft.com/office/drawing/2014/main" id="{63B43062-88F3-BC7D-6643-8789422E3BA7}"/>
                  </a:ext>
                </a:extLst>
              </p:cNvPr>
              <p:cNvSpPr>
                <a:spLocks noChangeShapeType="1"/>
              </p:cNvSpPr>
              <p:nvPr/>
            </p:nvSpPr>
            <p:spPr bwMode="auto">
              <a:xfrm flipV="1">
                <a:off x="1248" y="1296"/>
                <a:ext cx="1536" cy="72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6" name="Line 42">
                <a:extLst>
                  <a:ext uri="{FF2B5EF4-FFF2-40B4-BE49-F238E27FC236}">
                    <a16:creationId xmlns:a16="http://schemas.microsoft.com/office/drawing/2014/main" id="{01B358DF-03D8-DB07-F7F0-5CE265507AF6}"/>
                  </a:ext>
                </a:extLst>
              </p:cNvPr>
              <p:cNvSpPr>
                <a:spLocks noChangeShapeType="1"/>
              </p:cNvSpPr>
              <p:nvPr/>
            </p:nvSpPr>
            <p:spPr bwMode="auto">
              <a:xfrm flipH="1" flipV="1">
                <a:off x="2784" y="1296"/>
                <a:ext cx="1488" cy="672"/>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7" name="Line 43">
                <a:extLst>
                  <a:ext uri="{FF2B5EF4-FFF2-40B4-BE49-F238E27FC236}">
                    <a16:creationId xmlns:a16="http://schemas.microsoft.com/office/drawing/2014/main" id="{C1FBCE9A-4184-95F1-5705-310F73533A6F}"/>
                  </a:ext>
                </a:extLst>
              </p:cNvPr>
              <p:cNvSpPr>
                <a:spLocks noChangeShapeType="1"/>
              </p:cNvSpPr>
              <p:nvPr/>
            </p:nvSpPr>
            <p:spPr bwMode="auto">
              <a:xfrm flipH="1">
                <a:off x="4272" y="1968"/>
                <a:ext cx="0" cy="96"/>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 name="Line 44">
                <a:extLst>
                  <a:ext uri="{FF2B5EF4-FFF2-40B4-BE49-F238E27FC236}">
                    <a16:creationId xmlns:a16="http://schemas.microsoft.com/office/drawing/2014/main" id="{17EF811D-6029-F69C-1CEF-2835935B4B0E}"/>
                  </a:ext>
                </a:extLst>
              </p:cNvPr>
              <p:cNvSpPr>
                <a:spLocks noChangeShapeType="1"/>
              </p:cNvSpPr>
              <p:nvPr/>
            </p:nvSpPr>
            <p:spPr bwMode="auto">
              <a:xfrm>
                <a:off x="4272" y="2064"/>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9" name="Line 45">
                <a:extLst>
                  <a:ext uri="{FF2B5EF4-FFF2-40B4-BE49-F238E27FC236}">
                    <a16:creationId xmlns:a16="http://schemas.microsoft.com/office/drawing/2014/main" id="{0569FF9A-09EA-CFAB-E8D3-AFD33C37F489}"/>
                  </a:ext>
                </a:extLst>
              </p:cNvPr>
              <p:cNvSpPr>
                <a:spLocks noChangeShapeType="1"/>
              </p:cNvSpPr>
              <p:nvPr/>
            </p:nvSpPr>
            <p:spPr bwMode="auto">
              <a:xfrm flipH="1">
                <a:off x="4320" y="2064"/>
                <a:ext cx="0" cy="62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0" name="Line 46">
                <a:extLst>
                  <a:ext uri="{FF2B5EF4-FFF2-40B4-BE49-F238E27FC236}">
                    <a16:creationId xmlns:a16="http://schemas.microsoft.com/office/drawing/2014/main" id="{58178EB4-4E9B-70B9-8B74-7FE773E135CE}"/>
                  </a:ext>
                </a:extLst>
              </p:cNvPr>
              <p:cNvSpPr>
                <a:spLocks noChangeShapeType="1"/>
              </p:cNvSpPr>
              <p:nvPr/>
            </p:nvSpPr>
            <p:spPr bwMode="auto">
              <a:xfrm flipH="1">
                <a:off x="4320" y="2880"/>
                <a:ext cx="0" cy="62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1" name="Line 47">
                <a:extLst>
                  <a:ext uri="{FF2B5EF4-FFF2-40B4-BE49-F238E27FC236}">
                    <a16:creationId xmlns:a16="http://schemas.microsoft.com/office/drawing/2014/main" id="{1FAB5FE1-4F6F-622C-861A-C321BF70E20E}"/>
                  </a:ext>
                </a:extLst>
              </p:cNvPr>
              <p:cNvSpPr>
                <a:spLocks noChangeShapeType="1"/>
              </p:cNvSpPr>
              <p:nvPr/>
            </p:nvSpPr>
            <p:spPr bwMode="auto">
              <a:xfrm flipH="1">
                <a:off x="4272" y="2688"/>
                <a:ext cx="0" cy="192"/>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2" name="Line 48">
                <a:extLst>
                  <a:ext uri="{FF2B5EF4-FFF2-40B4-BE49-F238E27FC236}">
                    <a16:creationId xmlns:a16="http://schemas.microsoft.com/office/drawing/2014/main" id="{6B8FE89F-2BCC-BF01-0447-773617BD7AFE}"/>
                  </a:ext>
                </a:extLst>
              </p:cNvPr>
              <p:cNvSpPr>
                <a:spLocks noChangeShapeType="1"/>
              </p:cNvSpPr>
              <p:nvPr/>
            </p:nvSpPr>
            <p:spPr bwMode="auto">
              <a:xfrm>
                <a:off x="4272" y="2688"/>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3" name="Line 49">
                <a:extLst>
                  <a:ext uri="{FF2B5EF4-FFF2-40B4-BE49-F238E27FC236}">
                    <a16:creationId xmlns:a16="http://schemas.microsoft.com/office/drawing/2014/main" id="{E98115D1-AF19-E6ED-B844-4F3C8371DF6A}"/>
                  </a:ext>
                </a:extLst>
              </p:cNvPr>
              <p:cNvSpPr>
                <a:spLocks noChangeShapeType="1"/>
              </p:cNvSpPr>
              <p:nvPr/>
            </p:nvSpPr>
            <p:spPr bwMode="auto">
              <a:xfrm>
                <a:off x="4272" y="2880"/>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4" name="Line 50">
                <a:extLst>
                  <a:ext uri="{FF2B5EF4-FFF2-40B4-BE49-F238E27FC236}">
                    <a16:creationId xmlns:a16="http://schemas.microsoft.com/office/drawing/2014/main" id="{B2D61919-E971-072E-D13B-5516B5AC2045}"/>
                  </a:ext>
                </a:extLst>
              </p:cNvPr>
              <p:cNvSpPr>
                <a:spLocks noChangeShapeType="1"/>
              </p:cNvSpPr>
              <p:nvPr/>
            </p:nvSpPr>
            <p:spPr bwMode="auto">
              <a:xfrm>
                <a:off x="1200" y="3504"/>
                <a:ext cx="3120"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5" name="Line 51">
                <a:extLst>
                  <a:ext uri="{FF2B5EF4-FFF2-40B4-BE49-F238E27FC236}">
                    <a16:creationId xmlns:a16="http://schemas.microsoft.com/office/drawing/2014/main" id="{C834EAB8-DA18-B21D-D440-04CA5D89DDD0}"/>
                  </a:ext>
                </a:extLst>
              </p:cNvPr>
              <p:cNvSpPr>
                <a:spLocks noChangeShapeType="1"/>
              </p:cNvSpPr>
              <p:nvPr/>
            </p:nvSpPr>
            <p:spPr bwMode="auto">
              <a:xfrm flipH="1">
                <a:off x="1200" y="2880"/>
                <a:ext cx="0" cy="62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6" name="Line 52">
                <a:extLst>
                  <a:ext uri="{FF2B5EF4-FFF2-40B4-BE49-F238E27FC236}">
                    <a16:creationId xmlns:a16="http://schemas.microsoft.com/office/drawing/2014/main" id="{8BB00376-8DD4-6188-1FCE-CBCA60DF75D0}"/>
                  </a:ext>
                </a:extLst>
              </p:cNvPr>
              <p:cNvSpPr>
                <a:spLocks noChangeShapeType="1"/>
              </p:cNvSpPr>
              <p:nvPr/>
            </p:nvSpPr>
            <p:spPr bwMode="auto">
              <a:xfrm flipH="1">
                <a:off x="1248" y="2016"/>
                <a:ext cx="0" cy="48"/>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7" name="Line 53">
                <a:extLst>
                  <a:ext uri="{FF2B5EF4-FFF2-40B4-BE49-F238E27FC236}">
                    <a16:creationId xmlns:a16="http://schemas.microsoft.com/office/drawing/2014/main" id="{22D46C44-A3C4-8A11-6640-ECC76F5AE691}"/>
                  </a:ext>
                </a:extLst>
              </p:cNvPr>
              <p:cNvSpPr>
                <a:spLocks noChangeShapeType="1"/>
              </p:cNvSpPr>
              <p:nvPr/>
            </p:nvSpPr>
            <p:spPr bwMode="auto">
              <a:xfrm>
                <a:off x="1200" y="2064"/>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8" name="Line 54">
                <a:extLst>
                  <a:ext uri="{FF2B5EF4-FFF2-40B4-BE49-F238E27FC236}">
                    <a16:creationId xmlns:a16="http://schemas.microsoft.com/office/drawing/2014/main" id="{354B5515-2AF8-853E-0AE8-E008850CDA3C}"/>
                  </a:ext>
                </a:extLst>
              </p:cNvPr>
              <p:cNvSpPr>
                <a:spLocks noChangeShapeType="1"/>
              </p:cNvSpPr>
              <p:nvPr/>
            </p:nvSpPr>
            <p:spPr bwMode="auto">
              <a:xfrm flipH="1">
                <a:off x="1200" y="2064"/>
                <a:ext cx="0" cy="38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9" name="Line 55">
                <a:extLst>
                  <a:ext uri="{FF2B5EF4-FFF2-40B4-BE49-F238E27FC236}">
                    <a16:creationId xmlns:a16="http://schemas.microsoft.com/office/drawing/2014/main" id="{85D04D09-4655-E238-328C-8AD0ED6317AF}"/>
                  </a:ext>
                </a:extLst>
              </p:cNvPr>
              <p:cNvSpPr>
                <a:spLocks noChangeShapeType="1"/>
              </p:cNvSpPr>
              <p:nvPr/>
            </p:nvSpPr>
            <p:spPr bwMode="auto">
              <a:xfrm flipH="1">
                <a:off x="1248" y="2448"/>
                <a:ext cx="0" cy="432"/>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0" name="Line 56">
                <a:extLst>
                  <a:ext uri="{FF2B5EF4-FFF2-40B4-BE49-F238E27FC236}">
                    <a16:creationId xmlns:a16="http://schemas.microsoft.com/office/drawing/2014/main" id="{2D05D03E-CA5E-76C9-8AB1-C4C0916DFA6D}"/>
                  </a:ext>
                </a:extLst>
              </p:cNvPr>
              <p:cNvSpPr>
                <a:spLocks noChangeShapeType="1"/>
              </p:cNvSpPr>
              <p:nvPr/>
            </p:nvSpPr>
            <p:spPr bwMode="auto">
              <a:xfrm>
                <a:off x="1200" y="2448"/>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1" name="Line 57">
                <a:extLst>
                  <a:ext uri="{FF2B5EF4-FFF2-40B4-BE49-F238E27FC236}">
                    <a16:creationId xmlns:a16="http://schemas.microsoft.com/office/drawing/2014/main" id="{573EA0B8-AD43-0C24-2A55-3CB183368104}"/>
                  </a:ext>
                </a:extLst>
              </p:cNvPr>
              <p:cNvSpPr>
                <a:spLocks noChangeShapeType="1"/>
              </p:cNvSpPr>
              <p:nvPr/>
            </p:nvSpPr>
            <p:spPr bwMode="auto">
              <a:xfrm>
                <a:off x="1200" y="2880"/>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44" name="Text Box 58">
              <a:extLst>
                <a:ext uri="{FF2B5EF4-FFF2-40B4-BE49-F238E27FC236}">
                  <a16:creationId xmlns:a16="http://schemas.microsoft.com/office/drawing/2014/main" id="{1F36FD38-FC83-4B2B-0811-4847558D44C5}"/>
                </a:ext>
              </a:extLst>
            </p:cNvPr>
            <p:cNvSpPr txBox="1">
              <a:spLocks noChangeArrowheads="1"/>
            </p:cNvSpPr>
            <p:nvPr/>
          </p:nvSpPr>
          <p:spPr bwMode="auto">
            <a:xfrm>
              <a:off x="126" y="1502"/>
              <a:ext cx="1138"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xmlns:a="http://schemas.openxmlformats.org/drawingml/2006/main" eaLnBrk="0" hangingPunct="0">
                <a:spcBef>
                  <a:spcPct val="50000"/>
                </a:spcBef>
              </a:pPr>
              <a:r xmlns:a="http://schemas.openxmlformats.org/drawingml/2006/main">
                <a:rPr lang="bg" altLang="de-DE" sz="2000" b="1" dirty="0"/>
                <a:t>4 </a:t>
              </a:r>
              <a:r xmlns:a="http://schemas.openxmlformats.org/drawingml/2006/main">
                <a:rPr lang="bg" altLang="de-DE" sz="1600" b="1" dirty="0"/>
                <a:t>Херметична </a:t>
              </a:r>
              <a:br xmlns:a="http://schemas.openxmlformats.org/drawingml/2006/main">
                <a:rPr lang="en-GB" altLang="de-DE" sz="1600" b="1" dirty="0"/>
              </a:br>
              <a:r xmlns:a="http://schemas.openxmlformats.org/drawingml/2006/main">
                <a:rPr lang="bg" altLang="de-DE" sz="1600" b="1" dirty="0"/>
                <a:t>обвивка: </a:t>
              </a:r>
              <a:br xmlns:a="http://schemas.openxmlformats.org/drawingml/2006/main">
                <a:rPr lang="en-GB" altLang="de-DE" sz="1600" b="1" dirty="0"/>
              </a:br>
              <a:r xmlns:a="http://schemas.openxmlformats.org/drawingml/2006/main">
                <a:rPr lang="bg" altLang="de-DE" sz="1600" b="1" dirty="0"/>
                <a:t>n </a:t>
              </a:r>
              <a:r xmlns:a="http://schemas.openxmlformats.org/drawingml/2006/main">
                <a:rPr lang="bg" altLang="de-DE" sz="1600" b="1" baseline="-25000" dirty="0"/>
                <a:t>50</a:t>
              </a:r>
              <a:r xmlns:a="http://schemas.openxmlformats.org/drawingml/2006/main">
                <a:rPr lang="bg" altLang="de-DE" sz="1600" b="1" dirty="0"/>
                <a:t> </a:t>
              </a:r>
              <a:r xmlns:a="http://schemas.openxmlformats.org/drawingml/2006/main">
                <a:rPr lang="bg" altLang="de-DE" sz="1600" b="1" dirty="0">
                  <a:sym typeface="Symbol" panose="05050102010706020507" pitchFamily="18" charset="2"/>
                </a:rPr>
                <a:t> 0,6 /ч</a:t>
              </a:r>
              <a:endParaRPr xmlns:a="http://schemas.openxmlformats.org/drawingml/2006/main" lang="en-GB" altLang="de-DE" sz="1600" b="1" dirty="0"/>
            </a:p>
          </p:txBody>
        </p:sp>
      </p:grpSp>
      <p:grpSp>
        <p:nvGrpSpPr>
          <p:cNvPr id="62" name="Group 59">
            <a:extLst>
              <a:ext uri="{FF2B5EF4-FFF2-40B4-BE49-F238E27FC236}">
                <a16:creationId xmlns:a16="http://schemas.microsoft.com/office/drawing/2014/main" id="{6B56A44D-CDE7-AEA2-FCEE-37307F3EA76A}"/>
              </a:ext>
            </a:extLst>
          </p:cNvPr>
          <p:cNvGrpSpPr>
            <a:grpSpLocks/>
          </p:cNvGrpSpPr>
          <p:nvPr/>
        </p:nvGrpSpPr>
        <p:grpSpPr bwMode="auto">
          <a:xfrm>
            <a:off x="10230893" y="3122803"/>
            <a:ext cx="3657600" cy="2622550"/>
            <a:chOff x="1632" y="624"/>
            <a:chExt cx="2304" cy="1652"/>
          </a:xfrm>
        </p:grpSpPr>
        <p:grpSp>
          <p:nvGrpSpPr>
            <p:cNvPr id="63" name="Group 60">
              <a:extLst>
                <a:ext uri="{FF2B5EF4-FFF2-40B4-BE49-F238E27FC236}">
                  <a16:creationId xmlns:a16="http://schemas.microsoft.com/office/drawing/2014/main" id="{A836F50D-CC16-2979-6C05-0B8D3338C7A3}"/>
                </a:ext>
              </a:extLst>
            </p:cNvPr>
            <p:cNvGrpSpPr>
              <a:grpSpLocks/>
            </p:cNvGrpSpPr>
            <p:nvPr/>
          </p:nvGrpSpPr>
          <p:grpSpPr bwMode="auto">
            <a:xfrm>
              <a:off x="1632" y="624"/>
              <a:ext cx="2304" cy="1652"/>
              <a:chOff x="1632" y="624"/>
              <a:chExt cx="2304" cy="1652"/>
            </a:xfrm>
          </p:grpSpPr>
          <p:sp>
            <p:nvSpPr>
              <p:cNvPr id="72" name="Text Box 61">
                <a:extLst>
                  <a:ext uri="{FF2B5EF4-FFF2-40B4-BE49-F238E27FC236}">
                    <a16:creationId xmlns:a16="http://schemas.microsoft.com/office/drawing/2014/main" id="{FFABFC1E-0E64-BE0B-77D5-D08284A36BB6}"/>
                  </a:ext>
                </a:extLst>
              </p:cNvPr>
              <p:cNvSpPr txBox="1">
                <a:spLocks noChangeArrowheads="1"/>
              </p:cNvSpPr>
              <p:nvPr/>
            </p:nvSpPr>
            <p:spPr bwMode="auto">
              <a:xfrm>
                <a:off x="1728" y="624"/>
                <a:ext cx="2125" cy="407"/>
              </a:xfrm>
              <a:prstGeom prst="rect">
                <a:avLst/>
              </a:prstGeom>
              <a:solidFill>
                <a:schemeClr val="bg1">
                  <a:alpha val="22000"/>
                </a:schemeClr>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xmlns:a="http://schemas.openxmlformats.org/drawingml/2006/main">
                  <a:spcBef>
                    <a:spcPct val="50000"/>
                  </a:spcBef>
                </a:pPr>
                <a:r xmlns:a="http://schemas.openxmlformats.org/drawingml/2006/main">
                  <a:rPr lang="bg" altLang="de-DE" sz="2000" b="1" dirty="0">
                    <a:solidFill>
                      <a:schemeClr val="tx2"/>
                    </a:solidFill>
                  </a:rPr>
                  <a:t>5 </a:t>
                </a:r>
                <a:r xmlns:a="http://schemas.openxmlformats.org/drawingml/2006/main">
                  <a:rPr lang="bg" altLang="de-DE" sz="1600" b="1" dirty="0">
                    <a:solidFill>
                      <a:schemeClr val="tx2"/>
                    </a:solidFill>
                  </a:rPr>
                  <a:t>Механична вентилационна система </a:t>
                </a:r>
                <a:br xmlns:a="http://schemas.openxmlformats.org/drawingml/2006/main">
                  <a:rPr lang="en-GB" altLang="de-DE" sz="1600" b="1" dirty="0">
                    <a:solidFill>
                      <a:schemeClr val="tx2"/>
                    </a:solidFill>
                  </a:rPr>
                </a:br>
                <a:r xmlns:a="http://schemas.openxmlformats.org/drawingml/2006/main">
                  <a:rPr lang="bg" altLang="de-DE" sz="1600" b="1" dirty="0">
                    <a:solidFill>
                      <a:schemeClr val="tx2"/>
                    </a:solidFill>
                  </a:rPr>
                  <a:t>с рекуперация на топлина </a:t>
                </a:r>
                <a:r xmlns:a="http://schemas.openxmlformats.org/drawingml/2006/main">
                  <a:rPr lang="bg" altLang="de-DE" sz="1600" b="1" dirty="0">
                    <a:solidFill>
                      <a:schemeClr val="tx2"/>
                    </a:solidFill>
                    <a:sym typeface="Symbol" panose="05050102010706020507" pitchFamily="18" charset="2"/>
                  </a:rPr>
                  <a:t></a:t>
                </a:r>
                <a:r xmlns:a="http://schemas.openxmlformats.org/drawingml/2006/main">
                  <a:rPr lang="bg" altLang="de-DE" sz="1600" b="1" dirty="0">
                    <a:solidFill>
                      <a:schemeClr val="tx2"/>
                    </a:solidFill>
                  </a:rPr>
                  <a:t> </a:t>
                </a:r>
                <a:r xmlns:a="http://schemas.openxmlformats.org/drawingml/2006/main">
                  <a:rPr lang="bg" altLang="de-DE" sz="1600" b="1" dirty="0">
                    <a:solidFill>
                      <a:schemeClr val="tx2"/>
                    </a:solidFill>
                    <a:sym typeface="Symbol" panose="05050102010706020507" pitchFamily="18" charset="2"/>
                  </a:rPr>
                  <a:t> 75%</a:t>
                </a:r>
                <a:endParaRPr xmlns:a="http://schemas.openxmlformats.org/drawingml/2006/main" lang="en-GB" altLang="de-DE" sz="1600" b="1" dirty="0">
                  <a:solidFill>
                    <a:schemeClr val="tx2"/>
                  </a:solidFill>
                </a:endParaRPr>
              </a:p>
            </p:txBody>
          </p:sp>
          <p:sp>
            <p:nvSpPr>
              <p:cNvPr id="73" name="AutoShape 62">
                <a:extLst>
                  <a:ext uri="{FF2B5EF4-FFF2-40B4-BE49-F238E27FC236}">
                    <a16:creationId xmlns:a16="http://schemas.microsoft.com/office/drawing/2014/main" id="{3655F7D8-EBA5-E86B-4391-381528B35E57}"/>
                  </a:ext>
                </a:extLst>
              </p:cNvPr>
              <p:cNvSpPr>
                <a:spLocks noChangeArrowheads="1"/>
              </p:cNvSpPr>
              <p:nvPr/>
            </p:nvSpPr>
            <p:spPr bwMode="auto">
              <a:xfrm>
                <a:off x="2832" y="1008"/>
                <a:ext cx="240" cy="43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366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4" name="AutoShape 63">
                <a:extLst>
                  <a:ext uri="{FF2B5EF4-FFF2-40B4-BE49-F238E27FC236}">
                    <a16:creationId xmlns:a16="http://schemas.microsoft.com/office/drawing/2014/main" id="{10B141B9-6C9A-433D-AE72-16A3354B0A34}"/>
                  </a:ext>
                </a:extLst>
              </p:cNvPr>
              <p:cNvSpPr>
                <a:spLocks noChangeArrowheads="1"/>
              </p:cNvSpPr>
              <p:nvPr/>
            </p:nvSpPr>
            <p:spPr bwMode="auto">
              <a:xfrm rot="16200000" flipV="1">
                <a:off x="2412" y="1908"/>
                <a:ext cx="384" cy="31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5" name="AutoShape 64">
                <a:extLst>
                  <a:ext uri="{FF2B5EF4-FFF2-40B4-BE49-F238E27FC236}">
                    <a16:creationId xmlns:a16="http://schemas.microsoft.com/office/drawing/2014/main" id="{F209EC93-B8D5-F83C-825A-3BE49A727708}"/>
                  </a:ext>
                </a:extLst>
              </p:cNvPr>
              <p:cNvSpPr>
                <a:spLocks noChangeArrowheads="1"/>
              </p:cNvSpPr>
              <p:nvPr/>
            </p:nvSpPr>
            <p:spPr bwMode="auto">
              <a:xfrm rot="5400000">
                <a:off x="2460" y="1092"/>
                <a:ext cx="384" cy="31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6" name="AutoShape 65">
                <a:extLst>
                  <a:ext uri="{FF2B5EF4-FFF2-40B4-BE49-F238E27FC236}">
                    <a16:creationId xmlns:a16="http://schemas.microsoft.com/office/drawing/2014/main" id="{F24BA95D-6A54-E243-3703-0B16F0DF57A1}"/>
                  </a:ext>
                </a:extLst>
              </p:cNvPr>
              <p:cNvSpPr>
                <a:spLocks noChangeArrowheads="1"/>
              </p:cNvSpPr>
              <p:nvPr/>
            </p:nvSpPr>
            <p:spPr bwMode="auto">
              <a:xfrm flipV="1">
                <a:off x="2832" y="1872"/>
                <a:ext cx="288" cy="38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nvGrpSpPr>
              <p:cNvPr id="77" name="Group 66">
                <a:extLst>
                  <a:ext uri="{FF2B5EF4-FFF2-40B4-BE49-F238E27FC236}">
                    <a16:creationId xmlns:a16="http://schemas.microsoft.com/office/drawing/2014/main" id="{5AADF950-B4D8-4107-B92F-24B103F040B7}"/>
                  </a:ext>
                </a:extLst>
              </p:cNvPr>
              <p:cNvGrpSpPr>
                <a:grpSpLocks/>
              </p:cNvGrpSpPr>
              <p:nvPr/>
            </p:nvGrpSpPr>
            <p:grpSpPr bwMode="auto">
              <a:xfrm>
                <a:off x="2640" y="1440"/>
                <a:ext cx="288" cy="432"/>
                <a:chOff x="3888" y="1152"/>
                <a:chExt cx="672" cy="1008"/>
              </a:xfrm>
            </p:grpSpPr>
            <p:sp>
              <p:nvSpPr>
                <p:cNvPr id="82" name="Rectangle 67">
                  <a:extLst>
                    <a:ext uri="{FF2B5EF4-FFF2-40B4-BE49-F238E27FC236}">
                      <a16:creationId xmlns:a16="http://schemas.microsoft.com/office/drawing/2014/main" id="{4C4200B3-ABF0-88A5-F05C-5BFE418B7DEF}"/>
                    </a:ext>
                  </a:extLst>
                </p:cNvPr>
                <p:cNvSpPr>
                  <a:spLocks noChangeArrowheads="1"/>
                </p:cNvSpPr>
                <p:nvPr/>
              </p:nvSpPr>
              <p:spPr bwMode="auto">
                <a:xfrm>
                  <a:off x="3888" y="1152"/>
                  <a:ext cx="672" cy="1008"/>
                </a:xfrm>
                <a:prstGeom prst="rect">
                  <a:avLst/>
                </a:prstGeom>
                <a:gradFill rotWithShape="0">
                  <a:gsLst>
                    <a:gs pos="0">
                      <a:srgbClr val="6666FF"/>
                    </a:gs>
                    <a:gs pos="100000">
                      <a:srgbClr val="FFCC00"/>
                    </a:gs>
                  </a:gsLst>
                  <a:lin ang="5400000" scaled="1"/>
                </a:gra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3" name="Line 68">
                  <a:extLst>
                    <a:ext uri="{FF2B5EF4-FFF2-40B4-BE49-F238E27FC236}">
                      <a16:creationId xmlns:a16="http://schemas.microsoft.com/office/drawing/2014/main" id="{A97CE1DE-F3D9-8F84-BD86-F1A3FC0FE38D}"/>
                    </a:ext>
                  </a:extLst>
                </p:cNvPr>
                <p:cNvSpPr>
                  <a:spLocks noChangeShapeType="1"/>
                </p:cNvSpPr>
                <p:nvPr/>
              </p:nvSpPr>
              <p:spPr bwMode="auto">
                <a:xfrm flipH="1">
                  <a:off x="3936" y="115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4" name="Line 69">
                  <a:extLst>
                    <a:ext uri="{FF2B5EF4-FFF2-40B4-BE49-F238E27FC236}">
                      <a16:creationId xmlns:a16="http://schemas.microsoft.com/office/drawing/2014/main" id="{49D7575C-7B68-6EE9-B4FE-2720BDC1AFD4}"/>
                    </a:ext>
                  </a:extLst>
                </p:cNvPr>
                <p:cNvSpPr>
                  <a:spLocks noChangeShapeType="1"/>
                </p:cNvSpPr>
                <p:nvPr/>
              </p:nvSpPr>
              <p:spPr bwMode="auto">
                <a:xfrm flipH="1">
                  <a:off x="4224" y="187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5" name="Line 70">
                  <a:extLst>
                    <a:ext uri="{FF2B5EF4-FFF2-40B4-BE49-F238E27FC236}">
                      <a16:creationId xmlns:a16="http://schemas.microsoft.com/office/drawing/2014/main" id="{FB7AF03C-DC69-C6A0-EAF7-3938476E21BC}"/>
                    </a:ext>
                  </a:extLst>
                </p:cNvPr>
                <p:cNvSpPr>
                  <a:spLocks noChangeShapeType="1"/>
                </p:cNvSpPr>
                <p:nvPr/>
              </p:nvSpPr>
              <p:spPr bwMode="auto">
                <a:xfrm flipH="1">
                  <a:off x="4512" y="1440"/>
                  <a:ext cx="0" cy="432"/>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6" name="Line 71">
                  <a:extLst>
                    <a:ext uri="{FF2B5EF4-FFF2-40B4-BE49-F238E27FC236}">
                      <a16:creationId xmlns:a16="http://schemas.microsoft.com/office/drawing/2014/main" id="{7DE7CD97-155B-1B49-25B9-982E6E616BA0}"/>
                    </a:ext>
                  </a:extLst>
                </p:cNvPr>
                <p:cNvSpPr>
                  <a:spLocks noChangeShapeType="1"/>
                </p:cNvSpPr>
                <p:nvPr/>
              </p:nvSpPr>
              <p:spPr bwMode="auto">
                <a:xfrm flipH="1">
                  <a:off x="3936" y="1440"/>
                  <a:ext cx="0" cy="432"/>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7" name="Line 72">
                  <a:extLst>
                    <a:ext uri="{FF2B5EF4-FFF2-40B4-BE49-F238E27FC236}">
                      <a16:creationId xmlns:a16="http://schemas.microsoft.com/office/drawing/2014/main" id="{DC57AFAB-6A55-CC31-9780-9DCC2E1D46C3}"/>
                    </a:ext>
                  </a:extLst>
                </p:cNvPr>
                <p:cNvSpPr>
                  <a:spLocks noChangeShapeType="1"/>
                </p:cNvSpPr>
                <p:nvPr/>
              </p:nvSpPr>
              <p:spPr bwMode="auto">
                <a:xfrm>
                  <a:off x="3936" y="187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8" name="Line 73">
                  <a:extLst>
                    <a:ext uri="{FF2B5EF4-FFF2-40B4-BE49-F238E27FC236}">
                      <a16:creationId xmlns:a16="http://schemas.microsoft.com/office/drawing/2014/main" id="{A09D16CF-EBB2-817D-4762-1B2496C7ED9E}"/>
                    </a:ext>
                  </a:extLst>
                </p:cNvPr>
                <p:cNvSpPr>
                  <a:spLocks noChangeShapeType="1"/>
                </p:cNvSpPr>
                <p:nvPr/>
              </p:nvSpPr>
              <p:spPr bwMode="auto">
                <a:xfrm>
                  <a:off x="4224" y="115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78" name="Text Box 74">
                <a:extLst>
                  <a:ext uri="{FF2B5EF4-FFF2-40B4-BE49-F238E27FC236}">
                    <a16:creationId xmlns:a16="http://schemas.microsoft.com/office/drawing/2014/main" id="{CE7E795F-51AD-1CE6-BF52-ED8C0547A3AD}"/>
                  </a:ext>
                </a:extLst>
              </p:cNvPr>
              <p:cNvSpPr txBox="1">
                <a:spLocks noChangeArrowheads="1"/>
              </p:cNvSpPr>
              <p:nvPr/>
            </p:nvSpPr>
            <p:spPr bwMode="auto">
              <a:xfrm>
                <a:off x="1680" y="1008"/>
                <a:ext cx="816" cy="213"/>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lgn="r">
                  <a:spcBef>
                    <a:spcPct val="50000"/>
                  </a:spcBef>
                </a:pPr>
                <a:r xmlns:a="http://schemas.openxmlformats.org/drawingml/2006/main">
                  <a:rPr lang="bg" altLang="de-DE" sz="1600" b="1" dirty="0">
                    <a:solidFill>
                      <a:schemeClr val="accent2"/>
                    </a:solidFill>
                  </a:rPr>
                  <a:t>външен въздух</a:t>
                </a:r>
                <a:endParaRPr xmlns:a="http://schemas.openxmlformats.org/drawingml/2006/main" lang="en-GB" altLang="de-DE" sz="1600" b="1" dirty="0">
                  <a:solidFill>
                    <a:schemeClr val="accent2"/>
                  </a:solidFill>
                  <a:sym typeface="Symbol" panose="05050102010706020507" pitchFamily="18" charset="2"/>
                </a:endParaRPr>
              </a:p>
            </p:txBody>
          </p:sp>
          <p:sp>
            <p:nvSpPr>
              <p:cNvPr id="79" name="Text Box 75">
                <a:extLst>
                  <a:ext uri="{FF2B5EF4-FFF2-40B4-BE49-F238E27FC236}">
                    <a16:creationId xmlns:a16="http://schemas.microsoft.com/office/drawing/2014/main" id="{8D0425C3-343A-EE22-5972-1C91919D8A9D}"/>
                  </a:ext>
                </a:extLst>
              </p:cNvPr>
              <p:cNvSpPr txBox="1">
                <a:spLocks noChangeArrowheads="1"/>
              </p:cNvSpPr>
              <p:nvPr/>
            </p:nvSpPr>
            <p:spPr bwMode="auto">
              <a:xfrm>
                <a:off x="3024" y="1008"/>
                <a:ext cx="829" cy="2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xmlns:a="http://schemas.openxmlformats.org/drawingml/2006/main">
                  <a:spcBef>
                    <a:spcPct val="50000"/>
                  </a:spcBef>
                </a:pPr>
                <a:r xmlns:a="http://schemas.openxmlformats.org/drawingml/2006/main">
                  <a:rPr lang="bg" altLang="de-DE" sz="1600" b="1" dirty="0">
                    <a:solidFill>
                      <a:schemeClr val="accent2"/>
                    </a:solidFill>
                  </a:rPr>
                  <a:t>отработен въздух</a:t>
                </a:r>
                <a:endParaRPr xmlns:a="http://schemas.openxmlformats.org/drawingml/2006/main" lang="en-GB" altLang="de-DE" sz="1600" b="1" dirty="0">
                  <a:solidFill>
                    <a:schemeClr val="accent2"/>
                  </a:solidFill>
                  <a:sym typeface="Symbol" panose="05050102010706020507" pitchFamily="18" charset="2"/>
                </a:endParaRPr>
              </a:p>
            </p:txBody>
          </p:sp>
          <p:sp>
            <p:nvSpPr>
              <p:cNvPr id="80" name="Text Box 76">
                <a:extLst>
                  <a:ext uri="{FF2B5EF4-FFF2-40B4-BE49-F238E27FC236}">
                    <a16:creationId xmlns:a16="http://schemas.microsoft.com/office/drawing/2014/main" id="{7A9D925E-85B4-9EC9-E72A-7448DF17EE85}"/>
                  </a:ext>
                </a:extLst>
              </p:cNvPr>
              <p:cNvSpPr txBox="1">
                <a:spLocks noChangeArrowheads="1"/>
              </p:cNvSpPr>
              <p:nvPr/>
            </p:nvSpPr>
            <p:spPr bwMode="auto">
              <a:xfrm>
                <a:off x="3120" y="2016"/>
                <a:ext cx="816" cy="212"/>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spcBef>
                    <a:spcPct val="50000"/>
                  </a:spcBef>
                </a:pPr>
                <a:r xmlns:a="http://schemas.openxmlformats.org/drawingml/2006/main">
                  <a:rPr lang="bg" altLang="de-DE" sz="1600" b="1" dirty="0">
                    <a:solidFill>
                      <a:schemeClr val="accent2"/>
                    </a:solidFill>
                  </a:rPr>
                  <a:t>подаван въздух</a:t>
                </a:r>
                <a:endParaRPr xmlns:a="http://schemas.openxmlformats.org/drawingml/2006/main" lang="en-GB" altLang="de-DE" sz="1600" b="1" dirty="0">
                  <a:solidFill>
                    <a:schemeClr val="accent2"/>
                  </a:solidFill>
                  <a:sym typeface="Symbol" panose="05050102010706020507" pitchFamily="18" charset="2"/>
                </a:endParaRPr>
              </a:p>
            </p:txBody>
          </p:sp>
          <p:sp>
            <p:nvSpPr>
              <p:cNvPr id="81" name="Text Box 77">
                <a:extLst>
                  <a:ext uri="{FF2B5EF4-FFF2-40B4-BE49-F238E27FC236}">
                    <a16:creationId xmlns:a16="http://schemas.microsoft.com/office/drawing/2014/main" id="{1290402C-48FB-A2BB-C5FB-FE06F800F685}"/>
                  </a:ext>
                </a:extLst>
              </p:cNvPr>
              <p:cNvSpPr txBox="1">
                <a:spLocks noChangeArrowheads="1"/>
              </p:cNvSpPr>
              <p:nvPr/>
            </p:nvSpPr>
            <p:spPr bwMode="auto">
              <a:xfrm>
                <a:off x="1632" y="2064"/>
                <a:ext cx="816" cy="212"/>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lgn="r">
                  <a:spcBef>
                    <a:spcPct val="50000"/>
                  </a:spcBef>
                </a:pPr>
                <a:r xmlns:a="http://schemas.openxmlformats.org/drawingml/2006/main">
                  <a:rPr lang="bg" altLang="de-DE" sz="1600" b="1" dirty="0">
                    <a:solidFill>
                      <a:schemeClr val="accent2"/>
                    </a:solidFill>
                  </a:rPr>
                  <a:t>отработен въздух</a:t>
                </a:r>
                <a:endParaRPr xmlns:a="http://schemas.openxmlformats.org/drawingml/2006/main" lang="en-GB" altLang="de-DE" sz="1600" b="1" dirty="0">
                  <a:solidFill>
                    <a:schemeClr val="accent2"/>
                  </a:solidFill>
                  <a:sym typeface="Symbol" panose="05050102010706020507" pitchFamily="18" charset="2"/>
                </a:endParaRPr>
              </a:p>
            </p:txBody>
          </p:sp>
        </p:grpSp>
        <p:grpSp>
          <p:nvGrpSpPr>
            <p:cNvPr id="64" name="Group 78">
              <a:extLst>
                <a:ext uri="{FF2B5EF4-FFF2-40B4-BE49-F238E27FC236}">
                  <a16:creationId xmlns:a16="http://schemas.microsoft.com/office/drawing/2014/main" id="{36FE9E3C-B31B-1878-61F6-E3498C78DA0B}"/>
                </a:ext>
              </a:extLst>
            </p:cNvPr>
            <p:cNvGrpSpPr>
              <a:grpSpLocks/>
            </p:cNvGrpSpPr>
            <p:nvPr/>
          </p:nvGrpSpPr>
          <p:grpSpPr bwMode="auto">
            <a:xfrm rot="10800000">
              <a:off x="2832" y="1872"/>
              <a:ext cx="96" cy="96"/>
              <a:chOff x="2592" y="1584"/>
              <a:chExt cx="432" cy="432"/>
            </a:xfrm>
          </p:grpSpPr>
          <p:sp>
            <p:nvSpPr>
              <p:cNvPr id="69" name="Oval 79">
                <a:extLst>
                  <a:ext uri="{FF2B5EF4-FFF2-40B4-BE49-F238E27FC236}">
                    <a16:creationId xmlns:a16="http://schemas.microsoft.com/office/drawing/2014/main" id="{63848FC6-C155-95BB-9E4B-F5F4C1313703}"/>
                  </a:ext>
                </a:extLst>
              </p:cNvPr>
              <p:cNvSpPr>
                <a:spLocks noChangeArrowheads="1"/>
              </p:cNvSpPr>
              <p:nvPr/>
            </p:nvSpPr>
            <p:spPr bwMode="auto">
              <a:xfrm>
                <a:off x="2592" y="1584"/>
                <a:ext cx="432" cy="43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0" name="Line 80">
                <a:extLst>
                  <a:ext uri="{FF2B5EF4-FFF2-40B4-BE49-F238E27FC236}">
                    <a16:creationId xmlns:a16="http://schemas.microsoft.com/office/drawing/2014/main" id="{EC7AB97E-4E52-508A-B322-8645803B43AC}"/>
                  </a:ext>
                </a:extLst>
              </p:cNvPr>
              <p:cNvSpPr>
                <a:spLocks noChangeShapeType="1"/>
              </p:cNvSpPr>
              <p:nvPr/>
            </p:nvSpPr>
            <p:spPr bwMode="auto">
              <a:xfrm flipV="1">
                <a:off x="264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 name="Line 81">
                <a:extLst>
                  <a:ext uri="{FF2B5EF4-FFF2-40B4-BE49-F238E27FC236}">
                    <a16:creationId xmlns:a16="http://schemas.microsoft.com/office/drawing/2014/main" id="{47C550F6-3DE6-3A68-BFB8-97C292989E22}"/>
                  </a:ext>
                </a:extLst>
              </p:cNvPr>
              <p:cNvSpPr>
                <a:spLocks noChangeShapeType="1"/>
              </p:cNvSpPr>
              <p:nvPr/>
            </p:nvSpPr>
            <p:spPr bwMode="auto">
              <a:xfrm>
                <a:off x="288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65" name="Group 82">
              <a:extLst>
                <a:ext uri="{FF2B5EF4-FFF2-40B4-BE49-F238E27FC236}">
                  <a16:creationId xmlns:a16="http://schemas.microsoft.com/office/drawing/2014/main" id="{BD2241D3-3C27-9553-A61B-F6D3D914A6E2}"/>
                </a:ext>
              </a:extLst>
            </p:cNvPr>
            <p:cNvGrpSpPr>
              <a:grpSpLocks/>
            </p:cNvGrpSpPr>
            <p:nvPr/>
          </p:nvGrpSpPr>
          <p:grpSpPr bwMode="auto">
            <a:xfrm>
              <a:off x="2832" y="1296"/>
              <a:ext cx="96" cy="96"/>
              <a:chOff x="2592" y="1584"/>
              <a:chExt cx="432" cy="432"/>
            </a:xfrm>
          </p:grpSpPr>
          <p:sp>
            <p:nvSpPr>
              <p:cNvPr id="66" name="Oval 83">
                <a:extLst>
                  <a:ext uri="{FF2B5EF4-FFF2-40B4-BE49-F238E27FC236}">
                    <a16:creationId xmlns:a16="http://schemas.microsoft.com/office/drawing/2014/main" id="{E81C02A0-D3DD-7BA4-5029-9416F0E2B639}"/>
                  </a:ext>
                </a:extLst>
              </p:cNvPr>
              <p:cNvSpPr>
                <a:spLocks noChangeArrowheads="1"/>
              </p:cNvSpPr>
              <p:nvPr/>
            </p:nvSpPr>
            <p:spPr bwMode="auto">
              <a:xfrm>
                <a:off x="2592" y="1584"/>
                <a:ext cx="432" cy="43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67" name="Line 84">
                <a:extLst>
                  <a:ext uri="{FF2B5EF4-FFF2-40B4-BE49-F238E27FC236}">
                    <a16:creationId xmlns:a16="http://schemas.microsoft.com/office/drawing/2014/main" id="{83FB17A2-5BF2-3B06-1737-1E23C6277BD1}"/>
                  </a:ext>
                </a:extLst>
              </p:cNvPr>
              <p:cNvSpPr>
                <a:spLocks noChangeShapeType="1"/>
              </p:cNvSpPr>
              <p:nvPr/>
            </p:nvSpPr>
            <p:spPr bwMode="auto">
              <a:xfrm flipV="1">
                <a:off x="264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8" name="Line 85">
                <a:extLst>
                  <a:ext uri="{FF2B5EF4-FFF2-40B4-BE49-F238E27FC236}">
                    <a16:creationId xmlns:a16="http://schemas.microsoft.com/office/drawing/2014/main" id="{20F515A0-FE80-6B77-AA38-44415D7877D8}"/>
                  </a:ext>
                </a:extLst>
              </p:cNvPr>
              <p:cNvSpPr>
                <a:spLocks noChangeShapeType="1"/>
              </p:cNvSpPr>
              <p:nvPr/>
            </p:nvSpPr>
            <p:spPr bwMode="auto">
              <a:xfrm>
                <a:off x="288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pic>
        <p:nvPicPr>
          <p:cNvPr id="89" name="Picture 87" descr="Hausplakette_en">
            <a:extLst>
              <a:ext uri="{FF2B5EF4-FFF2-40B4-BE49-F238E27FC236}">
                <a16:creationId xmlns:a16="http://schemas.microsoft.com/office/drawing/2014/main" id="{1F91DA5F-CEA5-ECAB-BAA3-E7CFD0247B0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80794" y="8019449"/>
            <a:ext cx="1003300"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80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BE03CD9-C97A-242E-5DD1-AE4A483F8130}"/>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FF4A795D-5D57-7D6E-1B92-5878AD1E85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9592B84C-FD3B-63D6-7A8E-A44C341AFFA2}"/>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Какво </a:t>
            </a:r>
            <a:r xmlns:a="http://schemas.openxmlformats.org/drawingml/2006/main">
              <a:rPr lang="bg" sz="4400" b="1" dirty="0">
                <a:solidFill>
                  <a:srgbClr val="003399"/>
                </a:solidFill>
              </a:rPr>
              <a:t>е PHPP?</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6" name="Content Placeholder 2">
            <a:extLst>
              <a:ext uri="{FF2B5EF4-FFF2-40B4-BE49-F238E27FC236}">
                <a16:creationId xmlns:a16="http://schemas.microsoft.com/office/drawing/2014/main" id="{6DD68435-379D-4A06-D532-E280ECAFD33F}"/>
              </a:ext>
            </a:extLst>
          </p:cNvPr>
          <p:cNvSpPr txBox="1">
            <a:spLocks/>
          </p:cNvSpPr>
          <p:nvPr/>
        </p:nvSpPr>
        <p:spPr>
          <a:xfrm>
            <a:off x="577794" y="314142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Инструмент за месечен баланс, базиран на Excel</a:t>
            </a:r>
          </a:p>
          <a:p>
            <a:r xmlns:a="http://schemas.openxmlformats.org/drawingml/2006/main">
              <a:rPr lang="bg" dirty="0">
                <a:solidFill>
                  <a:srgbClr val="003399"/>
                </a:solidFill>
              </a:rPr>
              <a:t>Детайлно въвеждане, проследими резултати</a:t>
            </a:r>
          </a:p>
          <a:p>
            <a:r xmlns:a="http://schemas.openxmlformats.org/drawingml/2006/main">
              <a:rPr lang="bg" dirty="0">
                <a:solidFill>
                  <a:srgbClr val="003399"/>
                </a:solidFill>
              </a:rPr>
              <a:t>Предпочитан за пасивна къща</a:t>
            </a:r>
          </a:p>
        </p:txBody>
      </p:sp>
      <p:pic>
        <p:nvPicPr>
          <p:cNvPr id="7" name="Grafik 5">
            <a:extLst>
              <a:ext uri="{FF2B5EF4-FFF2-40B4-BE49-F238E27FC236}">
                <a16:creationId xmlns:a16="http://schemas.microsoft.com/office/drawing/2014/main" id="{E52F2954-FEED-0D1F-515F-26BF5622F738}"/>
              </a:ext>
            </a:extLst>
          </p:cNvPr>
          <p:cNvPicPr>
            <a:picLocks noChangeAspect="1"/>
          </p:cNvPicPr>
          <p:nvPr/>
        </p:nvPicPr>
        <p:blipFill>
          <a:blip r:embed="rId5"/>
          <a:stretch>
            <a:fillRect/>
          </a:stretch>
        </p:blipFill>
        <p:spPr>
          <a:xfrm>
            <a:off x="1026347" y="5143500"/>
            <a:ext cx="9279518" cy="3110949"/>
          </a:xfrm>
          <a:prstGeom prst="rect">
            <a:avLst/>
          </a:prstGeom>
          <a:ln>
            <a:noFill/>
          </a:ln>
          <a:effectLst>
            <a:outerShdw blurRad="292100" dist="139700" dir="2700000" algn="tl" rotWithShape="0">
              <a:srgbClr val="333333">
                <a:alpha val="65000"/>
              </a:srgbClr>
            </a:outerShdw>
          </a:effectLst>
        </p:spPr>
      </p:pic>
      <p:pic>
        <p:nvPicPr>
          <p:cNvPr id="8" name="Grafik 11">
            <a:extLst>
              <a:ext uri="{FF2B5EF4-FFF2-40B4-BE49-F238E27FC236}">
                <a16:creationId xmlns:a16="http://schemas.microsoft.com/office/drawing/2014/main" id="{B005884E-BCE1-A3F0-0EF6-E8DAB5F5F5EC}"/>
              </a:ext>
            </a:extLst>
          </p:cNvPr>
          <p:cNvPicPr>
            <a:picLocks noChangeAspect="1"/>
          </p:cNvPicPr>
          <p:nvPr/>
        </p:nvPicPr>
        <p:blipFill rotWithShape="1">
          <a:blip r:embed="rId6"/>
          <a:srcRect l="-440" t="-691" r="51400" b="691"/>
          <a:stretch/>
        </p:blipFill>
        <p:spPr>
          <a:xfrm>
            <a:off x="11738227" y="1579060"/>
            <a:ext cx="5523426" cy="712888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64566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C22DC8E-5199-27DD-45D8-06BD59B6A1C2}"/>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31ACB677-F169-573C-8120-3B92851FE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133EDA0F-75EE-BD31-2D36-D15FD61A2AE6}"/>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PHPP </a:t>
            </a:r>
            <a:r xmlns:a="http://schemas.openxmlformats.org/drawingml/2006/main">
              <a:rPr lang="bg" sz="4400" b="1" dirty="0" err="1">
                <a:solidFill>
                  <a:srgbClr val="003399"/>
                </a:solidFill>
              </a:rPr>
              <a:t>входове</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6" name="Content Placeholder 2">
            <a:extLst>
              <a:ext uri="{FF2B5EF4-FFF2-40B4-BE49-F238E27FC236}">
                <a16:creationId xmlns:a16="http://schemas.microsoft.com/office/drawing/2014/main" id="{38926EED-E6E1-3028-A316-39D9ADACAF69}"/>
              </a:ext>
            </a:extLst>
          </p:cNvPr>
          <p:cNvSpPr txBox="1">
            <a:spLocks/>
          </p:cNvSpPr>
          <p:nvPr/>
        </p:nvSpPr>
        <p:spPr>
          <a:xfrm>
            <a:off x="518160" y="300228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U-стойности, спецификации на прозорците, MVHR, засенчване</a:t>
            </a:r>
          </a:p>
          <a:p>
            <a:r xmlns:a="http://schemas.openxmlformats.org/drawingml/2006/main">
              <a:rPr lang="bg" dirty="0">
                <a:solidFill>
                  <a:srgbClr val="003399"/>
                </a:solidFill>
              </a:rPr>
              <a:t>Климатичен файл и заетост</a:t>
            </a:r>
          </a:p>
          <a:p>
            <a:r xmlns:a="http://schemas.openxmlformats.org/drawingml/2006/main">
              <a:rPr lang="bg" dirty="0">
                <a:solidFill>
                  <a:srgbClr val="003399"/>
                </a:solidFill>
              </a:rPr>
              <a:t>Данни за вентилация и херметичност</a:t>
            </a:r>
          </a:p>
        </p:txBody>
      </p:sp>
      <p:sp>
        <p:nvSpPr>
          <p:cNvPr id="7" name="Titel 1">
            <a:extLst>
              <a:ext uri="{FF2B5EF4-FFF2-40B4-BE49-F238E27FC236}">
                <a16:creationId xmlns:a16="http://schemas.microsoft.com/office/drawing/2014/main" id="{9B08CE4D-5D3C-6499-69BF-8299B1CFCF23}"/>
              </a:ext>
            </a:extLst>
          </p:cNvPr>
          <p:cNvSpPr txBox="1">
            <a:spLocks/>
          </p:cNvSpPr>
          <p:nvPr/>
        </p:nvSpPr>
        <p:spPr>
          <a:xfrm>
            <a:off x="10733693" y="2007705"/>
            <a:ext cx="4261037" cy="625475"/>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xmlns:a="http://schemas.openxmlformats.org/drawingml/2006/main">
              <a:rPr lang="bg"/>
              <a:t>Структура на PHPP</a:t>
            </a:r>
            <a:endParaRPr xmlns:a="http://schemas.openxmlformats.org/drawingml/2006/main" lang="en-GB" dirty="0"/>
          </a:p>
        </p:txBody>
      </p:sp>
      <p:sp>
        <p:nvSpPr>
          <p:cNvPr id="8" name="Text Box 9">
            <a:extLst>
              <a:ext uri="{FF2B5EF4-FFF2-40B4-BE49-F238E27FC236}">
                <a16:creationId xmlns:a16="http://schemas.microsoft.com/office/drawing/2014/main" id="{4175A2DF-BB3D-857F-493D-8ABF6049D400}"/>
              </a:ext>
            </a:extLst>
          </p:cNvPr>
          <p:cNvSpPr txBox="1">
            <a:spLocks noChangeArrowheads="1"/>
          </p:cNvSpPr>
          <p:nvPr/>
        </p:nvSpPr>
        <p:spPr bwMode="auto">
          <a:xfrm>
            <a:off x="15643645" y="8245016"/>
            <a:ext cx="61156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xmlns:a="http://schemas.openxmlformats.org/drawingml/2006/main" eaLnBrk="1" hangingPunct="1">
              <a:spcBef>
                <a:spcPct val="50000"/>
              </a:spcBef>
            </a:pPr>
            <a:r xmlns:a="http://schemas.openxmlformats.org/drawingml/2006/main">
              <a:rPr lang="bg" altLang="de-DE" sz="1100" dirty="0"/>
              <a:t>© PHI</a:t>
            </a:r>
          </a:p>
        </p:txBody>
      </p:sp>
      <p:pic>
        <p:nvPicPr>
          <p:cNvPr id="9" name="Grafik 3">
            <a:extLst>
              <a:ext uri="{FF2B5EF4-FFF2-40B4-BE49-F238E27FC236}">
                <a16:creationId xmlns:a16="http://schemas.microsoft.com/office/drawing/2014/main" id="{B82DEF25-B600-5524-6FAD-1417EA2E81A6}"/>
              </a:ext>
            </a:extLst>
          </p:cNvPr>
          <p:cNvPicPr>
            <a:picLocks noChangeAspect="1"/>
          </p:cNvPicPr>
          <p:nvPr/>
        </p:nvPicPr>
        <p:blipFill>
          <a:blip r:embed="rId5"/>
          <a:stretch>
            <a:fillRect/>
          </a:stretch>
        </p:blipFill>
        <p:spPr>
          <a:xfrm>
            <a:off x="9144000" y="2034841"/>
            <a:ext cx="5078408" cy="6803726"/>
          </a:xfrm>
          <a:prstGeom prst="rect">
            <a:avLst/>
          </a:prstGeom>
        </p:spPr>
      </p:pic>
      <p:sp>
        <p:nvSpPr>
          <p:cNvPr id="10" name="Abgerundetes Rechteck 5">
            <a:extLst>
              <a:ext uri="{FF2B5EF4-FFF2-40B4-BE49-F238E27FC236}">
                <a16:creationId xmlns:a16="http://schemas.microsoft.com/office/drawing/2014/main" id="{AA8046F6-12B0-31CB-C1EE-B8C799341E2B}"/>
              </a:ext>
            </a:extLst>
          </p:cNvPr>
          <p:cNvSpPr>
            <a:spLocks noChangeArrowheads="1"/>
          </p:cNvSpPr>
          <p:nvPr/>
        </p:nvSpPr>
        <p:spPr bwMode="auto">
          <a:xfrm>
            <a:off x="14276220" y="2814284"/>
            <a:ext cx="1151400" cy="5332869"/>
          </a:xfrm>
          <a:prstGeom prst="roundRect">
            <a:avLst>
              <a:gd name="adj" fmla="val 3801"/>
            </a:avLst>
          </a:prstGeom>
          <a:solidFill>
            <a:srgbClr val="C0C0C0"/>
          </a:solidFill>
          <a:ln>
            <a:noFill/>
          </a:ln>
          <a:extLst>
            <a:ext uri="{91240B29-F687-4F45-9708-019B960494DF}">
              <a14:hiddenLine xmlns:a14="http://schemas.microsoft.com/office/drawing/2010/main" w="25400" algn="ctr">
                <a:solidFill>
                  <a:srgbClr val="000000"/>
                </a:solidFill>
                <a:round/>
                <a:headEnd/>
                <a:tailEnd/>
              </a14:hiddenLine>
            </a:ext>
          </a:extLst>
        </p:spPr>
        <p:txBody>
          <a:bodyPr vert="horz" lIns="52892" tIns="26446" rIns="52892" bIns="26446" anchor="t"/>
          <a:lstStyle/>
          <a:p>
            <a:pPr xmlns:a="http://schemas.openxmlformats.org/drawingml/2006/main" algn="r">
              <a:defRPr/>
            </a:pPr>
            <a:r xmlns:a="http://schemas.openxmlformats.org/drawingml/2006/main">
              <a:rPr lang="bg" sz="800" dirty="0">
                <a:solidFill>
                  <a:schemeClr val="lt1"/>
                </a:solidFill>
              </a:rPr>
              <a:t>Работни листове</a:t>
            </a:r>
          </a:p>
          <a:p>
            <a:pPr xmlns:a="http://schemas.openxmlformats.org/drawingml/2006/main" algn="r">
              <a:defRPr/>
            </a:pPr>
            <a:r xmlns:a="http://schemas.openxmlformats.org/drawingml/2006/main">
              <a:rPr lang="bg" sz="800" dirty="0">
                <a:solidFill>
                  <a:schemeClr val="lt1"/>
                </a:solidFill>
              </a:rPr>
              <a:t>GEG KfW (сив)</a:t>
            </a:r>
          </a:p>
        </p:txBody>
      </p:sp>
      <p:sp>
        <p:nvSpPr>
          <p:cNvPr id="11" name="Text Box 29">
            <a:extLst>
              <a:ext uri="{FF2B5EF4-FFF2-40B4-BE49-F238E27FC236}">
                <a16:creationId xmlns:a16="http://schemas.microsoft.com/office/drawing/2014/main" id="{93F94AC2-4B11-C4AF-0EEA-E1CAC3E89925}"/>
              </a:ext>
            </a:extLst>
          </p:cNvPr>
          <p:cNvSpPr txBox="1">
            <a:spLocks noChangeArrowheads="1"/>
          </p:cNvSpPr>
          <p:nvPr/>
        </p:nvSpPr>
        <p:spPr bwMode="auto">
          <a:xfrm>
            <a:off x="14372931" y="3718564"/>
            <a:ext cx="914400" cy="182880"/>
          </a:xfrm>
          <a:prstGeom prst="rect">
            <a:avLst/>
          </a:prstGeom>
          <a:solidFill>
            <a:schemeClr val="bg1"/>
          </a:solidFill>
          <a:ln w="12700">
            <a:solidFill>
              <a:schemeClr val="tx1">
                <a:lumMod val="75000"/>
                <a:lumOff val="25000"/>
              </a:schemeClr>
            </a:solidFill>
            <a:miter lim="800000"/>
            <a:headEnd/>
            <a:tailEnd/>
          </a:ln>
        </p:spPr>
        <p:txBody>
          <a:bodyPr lIns="0" tIns="0" rIns="0" bIns="0" anchor="ctr">
            <a:noAutofit/>
          </a:bodyPr>
          <a:lstStyle>
            <a:defPPr>
              <a:defRPr lang="de-DE"/>
            </a:defPPr>
            <a:lvl1pPr algn="ctr">
              <a:spcBef>
                <a:spcPct val="50000"/>
              </a:spcBef>
              <a:defRPr sz="900" b="0">
                <a:solidFill>
                  <a:schemeClr val="tx1">
                    <a:lumMod val="75000"/>
                    <a:lumOff val="25000"/>
                  </a:schemeClr>
                </a:solidFill>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xmlns:a="http://schemas.openxmlformats.org/drawingml/2006/main">
              <a:rPr lang="bg" dirty="0" err="1"/>
              <a:t>Проверка </a:t>
            </a:r>
            <a:endParaRPr xmlns:a="http://schemas.openxmlformats.org/drawingml/2006/main" lang="de-DE" dirty="0"/>
            <a:r xmlns:a="http://schemas.openxmlformats.org/drawingml/2006/main">
              <a:rPr lang="bg" dirty="0"/>
              <a:t>на GEG</a:t>
            </a:r>
          </a:p>
        </p:txBody>
      </p:sp>
      <p:sp>
        <p:nvSpPr>
          <p:cNvPr id="12" name="Text Box 29">
            <a:extLst>
              <a:ext uri="{FF2B5EF4-FFF2-40B4-BE49-F238E27FC236}">
                <a16:creationId xmlns:a16="http://schemas.microsoft.com/office/drawing/2014/main" id="{73B4C8B6-DC85-9310-EAF3-100BB59E26F3}"/>
              </a:ext>
            </a:extLst>
          </p:cNvPr>
          <p:cNvSpPr txBox="1">
            <a:spLocks noChangeArrowheads="1"/>
          </p:cNvSpPr>
          <p:nvPr/>
        </p:nvSpPr>
        <p:spPr bwMode="auto">
          <a:xfrm>
            <a:off x="14372931" y="4058557"/>
            <a:ext cx="914400" cy="182880"/>
          </a:xfrm>
          <a:prstGeom prst="rect">
            <a:avLst/>
          </a:prstGeom>
          <a:solidFill>
            <a:schemeClr val="bg1"/>
          </a:solidFill>
          <a:ln w="12700">
            <a:solidFill>
              <a:schemeClr val="tx1">
                <a:lumMod val="75000"/>
                <a:lumOff val="25000"/>
              </a:schemeClr>
            </a:solidFill>
            <a:miter lim="800000"/>
            <a:headEnd/>
            <a:tailEnd/>
          </a:ln>
        </p:spPr>
        <p:txBody>
          <a:bodyPr lIns="0" tIns="0" rIns="0" bIns="0" anchor="ctr">
            <a:noAutofit/>
          </a:bodyPr>
          <a:lstStyle>
            <a:defPPr>
              <a:defRPr lang="de-DE"/>
            </a:defPPr>
            <a:lvl1pPr algn="ctr">
              <a:spcBef>
                <a:spcPct val="50000"/>
              </a:spcBef>
              <a:defRPr sz="900" b="0">
                <a:solidFill>
                  <a:schemeClr val="tx1">
                    <a:lumMod val="75000"/>
                    <a:lumOff val="25000"/>
                  </a:schemeClr>
                </a:solidFill>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xmlns:a="http://schemas.openxmlformats.org/drawingml/2006/main">
              <a:rPr lang="bg" dirty="0" err="1"/>
              <a:t>Месечно </a:t>
            </a:r>
            <a:endParaRPr xmlns:a="http://schemas.openxmlformats.org/drawingml/2006/main" lang="de-DE" dirty="0"/>
            <a:r xmlns:a="http://schemas.openxmlformats.org/drawingml/2006/main">
              <a:rPr lang="bg" dirty="0"/>
              <a:t>GEG</a:t>
            </a:r>
          </a:p>
        </p:txBody>
      </p:sp>
      <p:sp>
        <p:nvSpPr>
          <p:cNvPr id="13" name="Text Box 29">
            <a:extLst>
              <a:ext uri="{FF2B5EF4-FFF2-40B4-BE49-F238E27FC236}">
                <a16:creationId xmlns:a16="http://schemas.microsoft.com/office/drawing/2014/main" id="{7DB88483-EDC6-9287-193E-947B26E9DA1F}"/>
              </a:ext>
            </a:extLst>
          </p:cNvPr>
          <p:cNvSpPr txBox="1">
            <a:spLocks noChangeArrowheads="1"/>
          </p:cNvSpPr>
          <p:nvPr/>
        </p:nvSpPr>
        <p:spPr bwMode="auto">
          <a:xfrm>
            <a:off x="14372931" y="4398550"/>
            <a:ext cx="914400" cy="191908"/>
          </a:xfrm>
          <a:prstGeom prst="rect">
            <a:avLst/>
          </a:prstGeom>
          <a:solidFill>
            <a:schemeClr val="bg1"/>
          </a:solidFill>
          <a:ln w="12700">
            <a:solidFill>
              <a:schemeClr val="tx1">
                <a:lumMod val="75000"/>
                <a:lumOff val="25000"/>
              </a:schemeClr>
            </a:solidFill>
            <a:miter lim="800000"/>
            <a:headEnd/>
            <a:tailEnd/>
          </a:ln>
        </p:spPr>
        <p:txBody>
          <a:bodyPr lIns="0" tIns="0" rIns="0" bIns="0" anchor="ctr">
            <a:noAutofit/>
          </a:bodyPr>
          <a:lstStyle>
            <a:defPPr>
              <a:defRPr lang="de-DE"/>
            </a:defPPr>
            <a:lvl1pPr algn="ctr">
              <a:spcBef>
                <a:spcPct val="50000"/>
              </a:spcBef>
              <a:defRPr sz="900" b="0">
                <a:solidFill>
                  <a:schemeClr val="tx1">
                    <a:lumMod val="75000"/>
                    <a:lumOff val="25000"/>
                  </a:schemeClr>
                </a:solidFill>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xmlns:a="http://schemas.openxmlformats.org/drawingml/2006/main">
              <a:rPr lang="bg" dirty="0"/>
              <a:t>GEG система</a:t>
            </a:r>
          </a:p>
        </p:txBody>
      </p:sp>
      <p:sp>
        <p:nvSpPr>
          <p:cNvPr id="14" name="Text Box 29">
            <a:extLst>
              <a:ext uri="{FF2B5EF4-FFF2-40B4-BE49-F238E27FC236}">
                <a16:creationId xmlns:a16="http://schemas.microsoft.com/office/drawing/2014/main" id="{13E101A1-6622-E035-3B59-7596589610EB}"/>
              </a:ext>
            </a:extLst>
          </p:cNvPr>
          <p:cNvSpPr txBox="1">
            <a:spLocks noChangeArrowheads="1"/>
          </p:cNvSpPr>
          <p:nvPr/>
        </p:nvSpPr>
        <p:spPr bwMode="auto">
          <a:xfrm>
            <a:off x="14372931" y="4747571"/>
            <a:ext cx="914400" cy="191908"/>
          </a:xfrm>
          <a:prstGeom prst="rect">
            <a:avLst/>
          </a:prstGeom>
          <a:pattFill prst="ltUpDiag">
            <a:fgClr>
              <a:schemeClr val="bg1">
                <a:lumMod val="75000"/>
              </a:schemeClr>
            </a:fgClr>
            <a:bgClr>
              <a:schemeClr val="bg1"/>
            </a:bgClr>
          </a:pattFill>
          <a:ln w="12700">
            <a:solidFill>
              <a:schemeClr val="bg1">
                <a:lumMod val="75000"/>
              </a:schemeClr>
            </a:solidFill>
            <a:miter lim="800000"/>
            <a:headEnd/>
            <a:tailEnd/>
          </a:ln>
        </p:spPr>
        <p:txBody>
          <a:bodyPr wrap="square" lIns="20824" tIns="26446" rIns="20824" bIns="26446" anchor="ctr">
            <a:noAutofit/>
          </a:bodyPr>
          <a:lstStyle>
            <a:defPPr>
              <a:defRPr lang="de-DE"/>
            </a:defPPr>
            <a:lvl1pPr algn="ctr">
              <a:spcBef>
                <a:spcPct val="50000"/>
              </a:spcBef>
              <a:defRPr sz="900" b="0">
                <a:solidFill>
                  <a:schemeClr val="tx1">
                    <a:lumMod val="75000"/>
                    <a:lumOff val="25000"/>
                  </a:schemeClr>
                </a:solidFill>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xmlns:a="http://schemas.openxmlformats.org/drawingml/2006/main">
              <a:rPr lang="bg" dirty="0"/>
              <a:t>GEG струни</a:t>
            </a:r>
          </a:p>
        </p:txBody>
      </p:sp>
      <p:cxnSp>
        <p:nvCxnSpPr>
          <p:cNvPr id="15" name="Gerade Verbindung mit Pfeil 133">
            <a:extLst>
              <a:ext uri="{FF2B5EF4-FFF2-40B4-BE49-F238E27FC236}">
                <a16:creationId xmlns:a16="http://schemas.microsoft.com/office/drawing/2014/main" id="{40167B8A-B268-9DFA-E2CF-FAE185B5C4BC}"/>
              </a:ext>
            </a:extLst>
          </p:cNvPr>
          <p:cNvCxnSpPr>
            <a:cxnSpLocks noChangeShapeType="1"/>
            <a:stCxn id="11" idx="2"/>
            <a:endCxn id="12" idx="0"/>
          </p:cNvCxnSpPr>
          <p:nvPr/>
        </p:nvCxnSpPr>
        <p:spPr bwMode="auto">
          <a:xfrm>
            <a:off x="14830131" y="3901444"/>
            <a:ext cx="0" cy="1571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Gerade Verbindung mit Pfeil 134">
            <a:extLst>
              <a:ext uri="{FF2B5EF4-FFF2-40B4-BE49-F238E27FC236}">
                <a16:creationId xmlns:a16="http://schemas.microsoft.com/office/drawing/2014/main" id="{D6A64DA5-1BF4-3310-1248-A374B29164D5}"/>
              </a:ext>
            </a:extLst>
          </p:cNvPr>
          <p:cNvCxnSpPr>
            <a:cxnSpLocks noChangeShapeType="1"/>
            <a:stCxn id="12" idx="2"/>
            <a:endCxn id="13" idx="0"/>
          </p:cNvCxnSpPr>
          <p:nvPr/>
        </p:nvCxnSpPr>
        <p:spPr bwMode="auto">
          <a:xfrm>
            <a:off x="14830131" y="4241437"/>
            <a:ext cx="0" cy="1571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 name="Gerade Verbindung mit Pfeil 136">
            <a:extLst>
              <a:ext uri="{FF2B5EF4-FFF2-40B4-BE49-F238E27FC236}">
                <a16:creationId xmlns:a16="http://schemas.microsoft.com/office/drawing/2014/main" id="{B2945E43-AAF2-4B41-5991-33B85411A628}"/>
              </a:ext>
            </a:extLst>
          </p:cNvPr>
          <p:cNvCxnSpPr>
            <a:cxnSpLocks noChangeShapeType="1"/>
            <a:stCxn id="13" idx="2"/>
            <a:endCxn id="14" idx="0"/>
          </p:cNvCxnSpPr>
          <p:nvPr/>
        </p:nvCxnSpPr>
        <p:spPr bwMode="auto">
          <a:xfrm>
            <a:off x="14830131" y="4590458"/>
            <a:ext cx="0" cy="1571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 name="AutoShape 67">
            <a:extLst>
              <a:ext uri="{FF2B5EF4-FFF2-40B4-BE49-F238E27FC236}">
                <a16:creationId xmlns:a16="http://schemas.microsoft.com/office/drawing/2014/main" id="{7D1FE206-06DC-DCD6-ABFA-66BB5278BBC0}"/>
              </a:ext>
            </a:extLst>
          </p:cNvPr>
          <p:cNvSpPr>
            <a:spLocks noChangeArrowheads="1"/>
          </p:cNvSpPr>
          <p:nvPr/>
        </p:nvSpPr>
        <p:spPr bwMode="auto">
          <a:xfrm>
            <a:off x="14459175" y="3202179"/>
            <a:ext cx="741913" cy="370956"/>
          </a:xfrm>
          <a:prstGeom prst="diamond">
            <a:avLst/>
          </a:prstGeom>
          <a:solidFill>
            <a:schemeClr val="bg1"/>
          </a:solidFill>
          <a:ln w="9525">
            <a:noFill/>
            <a:miter lim="800000"/>
            <a:headEnd/>
            <a:tailEnd/>
          </a:ln>
        </p:spPr>
        <p:txBody>
          <a:bodyPr wrap="none" lIns="52892" tIns="0" rIns="52892" bIns="0" anchor="ctr" anchorCtr="1"/>
          <a:lstStyle/>
          <a:p>
            <a:pPr xmlns:a="http://schemas.openxmlformats.org/drawingml/2006/main" algn="ctr"/>
            <a:r xmlns:a="http://schemas.openxmlformats.org/drawingml/2006/main">
              <a:rPr lang="bg" altLang="de-DE" sz="900">
                <a:latin typeface="Arial Narrow" panose="020B0606020202030204" pitchFamily="34" charset="0"/>
              </a:rPr>
              <a:t>Жилищна сграда?</a:t>
            </a:r>
          </a:p>
        </p:txBody>
      </p:sp>
      <p:sp>
        <p:nvSpPr>
          <p:cNvPr id="19" name="Flussdiagramm: Alternativer Prozess 269">
            <a:extLst>
              <a:ext uri="{FF2B5EF4-FFF2-40B4-BE49-F238E27FC236}">
                <a16:creationId xmlns:a16="http://schemas.microsoft.com/office/drawing/2014/main" id="{9480B297-3697-1762-CD78-FA11F04BC74B}"/>
              </a:ext>
            </a:extLst>
          </p:cNvPr>
          <p:cNvSpPr>
            <a:spLocks noChangeArrowheads="1"/>
          </p:cNvSpPr>
          <p:nvPr/>
        </p:nvSpPr>
        <p:spPr bwMode="auto">
          <a:xfrm>
            <a:off x="14521039" y="5901247"/>
            <a:ext cx="766292" cy="236744"/>
          </a:xfrm>
          <a:prstGeom prst="flowChartAlternateProcess">
            <a:avLst/>
          </a:prstGeom>
          <a:solidFill>
            <a:schemeClr val="bg1"/>
          </a:solidFill>
          <a:ln w="19050">
            <a:solidFill>
              <a:schemeClr val="tx1"/>
            </a:solidFill>
            <a:miter lim="800000"/>
            <a:headEnd/>
            <a:tailEnd/>
          </a:ln>
        </p:spPr>
        <p:txBody>
          <a:bodyPr lIns="0" tIns="91440" rIns="0" bIns="91440" anchor="ctr">
            <a:noAutofit/>
          </a:bodyPr>
          <a:lstStyle/>
          <a:p>
            <a:pPr xmlns:a="http://schemas.openxmlformats.org/drawingml/2006/main" algn="ctr"/>
            <a:r xmlns:a="http://schemas.openxmlformats.org/drawingml/2006/main">
              <a:rPr lang="bg" altLang="de-DE" sz="900" b="1" dirty="0" err="1">
                <a:latin typeface="Arial Narrow" panose="020B0606020202030204" pitchFamily="34" charset="0"/>
              </a:rPr>
              <a:t>Проверка </a:t>
            </a:r>
            <a:endParaRPr xmlns:a="http://schemas.openxmlformats.org/drawingml/2006/main" lang="de-DE" altLang="de-DE" sz="900" b="1" dirty="0">
              <a:latin typeface="Arial Narrow" panose="020B0606020202030204" pitchFamily="34" charset="0"/>
            </a:endParaRPr>
            <a:r xmlns:a="http://schemas.openxmlformats.org/drawingml/2006/main">
              <a:rPr lang="bg" altLang="de-DE" sz="900" b="1" dirty="0">
                <a:latin typeface="Arial Narrow" panose="020B0606020202030204" pitchFamily="34" charset="0"/>
              </a:rPr>
              <a:t>на GEG</a:t>
            </a:r>
          </a:p>
        </p:txBody>
      </p:sp>
      <p:cxnSp>
        <p:nvCxnSpPr>
          <p:cNvPr id="20" name="Gerade Verbindung mit Pfeil 281">
            <a:extLst>
              <a:ext uri="{FF2B5EF4-FFF2-40B4-BE49-F238E27FC236}">
                <a16:creationId xmlns:a16="http://schemas.microsoft.com/office/drawing/2014/main" id="{9C0E0DCF-EDC2-D7E7-7B0B-C27FE150526A}"/>
              </a:ext>
            </a:extLst>
          </p:cNvPr>
          <p:cNvCxnSpPr>
            <a:cxnSpLocks noChangeShapeType="1"/>
            <a:stCxn id="18" idx="2"/>
            <a:endCxn id="11" idx="0"/>
          </p:cNvCxnSpPr>
          <p:nvPr/>
        </p:nvCxnSpPr>
        <p:spPr bwMode="auto">
          <a:xfrm flipH="1">
            <a:off x="14830131" y="3573135"/>
            <a:ext cx="1" cy="14542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 name="Text Box 29">
            <a:extLst>
              <a:ext uri="{FF2B5EF4-FFF2-40B4-BE49-F238E27FC236}">
                <a16:creationId xmlns:a16="http://schemas.microsoft.com/office/drawing/2014/main" id="{DE668E26-6F9E-6066-12B3-D3C08748D801}"/>
              </a:ext>
            </a:extLst>
          </p:cNvPr>
          <p:cNvSpPr txBox="1">
            <a:spLocks noChangeArrowheads="1"/>
          </p:cNvSpPr>
          <p:nvPr/>
        </p:nvSpPr>
        <p:spPr bwMode="auto">
          <a:xfrm>
            <a:off x="14372931" y="5096592"/>
            <a:ext cx="914400" cy="191908"/>
          </a:xfrm>
          <a:prstGeom prst="rect">
            <a:avLst/>
          </a:prstGeom>
          <a:solidFill>
            <a:schemeClr val="bg1"/>
          </a:solidFill>
          <a:ln w="12700">
            <a:solidFill>
              <a:schemeClr val="tx1">
                <a:lumMod val="75000"/>
                <a:lumOff val="25000"/>
              </a:schemeClr>
            </a:solidFill>
            <a:miter lim="800000"/>
            <a:headEnd/>
            <a:tailEnd/>
          </a:ln>
        </p:spPr>
        <p:txBody>
          <a:bodyPr lIns="0" tIns="0" rIns="0" bIns="0" anchor="ctr">
            <a:noAutofit/>
          </a:bodyPr>
          <a:lstStyle>
            <a:defPPr>
              <a:defRPr lang="de-DE"/>
            </a:defPPr>
            <a:lvl1pPr algn="ctr">
              <a:spcBef>
                <a:spcPct val="50000"/>
              </a:spcBef>
              <a:defRPr sz="900" b="0">
                <a:solidFill>
                  <a:schemeClr val="tx1">
                    <a:lumMod val="75000"/>
                    <a:lumOff val="25000"/>
                  </a:schemeClr>
                </a:solidFill>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xmlns:a="http://schemas.openxmlformats.org/drawingml/2006/main">
              <a:rPr lang="bg" dirty="0"/>
              <a:t>Производител на GEG</a:t>
            </a:r>
          </a:p>
        </p:txBody>
      </p:sp>
      <p:cxnSp>
        <p:nvCxnSpPr>
          <p:cNvPr id="22" name="Gerade Verbindung mit Pfeil 134">
            <a:extLst>
              <a:ext uri="{FF2B5EF4-FFF2-40B4-BE49-F238E27FC236}">
                <a16:creationId xmlns:a16="http://schemas.microsoft.com/office/drawing/2014/main" id="{B15D93F6-3846-E644-B406-FF22676F1415}"/>
              </a:ext>
            </a:extLst>
          </p:cNvPr>
          <p:cNvCxnSpPr>
            <a:cxnSpLocks noChangeShapeType="1"/>
            <a:stCxn id="14" idx="2"/>
            <a:endCxn id="21" idx="0"/>
          </p:cNvCxnSpPr>
          <p:nvPr/>
        </p:nvCxnSpPr>
        <p:spPr bwMode="auto">
          <a:xfrm>
            <a:off x="14830131" y="4939479"/>
            <a:ext cx="0" cy="1571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 name="Text Box 29">
            <a:extLst>
              <a:ext uri="{FF2B5EF4-FFF2-40B4-BE49-F238E27FC236}">
                <a16:creationId xmlns:a16="http://schemas.microsoft.com/office/drawing/2014/main" id="{8141E501-A317-BFA4-5B6B-30832152F0B2}"/>
              </a:ext>
            </a:extLst>
          </p:cNvPr>
          <p:cNvSpPr txBox="1">
            <a:spLocks noChangeArrowheads="1"/>
          </p:cNvSpPr>
          <p:nvPr/>
        </p:nvSpPr>
        <p:spPr bwMode="auto">
          <a:xfrm>
            <a:off x="14372931" y="5445615"/>
            <a:ext cx="914400" cy="191908"/>
          </a:xfrm>
          <a:prstGeom prst="rect">
            <a:avLst/>
          </a:prstGeom>
          <a:solidFill>
            <a:schemeClr val="bg1"/>
          </a:solidFill>
          <a:ln w="12700">
            <a:solidFill>
              <a:schemeClr val="tx1">
                <a:lumMod val="75000"/>
                <a:lumOff val="25000"/>
              </a:schemeClr>
            </a:solidFill>
            <a:miter lim="800000"/>
            <a:headEnd/>
            <a:tailEnd/>
          </a:ln>
        </p:spPr>
        <p:txBody>
          <a:bodyPr lIns="0" tIns="0" rIns="0" bIns="0" anchor="ctr">
            <a:noAutofit/>
          </a:bodyPr>
          <a:lstStyle>
            <a:defPPr>
              <a:defRPr lang="de-DE"/>
            </a:defPPr>
            <a:lvl1pPr algn="ctr">
              <a:spcBef>
                <a:spcPct val="50000"/>
              </a:spcBef>
              <a:defRPr sz="900" b="0">
                <a:solidFill>
                  <a:schemeClr val="tx1">
                    <a:lumMod val="75000"/>
                    <a:lumOff val="25000"/>
                  </a:schemeClr>
                </a:solidFill>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xmlns:a="http://schemas.openxmlformats.org/drawingml/2006/main">
              <a:rPr lang="bg" dirty="0"/>
              <a:t>Декларация на GEG</a:t>
            </a:r>
          </a:p>
        </p:txBody>
      </p:sp>
      <p:cxnSp>
        <p:nvCxnSpPr>
          <p:cNvPr id="24" name="Gerade Verbindung mit Pfeil 134">
            <a:extLst>
              <a:ext uri="{FF2B5EF4-FFF2-40B4-BE49-F238E27FC236}">
                <a16:creationId xmlns:a16="http://schemas.microsoft.com/office/drawing/2014/main" id="{83BD5FD4-55B2-25F5-EC68-0A807423BC29}"/>
              </a:ext>
            </a:extLst>
          </p:cNvPr>
          <p:cNvCxnSpPr>
            <a:cxnSpLocks noChangeShapeType="1"/>
            <a:stCxn id="21" idx="2"/>
            <a:endCxn id="23" idx="0"/>
          </p:cNvCxnSpPr>
          <p:nvPr/>
        </p:nvCxnSpPr>
        <p:spPr bwMode="auto">
          <a:xfrm>
            <a:off x="14830131" y="5288500"/>
            <a:ext cx="0" cy="15711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 name="Text Box 64">
            <a:extLst>
              <a:ext uri="{FF2B5EF4-FFF2-40B4-BE49-F238E27FC236}">
                <a16:creationId xmlns:a16="http://schemas.microsoft.com/office/drawing/2014/main" id="{5B000E86-69ED-614B-5BFF-2058DC138E78}"/>
              </a:ext>
            </a:extLst>
          </p:cNvPr>
          <p:cNvSpPr txBox="1">
            <a:spLocks noChangeArrowheads="1"/>
          </p:cNvSpPr>
          <p:nvPr/>
        </p:nvSpPr>
        <p:spPr bwMode="auto">
          <a:xfrm>
            <a:off x="14880604" y="3515102"/>
            <a:ext cx="240995" cy="19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892" tIns="26446" rIns="52892" bIns="26446">
            <a:spAutoFit/>
          </a:bodyPr>
          <a:lstStyle>
            <a:defPPr>
              <a:defRPr lang="de-DE"/>
            </a:defPPr>
            <a:lvl1pPr algn="ctr">
              <a:spcBef>
                <a:spcPct val="50000"/>
              </a:spcBef>
              <a:defRPr sz="9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xmlns:a="http://schemas.openxmlformats.org/drawingml/2006/main">
              <a:rPr lang="bg" altLang="de-DE"/>
              <a:t>Да</a:t>
            </a:r>
            <a:endParaRPr xmlns:a="http://schemas.openxmlformats.org/drawingml/2006/main" lang="de-DE" altLang="de-DE" dirty="0"/>
          </a:p>
        </p:txBody>
      </p:sp>
      <p:sp>
        <p:nvSpPr>
          <p:cNvPr id="26" name="Text Box 8">
            <a:extLst>
              <a:ext uri="{FF2B5EF4-FFF2-40B4-BE49-F238E27FC236}">
                <a16:creationId xmlns:a16="http://schemas.microsoft.com/office/drawing/2014/main" id="{478494E9-044D-EADE-9AA3-19B34C6EACCF}"/>
              </a:ext>
            </a:extLst>
          </p:cNvPr>
          <p:cNvSpPr txBox="1">
            <a:spLocks noChangeArrowheads="1"/>
          </p:cNvSpPr>
          <p:nvPr/>
        </p:nvSpPr>
        <p:spPr bwMode="auto">
          <a:xfrm>
            <a:off x="14521039" y="6219635"/>
            <a:ext cx="766292" cy="191908"/>
          </a:xfrm>
          <a:prstGeom prst="rect">
            <a:avLst/>
          </a:prstGeom>
          <a:solidFill>
            <a:schemeClr val="bg1">
              <a:lumMod val="50000"/>
            </a:schemeClr>
          </a:solidFill>
          <a:ln w="12700">
            <a:solidFill>
              <a:schemeClr val="bg1">
                <a:lumMod val="75000"/>
              </a:schemeClr>
            </a:solidFill>
            <a:miter lim="800000"/>
            <a:headEnd/>
            <a:tailEnd/>
          </a:ln>
        </p:spPr>
        <p:txBody>
          <a:bodyPr wrap="square" lIns="0" tIns="26446" rIns="0" bIns="26446" anchor="ctr">
            <a:spAutoFit/>
          </a:bodyPr>
          <a:lstStyle>
            <a:defPPr>
              <a:defRPr lang="de-DE"/>
            </a:defPPr>
            <a:lvl1pPr algn="ctr" fontAlgn="auto">
              <a:spcBef>
                <a:spcPct val="50000"/>
              </a:spcBef>
              <a:spcAft>
                <a:spcPts val="0"/>
              </a:spcAft>
              <a:defRPr sz="900" b="0" u="none">
                <a:solidFill>
                  <a:schemeClr val="bg1"/>
                </a:solidFill>
                <a:latin typeface="+mj-lt"/>
              </a:defRPr>
            </a:lvl1pPr>
            <a:lvl2pPr marL="742950" indent="-285750">
              <a:defRPr sz="2400" b="1" u="sng">
                <a:latin typeface="Myriad Pro" pitchFamily="34" charset="0"/>
              </a:defRPr>
            </a:lvl2pPr>
            <a:lvl3pPr marL="1143000" indent="-228600">
              <a:defRPr sz="2400" b="1" u="sng">
                <a:latin typeface="Myriad Pro" pitchFamily="34" charset="0"/>
              </a:defRPr>
            </a:lvl3pPr>
            <a:lvl4pPr marL="1600200" indent="-228600">
              <a:defRPr sz="2400" b="1" u="sng">
                <a:latin typeface="Myriad Pro" pitchFamily="34" charset="0"/>
              </a:defRPr>
            </a:lvl4pPr>
            <a:lvl5pPr marL="2057400" indent="-228600">
              <a:defRPr sz="2400" b="1" u="sng">
                <a:latin typeface="Myriad Pro" pitchFamily="34" charset="0"/>
              </a:defRPr>
            </a:lvl5pPr>
            <a:lvl6pPr marL="2514600" indent="-228600" eaLnBrk="0" fontAlgn="base" hangingPunct="0">
              <a:spcBef>
                <a:spcPct val="0"/>
              </a:spcBef>
              <a:spcAft>
                <a:spcPct val="0"/>
              </a:spcAft>
              <a:defRPr sz="2400" b="1" u="sng">
                <a:latin typeface="Myriad Pro" pitchFamily="34" charset="0"/>
              </a:defRPr>
            </a:lvl6pPr>
            <a:lvl7pPr marL="2971800" indent="-228600" eaLnBrk="0" fontAlgn="base" hangingPunct="0">
              <a:spcBef>
                <a:spcPct val="0"/>
              </a:spcBef>
              <a:spcAft>
                <a:spcPct val="0"/>
              </a:spcAft>
              <a:defRPr sz="2400" b="1" u="sng">
                <a:latin typeface="Myriad Pro" pitchFamily="34" charset="0"/>
              </a:defRPr>
            </a:lvl7pPr>
            <a:lvl8pPr marL="3429000" indent="-228600" eaLnBrk="0" fontAlgn="base" hangingPunct="0">
              <a:spcBef>
                <a:spcPct val="0"/>
              </a:spcBef>
              <a:spcAft>
                <a:spcPct val="0"/>
              </a:spcAft>
              <a:defRPr sz="2400" b="1" u="sng">
                <a:latin typeface="Myriad Pro" pitchFamily="34" charset="0"/>
              </a:defRPr>
            </a:lvl8pPr>
            <a:lvl9pPr marL="3886200" indent="-228600" eaLnBrk="0" fontAlgn="base" hangingPunct="0">
              <a:spcBef>
                <a:spcPct val="0"/>
              </a:spcBef>
              <a:spcAft>
                <a:spcPct val="0"/>
              </a:spcAft>
              <a:defRPr sz="2400" b="1" u="sng">
                <a:latin typeface="Myriad Pro" pitchFamily="34" charset="0"/>
              </a:defRPr>
            </a:lvl9pPr>
          </a:lstStyle>
          <a:p>
            <a:r xmlns:a="http://schemas.openxmlformats.org/drawingml/2006/main">
              <a:rPr lang="bg" altLang="de-DE" dirty="0">
                <a:latin typeface="Arial Narrow" panose="020B0606020202030204" pitchFamily="34" charset="0"/>
              </a:rPr>
              <a:t>GEG интерфейс</a:t>
            </a:r>
          </a:p>
        </p:txBody>
      </p:sp>
      <p:cxnSp>
        <p:nvCxnSpPr>
          <p:cNvPr id="27" name="Gewinkelte Verbindung 22">
            <a:extLst>
              <a:ext uri="{FF2B5EF4-FFF2-40B4-BE49-F238E27FC236}">
                <a16:creationId xmlns:a16="http://schemas.microsoft.com/office/drawing/2014/main" id="{2E51DA02-5A52-F4FD-0475-4FC9D844F9E5}"/>
              </a:ext>
            </a:extLst>
          </p:cNvPr>
          <p:cNvCxnSpPr>
            <a:endCxn id="19" idx="1"/>
          </p:cNvCxnSpPr>
          <p:nvPr/>
        </p:nvCxnSpPr>
        <p:spPr>
          <a:xfrm rot="16200000" flipH="1">
            <a:off x="14249173" y="5747753"/>
            <a:ext cx="395626" cy="148106"/>
          </a:xfrm>
          <a:prstGeom prst="bent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8" name="Flussdiagramm: Alternativer Prozess 269">
            <a:extLst>
              <a:ext uri="{FF2B5EF4-FFF2-40B4-BE49-F238E27FC236}">
                <a16:creationId xmlns:a16="http://schemas.microsoft.com/office/drawing/2014/main" id="{21539EF2-175A-E92B-4DCF-C08900DAE17A}"/>
              </a:ext>
            </a:extLst>
          </p:cNvPr>
          <p:cNvSpPr>
            <a:spLocks noChangeArrowheads="1"/>
          </p:cNvSpPr>
          <p:nvPr/>
        </p:nvSpPr>
        <p:spPr bwMode="auto">
          <a:xfrm>
            <a:off x="14534283" y="6656373"/>
            <a:ext cx="753048" cy="365760"/>
          </a:xfrm>
          <a:prstGeom prst="flowChartAlternateProcess">
            <a:avLst/>
          </a:prstGeom>
          <a:solidFill>
            <a:schemeClr val="bg1"/>
          </a:solidFill>
          <a:ln w="19050">
            <a:solidFill>
              <a:schemeClr val="tx1"/>
            </a:solidFill>
            <a:miter lim="800000"/>
            <a:headEnd/>
            <a:tailEnd/>
          </a:ln>
        </p:spPr>
        <p:txBody>
          <a:bodyPr lIns="0" tIns="91440" rIns="0" bIns="91440" anchor="ctr">
            <a:noAutofit/>
          </a:bodyPr>
          <a:lstStyle/>
          <a:p>
            <a:pPr xmlns:a="http://schemas.openxmlformats.org/drawingml/2006/main" algn="ctr"/>
            <a:r xmlns:a="http://schemas.openxmlformats.org/drawingml/2006/main">
              <a:rPr lang="bg" altLang="de-DE" sz="900" b="1" dirty="0">
                <a:latin typeface="Arial Narrow" panose="020B0606020202030204" pitchFamily="34" charset="0"/>
              </a:rPr>
              <a:t>Дом за ефективност на GEG KfW</a:t>
            </a:r>
          </a:p>
        </p:txBody>
      </p:sp>
      <p:sp>
        <p:nvSpPr>
          <p:cNvPr id="29" name="Text Box 8">
            <a:extLst>
              <a:ext uri="{FF2B5EF4-FFF2-40B4-BE49-F238E27FC236}">
                <a16:creationId xmlns:a16="http://schemas.microsoft.com/office/drawing/2014/main" id="{84043501-C54B-EC0A-B96C-6A0DFC32BF1A}"/>
              </a:ext>
            </a:extLst>
          </p:cNvPr>
          <p:cNvSpPr txBox="1">
            <a:spLocks noChangeArrowheads="1"/>
          </p:cNvSpPr>
          <p:nvPr/>
        </p:nvSpPr>
        <p:spPr bwMode="auto">
          <a:xfrm>
            <a:off x="14521039" y="7092871"/>
            <a:ext cx="760938" cy="191908"/>
          </a:xfrm>
          <a:prstGeom prst="rect">
            <a:avLst/>
          </a:prstGeom>
          <a:solidFill>
            <a:schemeClr val="bg1">
              <a:lumMod val="50000"/>
            </a:schemeClr>
          </a:solidFill>
          <a:ln w="12700">
            <a:solidFill>
              <a:schemeClr val="bg1">
                <a:lumMod val="75000"/>
              </a:schemeClr>
            </a:solidFill>
            <a:miter lim="800000"/>
            <a:headEnd/>
            <a:tailEnd/>
          </a:ln>
        </p:spPr>
        <p:txBody>
          <a:bodyPr wrap="square" lIns="0" tIns="26446" rIns="0" bIns="26446" anchor="ctr">
            <a:spAutoFit/>
          </a:bodyPr>
          <a:lstStyle>
            <a:defPPr>
              <a:defRPr lang="de-DE"/>
            </a:defPPr>
            <a:lvl1pPr fontAlgn="auto">
              <a:spcBef>
                <a:spcPct val="50000"/>
              </a:spcBef>
              <a:spcAft>
                <a:spcPts val="0"/>
              </a:spcAft>
              <a:defRPr sz="1188" b="1" u="none">
                <a:solidFill>
                  <a:schemeClr val="bg1"/>
                </a:solidFill>
                <a:latin typeface="Arial" charset="0"/>
                <a:cs typeface="+mn-cs"/>
              </a:defRPr>
            </a:lvl1pPr>
            <a:lvl2pPr marL="742950" indent="-285750">
              <a:defRPr sz="2400" b="1" u="sng">
                <a:latin typeface="Myriad Pro" pitchFamily="34" charset="0"/>
              </a:defRPr>
            </a:lvl2pPr>
            <a:lvl3pPr marL="1143000" indent="-228600">
              <a:defRPr sz="2400" b="1" u="sng">
                <a:latin typeface="Myriad Pro" pitchFamily="34" charset="0"/>
              </a:defRPr>
            </a:lvl3pPr>
            <a:lvl4pPr marL="1600200" indent="-228600">
              <a:defRPr sz="2400" b="1" u="sng">
                <a:latin typeface="Myriad Pro" pitchFamily="34" charset="0"/>
              </a:defRPr>
            </a:lvl4pPr>
            <a:lvl5pPr marL="2057400" indent="-228600">
              <a:defRPr sz="2400" b="1" u="sng">
                <a:latin typeface="Myriad Pro" pitchFamily="34" charset="0"/>
              </a:defRPr>
            </a:lvl5pPr>
            <a:lvl6pPr marL="2514600" indent="-228600" eaLnBrk="0" fontAlgn="base" hangingPunct="0">
              <a:spcBef>
                <a:spcPct val="0"/>
              </a:spcBef>
              <a:spcAft>
                <a:spcPct val="0"/>
              </a:spcAft>
              <a:defRPr sz="2400" b="1" u="sng">
                <a:latin typeface="Myriad Pro" pitchFamily="34" charset="0"/>
              </a:defRPr>
            </a:lvl6pPr>
            <a:lvl7pPr marL="2971800" indent="-228600" eaLnBrk="0" fontAlgn="base" hangingPunct="0">
              <a:spcBef>
                <a:spcPct val="0"/>
              </a:spcBef>
              <a:spcAft>
                <a:spcPct val="0"/>
              </a:spcAft>
              <a:defRPr sz="2400" b="1" u="sng">
                <a:latin typeface="Myriad Pro" pitchFamily="34" charset="0"/>
              </a:defRPr>
            </a:lvl7pPr>
            <a:lvl8pPr marL="3429000" indent="-228600" eaLnBrk="0" fontAlgn="base" hangingPunct="0">
              <a:spcBef>
                <a:spcPct val="0"/>
              </a:spcBef>
              <a:spcAft>
                <a:spcPct val="0"/>
              </a:spcAft>
              <a:defRPr sz="2400" b="1" u="sng">
                <a:latin typeface="Myriad Pro" pitchFamily="34" charset="0"/>
              </a:defRPr>
            </a:lvl8pPr>
            <a:lvl9pPr marL="3886200" indent="-228600" eaLnBrk="0" fontAlgn="base" hangingPunct="0">
              <a:spcBef>
                <a:spcPct val="0"/>
              </a:spcBef>
              <a:spcAft>
                <a:spcPct val="0"/>
              </a:spcAft>
              <a:defRPr sz="2400" b="1" u="sng">
                <a:latin typeface="Myriad Pro" pitchFamily="34" charset="0"/>
              </a:defRPr>
            </a:lvl9pPr>
          </a:lstStyle>
          <a:p>
            <a:pPr xmlns:a="http://schemas.openxmlformats.org/drawingml/2006/main" algn="ctr">
              <a:defRPr/>
            </a:pPr>
            <a:r xmlns:a="http://schemas.openxmlformats.org/drawingml/2006/main">
              <a:rPr lang="bg" altLang="de-DE" sz="900" b="0" dirty="0">
                <a:latin typeface="Arial Narrow" panose="020B0606020202030204" pitchFamily="34" charset="0"/>
              </a:rPr>
              <a:t>интерфейс на KfW</a:t>
            </a:r>
          </a:p>
        </p:txBody>
      </p:sp>
      <p:cxnSp>
        <p:nvCxnSpPr>
          <p:cNvPr id="30" name="Gewinkelte Verbindung 25">
            <a:extLst>
              <a:ext uri="{FF2B5EF4-FFF2-40B4-BE49-F238E27FC236}">
                <a16:creationId xmlns:a16="http://schemas.microsoft.com/office/drawing/2014/main" id="{5886974F-94B1-2947-05D4-F40B155A5E33}"/>
              </a:ext>
            </a:extLst>
          </p:cNvPr>
          <p:cNvCxnSpPr>
            <a:stCxn id="23" idx="1"/>
            <a:endCxn id="28" idx="1"/>
          </p:cNvCxnSpPr>
          <p:nvPr/>
        </p:nvCxnSpPr>
        <p:spPr>
          <a:xfrm rot="10800000" flipH="1" flipV="1">
            <a:off x="14372931" y="5541569"/>
            <a:ext cx="161352" cy="1297684"/>
          </a:xfrm>
          <a:prstGeom prst="bentConnector3">
            <a:avLst>
              <a:gd name="adj1" fmla="val 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 name="Abgerundetes Rechteck 26">
            <a:extLst>
              <a:ext uri="{FF2B5EF4-FFF2-40B4-BE49-F238E27FC236}">
                <a16:creationId xmlns:a16="http://schemas.microsoft.com/office/drawing/2014/main" id="{BEC4EF1C-D4B5-397F-17AE-C6D8A71D471F}"/>
              </a:ext>
            </a:extLst>
          </p:cNvPr>
          <p:cNvSpPr>
            <a:spLocks noChangeArrowheads="1"/>
          </p:cNvSpPr>
          <p:nvPr/>
        </p:nvSpPr>
        <p:spPr bwMode="auto">
          <a:xfrm>
            <a:off x="14273539" y="7474479"/>
            <a:ext cx="1151400" cy="179608"/>
          </a:xfrm>
          <a:prstGeom prst="roundRect">
            <a:avLst>
              <a:gd name="adj" fmla="val 3801"/>
            </a:avLst>
          </a:prstGeom>
          <a:solidFill>
            <a:srgbClr val="C0C0C0"/>
          </a:solidFill>
          <a:ln>
            <a:noFill/>
          </a:ln>
          <a:extLst>
            <a:ext uri="{91240B29-F687-4F45-9708-019B960494DF}">
              <a14:hiddenLine xmlns:a14="http://schemas.microsoft.com/office/drawing/2010/main" w="25400" algn="ctr">
                <a:solidFill>
                  <a:srgbClr val="000000"/>
                </a:solidFill>
                <a:round/>
                <a:headEnd/>
                <a:tailEnd/>
              </a14:hiddenLine>
            </a:ext>
          </a:extLst>
        </p:spPr>
        <p:txBody>
          <a:bodyPr vert="horz" lIns="52892" tIns="26446" rIns="52892" bIns="26446" anchor="t"/>
          <a:lstStyle/>
          <a:p>
            <a:pPr xmlns:a="http://schemas.openxmlformats.org/drawingml/2006/main" algn="r">
              <a:defRPr/>
            </a:pPr>
            <a:r xmlns:a="http://schemas.openxmlformats.org/drawingml/2006/main">
              <a:rPr lang="bg" sz="800" dirty="0">
                <a:solidFill>
                  <a:schemeClr val="lt1"/>
                </a:solidFill>
              </a:rPr>
              <a:t>Допълнителен инструмент</a:t>
            </a:r>
          </a:p>
        </p:txBody>
      </p:sp>
      <p:sp>
        <p:nvSpPr>
          <p:cNvPr id="32" name="Flussdiagramm: Alternativer Prozess 269">
            <a:extLst>
              <a:ext uri="{FF2B5EF4-FFF2-40B4-BE49-F238E27FC236}">
                <a16:creationId xmlns:a16="http://schemas.microsoft.com/office/drawing/2014/main" id="{C46A6360-C14B-25A3-ADEB-1C66581E18CD}"/>
              </a:ext>
            </a:extLst>
          </p:cNvPr>
          <p:cNvSpPr>
            <a:spLocks noChangeArrowheads="1"/>
          </p:cNvSpPr>
          <p:nvPr/>
        </p:nvSpPr>
        <p:spPr bwMode="auto">
          <a:xfrm>
            <a:off x="14345772" y="7647990"/>
            <a:ext cx="1024475" cy="428371"/>
          </a:xfrm>
          <a:prstGeom prst="flowChartAlternateProcess">
            <a:avLst/>
          </a:prstGeom>
          <a:solidFill>
            <a:schemeClr val="bg1"/>
          </a:solidFill>
          <a:ln w="12700">
            <a:solidFill>
              <a:schemeClr val="tx1">
                <a:lumMod val="75000"/>
                <a:lumOff val="25000"/>
              </a:schemeClr>
            </a:solidFill>
            <a:miter lim="800000"/>
            <a:headEnd/>
            <a:tailEnd/>
          </a:ln>
        </p:spPr>
        <p:txBody>
          <a:bodyPr lIns="0" tIns="0" rIns="0" bIns="0" anchor="ctr">
            <a:noAutofit/>
          </a:bodyPr>
          <a:lstStyle/>
          <a:p>
            <a:pPr xmlns:a="http://schemas.openxmlformats.org/drawingml/2006/main" algn="ctr">
              <a:spcBef>
                <a:spcPct val="50000"/>
              </a:spcBef>
            </a:pPr>
            <a:r xmlns:a="http://schemas.openxmlformats.org/drawingml/2006/main">
              <a:rPr lang="bg" altLang="de-DE" sz="900" dirty="0">
                <a:solidFill>
                  <a:schemeClr val="tx1">
                    <a:lumMod val="75000"/>
                    <a:lumOff val="25000"/>
                  </a:schemeClr>
                </a:solidFill>
              </a:rPr>
              <a:t>Сертификат за енергийна ефективност на интерфейса KfW GEG</a:t>
            </a:r>
          </a:p>
        </p:txBody>
      </p:sp>
      <p:cxnSp>
        <p:nvCxnSpPr>
          <p:cNvPr id="33" name="Gewinkelte Verbindung 28">
            <a:extLst>
              <a:ext uri="{FF2B5EF4-FFF2-40B4-BE49-F238E27FC236}">
                <a16:creationId xmlns:a16="http://schemas.microsoft.com/office/drawing/2014/main" id="{9B406D58-DA73-A7D2-FD18-FB494A216027}"/>
              </a:ext>
            </a:extLst>
          </p:cNvPr>
          <p:cNvCxnSpPr>
            <a:stCxn id="26" idx="3"/>
            <a:endCxn id="32" idx="3"/>
          </p:cNvCxnSpPr>
          <p:nvPr/>
        </p:nvCxnSpPr>
        <p:spPr>
          <a:xfrm>
            <a:off x="15287331" y="6315589"/>
            <a:ext cx="82916" cy="1546587"/>
          </a:xfrm>
          <a:prstGeom prst="bentConnector3">
            <a:avLst>
              <a:gd name="adj1" fmla="val 237850"/>
            </a:avLst>
          </a:prstGeom>
          <a:noFill/>
          <a:ln w="9525">
            <a:solidFill>
              <a:schemeClr val="bg1">
                <a:lumMod val="50000"/>
              </a:schemeClr>
            </a:solidFill>
            <a:prstDash val="sysDash"/>
            <a:miter lim="800000"/>
            <a:headEnd type="triangle"/>
            <a:tailEnd type="triangle" w="med" len="med"/>
          </a:ln>
          <a:extLst>
            <a:ext uri="{909E8E84-426E-40DD-AFC4-6F175D3DCCD1}">
              <a14:hiddenFill xmlns:a14="http://schemas.microsoft.com/office/drawing/2010/main">
                <a:noFill/>
              </a14:hiddenFill>
            </a:ext>
          </a:extLst>
        </p:spPr>
      </p:cxnSp>
      <p:cxnSp>
        <p:nvCxnSpPr>
          <p:cNvPr id="34" name="Gewinkelte Verbindung 29">
            <a:extLst>
              <a:ext uri="{FF2B5EF4-FFF2-40B4-BE49-F238E27FC236}">
                <a16:creationId xmlns:a16="http://schemas.microsoft.com/office/drawing/2014/main" id="{39691652-59BF-1F50-8094-078D79F63DB1}"/>
              </a:ext>
            </a:extLst>
          </p:cNvPr>
          <p:cNvCxnSpPr>
            <a:stCxn id="29" idx="3"/>
            <a:endCxn id="32" idx="3"/>
          </p:cNvCxnSpPr>
          <p:nvPr/>
        </p:nvCxnSpPr>
        <p:spPr>
          <a:xfrm>
            <a:off x="15281977" y="7188825"/>
            <a:ext cx="88270" cy="673351"/>
          </a:xfrm>
          <a:prstGeom prst="bentConnector3">
            <a:avLst>
              <a:gd name="adj1" fmla="val 229489"/>
            </a:avLst>
          </a:prstGeom>
          <a:noFill/>
          <a:ln w="9525">
            <a:solidFill>
              <a:schemeClr val="bg1">
                <a:lumMod val="50000"/>
              </a:schemeClr>
            </a:solidFill>
            <a:prstDash val="sysDash"/>
            <a:miter lim="800000"/>
            <a:headEnd type="triangle"/>
            <a:tailEnd type="triangle" w="med" len="med"/>
          </a:ln>
          <a:extLst>
            <a:ext uri="{909E8E84-426E-40DD-AFC4-6F175D3DCCD1}">
              <a14:hiddenFill xmlns:a14="http://schemas.microsoft.com/office/drawing/2010/main">
                <a:noFill/>
              </a14:hiddenFill>
            </a:ext>
          </a:extLst>
        </p:spPr>
      </p:cxnSp>
      <p:cxnSp>
        <p:nvCxnSpPr>
          <p:cNvPr id="35" name="Gewinkelte Verbindung 30">
            <a:extLst>
              <a:ext uri="{FF2B5EF4-FFF2-40B4-BE49-F238E27FC236}">
                <a16:creationId xmlns:a16="http://schemas.microsoft.com/office/drawing/2014/main" id="{BD102D1F-D120-AB7B-A371-F60F3D1F7B34}"/>
              </a:ext>
            </a:extLst>
          </p:cNvPr>
          <p:cNvCxnSpPr>
            <a:stCxn id="23" idx="1"/>
            <a:endCxn id="26" idx="1"/>
          </p:cNvCxnSpPr>
          <p:nvPr/>
        </p:nvCxnSpPr>
        <p:spPr>
          <a:xfrm rot="10800000" flipH="1" flipV="1">
            <a:off x="14372931" y="5541569"/>
            <a:ext cx="148108" cy="774020"/>
          </a:xfrm>
          <a:prstGeom prst="bentConnector3">
            <a:avLst>
              <a:gd name="adj1" fmla="val 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 name="Gewinkelte Verbindung 31">
            <a:extLst>
              <a:ext uri="{FF2B5EF4-FFF2-40B4-BE49-F238E27FC236}">
                <a16:creationId xmlns:a16="http://schemas.microsoft.com/office/drawing/2014/main" id="{A03DECFA-6FD4-08E6-6150-8FA71A83FA43}"/>
              </a:ext>
            </a:extLst>
          </p:cNvPr>
          <p:cNvCxnSpPr>
            <a:stCxn id="23" idx="1"/>
            <a:endCxn id="29" idx="1"/>
          </p:cNvCxnSpPr>
          <p:nvPr/>
        </p:nvCxnSpPr>
        <p:spPr>
          <a:xfrm rot="10800000" flipH="1" flipV="1">
            <a:off x="14372931" y="5541569"/>
            <a:ext cx="148108" cy="1647256"/>
          </a:xfrm>
          <a:prstGeom prst="bentConnector3">
            <a:avLst>
              <a:gd name="adj1" fmla="val 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38855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1027</TotalTime>
  <Words>9798</Words>
  <Application>Microsoft Office PowerPoint</Application>
  <PresentationFormat>Özel</PresentationFormat>
  <Paragraphs>515</Paragraphs>
  <Slides>23</Slides>
  <Notes>23</Notes>
  <HiddenSlides>0</HiddenSlides>
  <MMClips>0</MMClips>
  <ScaleCrop>false</ScaleCrop>
  <HeadingPairs>
    <vt:vector size="8" baseType="variant">
      <vt:variant>
        <vt:lpstr>Kullanılan Yazı Tipleri</vt:lpstr>
      </vt:variant>
      <vt:variant>
        <vt:i4>9</vt:i4>
      </vt:variant>
      <vt:variant>
        <vt:lpstr>Tema</vt:lpstr>
      </vt:variant>
      <vt:variant>
        <vt:i4>1</vt:i4>
      </vt:variant>
      <vt:variant>
        <vt:lpstr>Eklenmiş OLE Hizmet Programları</vt:lpstr>
      </vt:variant>
      <vt:variant>
        <vt:i4>1</vt:i4>
      </vt:variant>
      <vt:variant>
        <vt:lpstr>Slayt Başlıkları</vt:lpstr>
      </vt:variant>
      <vt:variant>
        <vt:i4>23</vt:i4>
      </vt:variant>
    </vt:vector>
  </HeadingPairs>
  <TitlesOfParts>
    <vt:vector size="34" baseType="lpstr">
      <vt:lpstr>Open Sans Bold</vt:lpstr>
      <vt:lpstr>Calibri</vt:lpstr>
      <vt:lpstr>Aptos</vt:lpstr>
      <vt:lpstr>Montserrat Bold</vt:lpstr>
      <vt:lpstr>Arial Narrow</vt:lpstr>
      <vt:lpstr>Wingdings</vt:lpstr>
      <vt:lpstr>Open Sans</vt:lpstr>
      <vt:lpstr>Symbol</vt:lpstr>
      <vt:lpstr>Arial</vt:lpstr>
      <vt:lpstr>Office Theme</vt:lpstr>
      <vt:lpstr>Dokument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greenurbanresilience_presentatıon-template</dc:title>
  <dc:creator>ASUS</dc:creator>
  <cp:lastModifiedBy>Yasemin Somuncu</cp:lastModifiedBy>
  <cp:revision>210</cp:revision>
  <dcterms:created xsi:type="dcterms:W3CDTF">2006-08-16T00:00:00Z</dcterms:created>
  <dcterms:modified xsi:type="dcterms:W3CDTF">2025-06-01T11:05:18Z</dcterms:modified>
  <dc:identifier>DAGPzAutgwA</dc:identifier>
</cp:coreProperties>
</file>