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71" r:id="rId3"/>
    <p:sldId id="318"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27" r:id="rId22"/>
  </p:sldIdLst>
  <p:sldSz cx="18288000" cy="10287000"/>
  <p:notesSz cx="6858000" cy="9144000"/>
  <p:embeddedFontLst>
    <p:embeddedFont>
      <p:font typeface="Cambria" panose="02040503050406030204" pitchFamily="18" charset="0"/>
      <p:regular r:id="rId24"/>
      <p:bold r:id="rId25"/>
      <p:italic r:id="rId26"/>
      <p:boldItalic r:id="rId27"/>
    </p:embeddedFont>
    <p:embeddedFont>
      <p:font typeface="Montserrat Bold" panose="020B0604020202020204" charset="-94"/>
      <p:regular r:id="rId28"/>
      <p:bold r:id="rId29"/>
    </p:embeddedFont>
    <p:embeddedFont>
      <p:font typeface="Open Sans" panose="020B0606030504020204" pitchFamily="34" charset="0"/>
      <p:regular r:id="rId30"/>
      <p:bold r:id="rId31"/>
      <p:italic r:id="rId32"/>
      <p:boldItalic r:id="rId33"/>
    </p:embeddedFont>
    <p:embeddedFont>
      <p:font typeface="Open Sans Bold" panose="020B0806030504020204" charset="0"/>
      <p:regular r:id="rId34"/>
      <p:bold r:id="rId35"/>
    </p:embeddedFont>
  </p:embeddedFontLst>
  <p:defaultTextStyle>
    <a:defPPr>
      <a:defRPr lan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9" userDrawn="1">
          <p15:clr>
            <a:srgbClr val="A4A3A4"/>
          </p15:clr>
        </p15:guide>
        <p15:guide id="2" pos="32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B3189"/>
    <a:srgbClr val="007B00"/>
    <a:srgbClr val="9AC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9020" autoAdjust="0"/>
  </p:normalViewPr>
  <p:slideViewPr>
    <p:cSldViewPr snapToGrid="0">
      <p:cViewPr varScale="1">
        <p:scale>
          <a:sx n="38" d="100"/>
          <a:sy n="38" d="100"/>
        </p:scale>
        <p:origin x="1666" y="53"/>
      </p:cViewPr>
      <p:guideLst>
        <p:guide orient="horz" pos="1539"/>
        <p:guide pos="32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A5D3F-591D-41B1-A8A0-76DD63DED510}" type="doc">
      <dgm:prSet loTypeId="urn:microsoft.com/office/officeart/2005/8/layout/cycle8" loCatId="cycle" qsTypeId="urn:microsoft.com/office/officeart/2005/8/quickstyle/3d2" qsCatId="3D" csTypeId="urn:microsoft.com/office/officeart/2005/8/colors/colorful3" csCatId="colorful" phldr="1"/>
      <dgm:spPr/>
    </dgm:pt>
    <dgm:pt modelId="{D428E9EA-34E4-4548-B269-C27DA271E958}">
      <dgm:prSet phldrT="[Metin]"/>
      <dgm:spPr/>
      <dgm:t>
        <a:bodyPr/>
        <a:lstStyle/>
        <a:p>
          <a:r xmlns:a="http://schemas.openxmlformats.org/drawingml/2006/main">
            <a:rPr lang="bg" dirty="0"/>
            <a:t>Влак</a:t>
          </a:r>
        </a:p>
      </dgm:t>
    </dgm:pt>
    <dgm:pt modelId="{7E4D9FD3-BC17-48E5-B3D3-264C874AE64D}" type="parTrans" cxnId="{A6711185-96F4-487E-AA3A-2CBF8E035F26}">
      <dgm:prSet/>
      <dgm:spPr/>
      <dgm:t>
        <a:bodyPr/>
        <a:lstStyle/>
        <a:p>
          <a:endParaRPr lang="tr-TR"/>
        </a:p>
      </dgm:t>
    </dgm:pt>
    <dgm:pt modelId="{48B762BA-05EF-424C-8B80-D212FD0992B5}" type="sibTrans" cxnId="{A6711185-96F4-487E-AA3A-2CBF8E035F26}">
      <dgm:prSet/>
      <dgm:spPr/>
      <dgm:t>
        <a:bodyPr/>
        <a:lstStyle/>
        <a:p>
          <a:endParaRPr lang="tr-TR"/>
        </a:p>
      </dgm:t>
    </dgm:pt>
    <dgm:pt modelId="{8ACFBBC6-B19A-406D-9CCB-2EC57688F4B5}">
      <dgm:prSet phldrT="[Metin]"/>
      <dgm:spPr/>
      <dgm:t>
        <a:bodyPr/>
        <a:lstStyle/>
        <a:p>
          <a:r xmlns:a="http://schemas.openxmlformats.org/drawingml/2006/main">
            <a:rPr lang="bg" dirty="0" err="1"/>
            <a:t>Преглед</a:t>
          </a:r>
          <a:endParaRPr xmlns:a="http://schemas.openxmlformats.org/drawingml/2006/main" lang="tr-TR" dirty="0"/>
        </a:p>
      </dgm:t>
    </dgm:pt>
    <dgm:pt modelId="{6490D4E3-7D47-41DD-B910-B9794738E48B}" type="parTrans" cxnId="{EB151159-2EA6-4EAC-A1DF-8D9D1972C539}">
      <dgm:prSet/>
      <dgm:spPr/>
      <dgm:t>
        <a:bodyPr/>
        <a:lstStyle/>
        <a:p>
          <a:endParaRPr lang="tr-TR"/>
        </a:p>
      </dgm:t>
    </dgm:pt>
    <dgm:pt modelId="{FBA4CC64-74D3-4A6C-A28E-88DCECE55FBB}" type="sibTrans" cxnId="{EB151159-2EA6-4EAC-A1DF-8D9D1972C539}">
      <dgm:prSet/>
      <dgm:spPr/>
      <dgm:t>
        <a:bodyPr/>
        <a:lstStyle/>
        <a:p>
          <a:endParaRPr lang="tr-TR"/>
        </a:p>
      </dgm:t>
    </dgm:pt>
    <dgm:pt modelId="{596D5084-6656-4E37-A6F1-77602FC49CF6}">
      <dgm:prSet phldrT="[Metin]"/>
      <dgm:spPr/>
      <dgm:t>
        <a:bodyPr/>
        <a:lstStyle/>
        <a:p>
          <a:r xmlns:a="http://schemas.openxmlformats.org/drawingml/2006/main">
            <a:rPr lang="bg" dirty="0" err="1"/>
            <a:t>Кръпка</a:t>
          </a:r>
          <a:endParaRPr xmlns:a="http://schemas.openxmlformats.org/drawingml/2006/main" lang="tr-TR" dirty="0"/>
        </a:p>
      </dgm:t>
    </dgm:pt>
    <dgm:pt modelId="{F6475BBC-F53C-441D-A1ED-65C7BCF41B6A}" type="parTrans" cxnId="{2A421E81-064E-42F2-A7D2-EE1BBB1B5110}">
      <dgm:prSet/>
      <dgm:spPr/>
      <dgm:t>
        <a:bodyPr/>
        <a:lstStyle/>
        <a:p>
          <a:endParaRPr lang="tr-TR"/>
        </a:p>
      </dgm:t>
    </dgm:pt>
    <dgm:pt modelId="{3AC032E2-DAF4-4E10-B386-A3B0A85FE5F7}" type="sibTrans" cxnId="{2A421E81-064E-42F2-A7D2-EE1BBB1B5110}">
      <dgm:prSet/>
      <dgm:spPr/>
      <dgm:t>
        <a:bodyPr/>
        <a:lstStyle/>
        <a:p>
          <a:endParaRPr lang="tr-TR"/>
        </a:p>
      </dgm:t>
    </dgm:pt>
    <dgm:pt modelId="{8CE9071B-3C60-4ACC-801A-77B2E5C10BC7}" type="pres">
      <dgm:prSet presAssocID="{36FA5D3F-591D-41B1-A8A0-76DD63DED510}" presName="compositeShape" presStyleCnt="0">
        <dgm:presLayoutVars>
          <dgm:chMax val="7"/>
          <dgm:dir/>
          <dgm:resizeHandles val="exact"/>
        </dgm:presLayoutVars>
      </dgm:prSet>
      <dgm:spPr/>
    </dgm:pt>
    <dgm:pt modelId="{17A4BF80-CDC3-484F-AC2D-C008C9EAA8DB}" type="pres">
      <dgm:prSet presAssocID="{36FA5D3F-591D-41B1-A8A0-76DD63DED510}" presName="wedge1" presStyleLbl="node1" presStyleIdx="0" presStyleCnt="3"/>
      <dgm:spPr/>
    </dgm:pt>
    <dgm:pt modelId="{C3E63771-B65A-40FD-BEE2-70C5C65052DC}" type="pres">
      <dgm:prSet presAssocID="{36FA5D3F-591D-41B1-A8A0-76DD63DED510}" presName="dummy1a" presStyleCnt="0"/>
      <dgm:spPr/>
    </dgm:pt>
    <dgm:pt modelId="{ECE551AF-508B-497A-8C7C-3E059C0ED834}" type="pres">
      <dgm:prSet presAssocID="{36FA5D3F-591D-41B1-A8A0-76DD63DED510}" presName="dummy1b" presStyleCnt="0"/>
      <dgm:spPr/>
    </dgm:pt>
    <dgm:pt modelId="{E4F1FFB5-2189-4B4B-A9D0-EAA74B77781B}" type="pres">
      <dgm:prSet presAssocID="{36FA5D3F-591D-41B1-A8A0-76DD63DED510}" presName="wedge1Tx" presStyleLbl="node1" presStyleIdx="0" presStyleCnt="3">
        <dgm:presLayoutVars>
          <dgm:chMax val="0"/>
          <dgm:chPref val="0"/>
          <dgm:bulletEnabled val="1"/>
        </dgm:presLayoutVars>
      </dgm:prSet>
      <dgm:spPr/>
    </dgm:pt>
    <dgm:pt modelId="{3C776C40-4D3B-4B82-AA6B-64008DDED9E1}" type="pres">
      <dgm:prSet presAssocID="{36FA5D3F-591D-41B1-A8A0-76DD63DED510}" presName="wedge2" presStyleLbl="node1" presStyleIdx="1" presStyleCnt="3"/>
      <dgm:spPr/>
    </dgm:pt>
    <dgm:pt modelId="{CE611626-53C6-41E6-B442-0D42C315438E}" type="pres">
      <dgm:prSet presAssocID="{36FA5D3F-591D-41B1-A8A0-76DD63DED510}" presName="dummy2a" presStyleCnt="0"/>
      <dgm:spPr/>
    </dgm:pt>
    <dgm:pt modelId="{42FF1440-AD97-4A7D-B52F-EE4B4D4595A2}" type="pres">
      <dgm:prSet presAssocID="{36FA5D3F-591D-41B1-A8A0-76DD63DED510}" presName="dummy2b" presStyleCnt="0"/>
      <dgm:spPr/>
    </dgm:pt>
    <dgm:pt modelId="{FB4B6808-5205-4213-89AD-9D17874BDCF4}" type="pres">
      <dgm:prSet presAssocID="{36FA5D3F-591D-41B1-A8A0-76DD63DED510}" presName="wedge2Tx" presStyleLbl="node1" presStyleIdx="1" presStyleCnt="3">
        <dgm:presLayoutVars>
          <dgm:chMax val="0"/>
          <dgm:chPref val="0"/>
          <dgm:bulletEnabled val="1"/>
        </dgm:presLayoutVars>
      </dgm:prSet>
      <dgm:spPr/>
    </dgm:pt>
    <dgm:pt modelId="{5793443B-2B7C-4CD5-853E-D8E35C7D3884}" type="pres">
      <dgm:prSet presAssocID="{36FA5D3F-591D-41B1-A8A0-76DD63DED510}" presName="wedge3" presStyleLbl="node1" presStyleIdx="2" presStyleCnt="3"/>
      <dgm:spPr/>
    </dgm:pt>
    <dgm:pt modelId="{6E3AEA7D-DBBE-457A-B627-D5F679937EFB}" type="pres">
      <dgm:prSet presAssocID="{36FA5D3F-591D-41B1-A8A0-76DD63DED510}" presName="dummy3a" presStyleCnt="0"/>
      <dgm:spPr/>
    </dgm:pt>
    <dgm:pt modelId="{D466FE8F-43E6-4BC2-B5BE-3FA4352C1D19}" type="pres">
      <dgm:prSet presAssocID="{36FA5D3F-591D-41B1-A8A0-76DD63DED510}" presName="dummy3b" presStyleCnt="0"/>
      <dgm:spPr/>
    </dgm:pt>
    <dgm:pt modelId="{34D5B865-12B6-4B8C-AD99-2C0AE6F289BA}" type="pres">
      <dgm:prSet presAssocID="{36FA5D3F-591D-41B1-A8A0-76DD63DED510}" presName="wedge3Tx" presStyleLbl="node1" presStyleIdx="2" presStyleCnt="3">
        <dgm:presLayoutVars>
          <dgm:chMax val="0"/>
          <dgm:chPref val="0"/>
          <dgm:bulletEnabled val="1"/>
        </dgm:presLayoutVars>
      </dgm:prSet>
      <dgm:spPr/>
    </dgm:pt>
    <dgm:pt modelId="{D1D81D28-4B80-45AE-A163-702AE11DAB0E}" type="pres">
      <dgm:prSet presAssocID="{48B762BA-05EF-424C-8B80-D212FD0992B5}" presName="arrowWedge1" presStyleLbl="fgSibTrans2D1" presStyleIdx="0" presStyleCnt="3"/>
      <dgm:spPr/>
    </dgm:pt>
    <dgm:pt modelId="{08DF4746-9D57-4604-92EB-08AA61A74D3F}" type="pres">
      <dgm:prSet presAssocID="{FBA4CC64-74D3-4A6C-A28E-88DCECE55FBB}" presName="arrowWedge2" presStyleLbl="fgSibTrans2D1" presStyleIdx="1" presStyleCnt="3"/>
      <dgm:spPr/>
    </dgm:pt>
    <dgm:pt modelId="{931FFF1A-4F76-4DB0-B09F-8F782AD0778B}" type="pres">
      <dgm:prSet presAssocID="{3AC032E2-DAF4-4E10-B386-A3B0A85FE5F7}" presName="arrowWedge3" presStyleLbl="fgSibTrans2D1" presStyleIdx="2" presStyleCnt="3"/>
      <dgm:spPr/>
    </dgm:pt>
  </dgm:ptLst>
  <dgm:cxnLst>
    <dgm:cxn modelId="{DACE6528-EF77-4DD8-8823-8D303C9B7E8F}" type="presOf" srcId="{D428E9EA-34E4-4548-B269-C27DA271E958}" destId="{E4F1FFB5-2189-4B4B-A9D0-EAA74B77781B}" srcOrd="1" destOrd="0" presId="urn:microsoft.com/office/officeart/2005/8/layout/cycle8"/>
    <dgm:cxn modelId="{F6A0C73C-0861-4E13-9E6A-9FE4C4E36122}" type="presOf" srcId="{596D5084-6656-4E37-A6F1-77602FC49CF6}" destId="{5793443B-2B7C-4CD5-853E-D8E35C7D3884}" srcOrd="0" destOrd="0" presId="urn:microsoft.com/office/officeart/2005/8/layout/cycle8"/>
    <dgm:cxn modelId="{B0C62D63-E6EC-4151-BC4F-19E874365851}" type="presOf" srcId="{8ACFBBC6-B19A-406D-9CCB-2EC57688F4B5}" destId="{FB4B6808-5205-4213-89AD-9D17874BDCF4}" srcOrd="1" destOrd="0" presId="urn:microsoft.com/office/officeart/2005/8/layout/cycle8"/>
    <dgm:cxn modelId="{5B146E49-AF1A-4216-983F-E8F3F01DF410}" type="presOf" srcId="{36FA5D3F-591D-41B1-A8A0-76DD63DED510}" destId="{8CE9071B-3C60-4ACC-801A-77B2E5C10BC7}" srcOrd="0" destOrd="0" presId="urn:microsoft.com/office/officeart/2005/8/layout/cycle8"/>
    <dgm:cxn modelId="{0D373B4A-77DA-4A74-8F76-DA5D63C49625}" type="presOf" srcId="{D428E9EA-34E4-4548-B269-C27DA271E958}" destId="{17A4BF80-CDC3-484F-AC2D-C008C9EAA8DB}" srcOrd="0" destOrd="0" presId="urn:microsoft.com/office/officeart/2005/8/layout/cycle8"/>
    <dgm:cxn modelId="{5C541673-0545-4B0B-BD15-129350BB8548}" type="presOf" srcId="{8ACFBBC6-B19A-406D-9CCB-2EC57688F4B5}" destId="{3C776C40-4D3B-4B82-AA6B-64008DDED9E1}" srcOrd="0" destOrd="0" presId="urn:microsoft.com/office/officeart/2005/8/layout/cycle8"/>
    <dgm:cxn modelId="{EB151159-2EA6-4EAC-A1DF-8D9D1972C539}" srcId="{36FA5D3F-591D-41B1-A8A0-76DD63DED510}" destId="{8ACFBBC6-B19A-406D-9CCB-2EC57688F4B5}" srcOrd="1" destOrd="0" parTransId="{6490D4E3-7D47-41DD-B910-B9794738E48B}" sibTransId="{FBA4CC64-74D3-4A6C-A28E-88DCECE55FBB}"/>
    <dgm:cxn modelId="{2A421E81-064E-42F2-A7D2-EE1BBB1B5110}" srcId="{36FA5D3F-591D-41B1-A8A0-76DD63DED510}" destId="{596D5084-6656-4E37-A6F1-77602FC49CF6}" srcOrd="2" destOrd="0" parTransId="{F6475BBC-F53C-441D-A1ED-65C7BCF41B6A}" sibTransId="{3AC032E2-DAF4-4E10-B386-A3B0A85FE5F7}"/>
    <dgm:cxn modelId="{A6711185-96F4-487E-AA3A-2CBF8E035F26}" srcId="{36FA5D3F-591D-41B1-A8A0-76DD63DED510}" destId="{D428E9EA-34E4-4548-B269-C27DA271E958}" srcOrd="0" destOrd="0" parTransId="{7E4D9FD3-BC17-48E5-B3D3-264C874AE64D}" sibTransId="{48B762BA-05EF-424C-8B80-D212FD0992B5}"/>
    <dgm:cxn modelId="{92D895A0-C990-444D-87D5-19D4B7BE0AB1}" type="presOf" srcId="{596D5084-6656-4E37-A6F1-77602FC49CF6}" destId="{34D5B865-12B6-4B8C-AD99-2C0AE6F289BA}" srcOrd="1" destOrd="0" presId="urn:microsoft.com/office/officeart/2005/8/layout/cycle8"/>
    <dgm:cxn modelId="{05D0A3E6-925D-42A5-8B3E-9503D360F8BF}" type="presParOf" srcId="{8CE9071B-3C60-4ACC-801A-77B2E5C10BC7}" destId="{17A4BF80-CDC3-484F-AC2D-C008C9EAA8DB}" srcOrd="0" destOrd="0" presId="urn:microsoft.com/office/officeart/2005/8/layout/cycle8"/>
    <dgm:cxn modelId="{EB2E70EF-9BE8-422D-927C-2F4342DB0CF4}" type="presParOf" srcId="{8CE9071B-3C60-4ACC-801A-77B2E5C10BC7}" destId="{C3E63771-B65A-40FD-BEE2-70C5C65052DC}" srcOrd="1" destOrd="0" presId="urn:microsoft.com/office/officeart/2005/8/layout/cycle8"/>
    <dgm:cxn modelId="{C9DA6586-48A1-4E9C-9A39-D865DAA34D1D}" type="presParOf" srcId="{8CE9071B-3C60-4ACC-801A-77B2E5C10BC7}" destId="{ECE551AF-508B-497A-8C7C-3E059C0ED834}" srcOrd="2" destOrd="0" presId="urn:microsoft.com/office/officeart/2005/8/layout/cycle8"/>
    <dgm:cxn modelId="{2D2AAEAD-1E56-4B45-8B85-434295FC6A84}" type="presParOf" srcId="{8CE9071B-3C60-4ACC-801A-77B2E5C10BC7}" destId="{E4F1FFB5-2189-4B4B-A9D0-EAA74B77781B}" srcOrd="3" destOrd="0" presId="urn:microsoft.com/office/officeart/2005/8/layout/cycle8"/>
    <dgm:cxn modelId="{2FF9B788-EC4B-4FB5-BC5A-60A7122C2031}" type="presParOf" srcId="{8CE9071B-3C60-4ACC-801A-77B2E5C10BC7}" destId="{3C776C40-4D3B-4B82-AA6B-64008DDED9E1}" srcOrd="4" destOrd="0" presId="urn:microsoft.com/office/officeart/2005/8/layout/cycle8"/>
    <dgm:cxn modelId="{61D21799-CDB9-47C4-92CE-0D60F4B910AF}" type="presParOf" srcId="{8CE9071B-3C60-4ACC-801A-77B2E5C10BC7}" destId="{CE611626-53C6-41E6-B442-0D42C315438E}" srcOrd="5" destOrd="0" presId="urn:microsoft.com/office/officeart/2005/8/layout/cycle8"/>
    <dgm:cxn modelId="{8644EA50-139C-47E2-9098-BBFD3F5331EA}" type="presParOf" srcId="{8CE9071B-3C60-4ACC-801A-77B2E5C10BC7}" destId="{42FF1440-AD97-4A7D-B52F-EE4B4D4595A2}" srcOrd="6" destOrd="0" presId="urn:microsoft.com/office/officeart/2005/8/layout/cycle8"/>
    <dgm:cxn modelId="{D6CA5619-0ED8-4E0E-AE65-065031FBB91E}" type="presParOf" srcId="{8CE9071B-3C60-4ACC-801A-77B2E5C10BC7}" destId="{FB4B6808-5205-4213-89AD-9D17874BDCF4}" srcOrd="7" destOrd="0" presId="urn:microsoft.com/office/officeart/2005/8/layout/cycle8"/>
    <dgm:cxn modelId="{2ADBFE84-4752-4D7F-814A-A55355F952D1}" type="presParOf" srcId="{8CE9071B-3C60-4ACC-801A-77B2E5C10BC7}" destId="{5793443B-2B7C-4CD5-853E-D8E35C7D3884}" srcOrd="8" destOrd="0" presId="urn:microsoft.com/office/officeart/2005/8/layout/cycle8"/>
    <dgm:cxn modelId="{DF20E364-1B78-4B56-A97D-762806331EC7}" type="presParOf" srcId="{8CE9071B-3C60-4ACC-801A-77B2E5C10BC7}" destId="{6E3AEA7D-DBBE-457A-B627-D5F679937EFB}" srcOrd="9" destOrd="0" presId="urn:microsoft.com/office/officeart/2005/8/layout/cycle8"/>
    <dgm:cxn modelId="{35EDCDD0-6D3C-4B57-A0B4-EAAEA5D99CD3}" type="presParOf" srcId="{8CE9071B-3C60-4ACC-801A-77B2E5C10BC7}" destId="{D466FE8F-43E6-4BC2-B5BE-3FA4352C1D19}" srcOrd="10" destOrd="0" presId="urn:microsoft.com/office/officeart/2005/8/layout/cycle8"/>
    <dgm:cxn modelId="{B4AC0CCA-D018-4BEF-8DF2-E527793AA39F}" type="presParOf" srcId="{8CE9071B-3C60-4ACC-801A-77B2E5C10BC7}" destId="{34D5B865-12B6-4B8C-AD99-2C0AE6F289BA}" srcOrd="11" destOrd="0" presId="urn:microsoft.com/office/officeart/2005/8/layout/cycle8"/>
    <dgm:cxn modelId="{45CFB01F-4F94-48F0-976C-7BF199F04B92}" type="presParOf" srcId="{8CE9071B-3C60-4ACC-801A-77B2E5C10BC7}" destId="{D1D81D28-4B80-45AE-A163-702AE11DAB0E}" srcOrd="12" destOrd="0" presId="urn:microsoft.com/office/officeart/2005/8/layout/cycle8"/>
    <dgm:cxn modelId="{89AF39E5-7E6B-4A6C-826D-3A1C862BBA3F}" type="presParOf" srcId="{8CE9071B-3C60-4ACC-801A-77B2E5C10BC7}" destId="{08DF4746-9D57-4604-92EB-08AA61A74D3F}" srcOrd="13" destOrd="0" presId="urn:microsoft.com/office/officeart/2005/8/layout/cycle8"/>
    <dgm:cxn modelId="{18005C2D-FD7A-4C6F-9AAA-9DC9D249EBA0}" type="presParOf" srcId="{8CE9071B-3C60-4ACC-801A-77B2E5C10BC7}" destId="{931FFF1A-4F76-4DB0-B09F-8F782AD0778B}"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BF80-CDC3-484F-AC2D-C008C9EAA8DB}">
      <dsp:nvSpPr>
        <dsp:cNvPr id="0" name=""/>
        <dsp:cNvSpPr/>
      </dsp:nvSpPr>
      <dsp:spPr>
        <a:xfrm>
          <a:off x="2822854" y="528319"/>
          <a:ext cx="6827520" cy="6827520"/>
        </a:xfrm>
        <a:prstGeom prst="pie">
          <a:avLst>
            <a:gd name="adj1" fmla="val 16200000"/>
            <a:gd name="adj2" fmla="val 18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xmlns:a="http://schemas.openxmlformats.org/drawingml/2006/main" marL="0" lvl="0" indent="0" algn="ctr" defTabSz="2889250">
            <a:lnSpc>
              <a:spcPct val="90000"/>
            </a:lnSpc>
            <a:spcBef>
              <a:spcPct val="0"/>
            </a:spcBef>
            <a:spcAft>
              <a:spcPct val="35000"/>
            </a:spcAft>
            <a:buNone/>
          </a:pPr>
          <a:r xmlns:a="http://schemas.openxmlformats.org/drawingml/2006/main">
            <a:rPr lang="bg" sz="6500" kern="1200" dirty="0"/>
            <a:t>Влак</a:t>
          </a:r>
        </a:p>
      </dsp:txBody>
      <dsp:txXfrm>
        <a:off x="6421120" y="1975103"/>
        <a:ext cx="2438400" cy="2032000"/>
      </dsp:txXfrm>
    </dsp:sp>
    <dsp:sp modelId="{3C776C40-4D3B-4B82-AA6B-64008DDED9E1}">
      <dsp:nvSpPr>
        <dsp:cNvPr id="0" name=""/>
        <dsp:cNvSpPr/>
      </dsp:nvSpPr>
      <dsp:spPr>
        <a:xfrm>
          <a:off x="2682239" y="772159"/>
          <a:ext cx="6827520" cy="6827520"/>
        </a:xfrm>
        <a:prstGeom prst="pie">
          <a:avLst>
            <a:gd name="adj1" fmla="val 1800000"/>
            <a:gd name="adj2" fmla="val 900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xmlns:a="http://schemas.openxmlformats.org/drawingml/2006/main" marL="0" lvl="0" indent="0" algn="ctr" defTabSz="2889250">
            <a:lnSpc>
              <a:spcPct val="90000"/>
            </a:lnSpc>
            <a:spcBef>
              <a:spcPct val="0"/>
            </a:spcBef>
            <a:spcAft>
              <a:spcPct val="35000"/>
            </a:spcAft>
            <a:buNone/>
          </a:pPr>
          <a:r xmlns:a="http://schemas.openxmlformats.org/drawingml/2006/main">
            <a:rPr lang="bg" sz="6500" kern="1200" dirty="0" err="1"/>
            <a:t>Преглед</a:t>
          </a:r>
          <a:endParaRPr xmlns:a="http://schemas.openxmlformats.org/drawingml/2006/main" lang="tr-TR" sz="6500" kern="1200" dirty="0"/>
        </a:p>
      </dsp:txBody>
      <dsp:txXfrm>
        <a:off x="4307840" y="5201920"/>
        <a:ext cx="3657600" cy="1788160"/>
      </dsp:txXfrm>
    </dsp:sp>
    <dsp:sp modelId="{5793443B-2B7C-4CD5-853E-D8E35C7D3884}">
      <dsp:nvSpPr>
        <dsp:cNvPr id="0" name=""/>
        <dsp:cNvSpPr/>
      </dsp:nvSpPr>
      <dsp:spPr>
        <a:xfrm>
          <a:off x="2541625" y="528319"/>
          <a:ext cx="6827520" cy="6827520"/>
        </a:xfrm>
        <a:prstGeom prst="pie">
          <a:avLst>
            <a:gd name="adj1" fmla="val 90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xmlns:a="http://schemas.openxmlformats.org/drawingml/2006/main" marL="0" lvl="0" indent="0" algn="ctr" defTabSz="2889250">
            <a:lnSpc>
              <a:spcPct val="90000"/>
            </a:lnSpc>
            <a:spcBef>
              <a:spcPct val="0"/>
            </a:spcBef>
            <a:spcAft>
              <a:spcPct val="35000"/>
            </a:spcAft>
            <a:buNone/>
          </a:pPr>
          <a:r xmlns:a="http://schemas.openxmlformats.org/drawingml/2006/main">
            <a:rPr lang="bg" sz="6500" kern="1200" dirty="0" err="1"/>
            <a:t>Кръпка</a:t>
          </a:r>
          <a:endParaRPr xmlns:a="http://schemas.openxmlformats.org/drawingml/2006/main" lang="tr-TR" sz="6500" kern="1200" dirty="0"/>
        </a:p>
      </dsp:txBody>
      <dsp:txXfrm>
        <a:off x="3332479" y="1975103"/>
        <a:ext cx="2438400" cy="2032000"/>
      </dsp:txXfrm>
    </dsp:sp>
    <dsp:sp modelId="{D1D81D28-4B80-45AE-A163-702AE11DAB0E}">
      <dsp:nvSpPr>
        <dsp:cNvPr id="0" name=""/>
        <dsp:cNvSpPr/>
      </dsp:nvSpPr>
      <dsp:spPr>
        <a:xfrm>
          <a:off x="2400761" y="105663"/>
          <a:ext cx="7672832" cy="7672832"/>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8DF4746-9D57-4604-92EB-08AA61A74D3F}">
      <dsp:nvSpPr>
        <dsp:cNvPr id="0" name=""/>
        <dsp:cNvSpPr/>
      </dsp:nvSpPr>
      <dsp:spPr>
        <a:xfrm>
          <a:off x="2259584" y="349072"/>
          <a:ext cx="7672832" cy="7672832"/>
        </a:xfrm>
        <a:prstGeom prst="circularArrow">
          <a:avLst>
            <a:gd name="adj1" fmla="val 5085"/>
            <a:gd name="adj2" fmla="val 327528"/>
            <a:gd name="adj3" fmla="val 8671970"/>
            <a:gd name="adj4" fmla="val 1800502"/>
            <a:gd name="adj5" fmla="val 5932"/>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31FFF1A-4F76-4DB0-B09F-8F782AD0778B}">
      <dsp:nvSpPr>
        <dsp:cNvPr id="0" name=""/>
        <dsp:cNvSpPr/>
      </dsp:nvSpPr>
      <dsp:spPr>
        <a:xfrm>
          <a:off x="2118406" y="105663"/>
          <a:ext cx="7672832" cy="7672832"/>
        </a:xfrm>
        <a:prstGeom prst="circularArrow">
          <a:avLst>
            <a:gd name="adj1" fmla="val 5085"/>
            <a:gd name="adj2" fmla="val 327528"/>
            <a:gd name="adj3" fmla="val 15873039"/>
            <a:gd name="adj4" fmla="val 9000000"/>
            <a:gd name="adj5" fmla="val 5932"/>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B10DE-01EC-7741-958E-6E8AD786B468}" type="datetimeFigureOut">
              <a:rPr lang="tr-TR" smtClean="0"/>
              <a:t>4.06.2025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9E6DC-B0C2-7B45-9E4C-DCF9C8BFF112}" type="slidenum">
              <a:rPr lang="tr-TR" smtClean="0"/>
              <a:t>‹#›</a:t>
            </a:fld>
            <a:endParaRPr lang="tr-TR"/>
          </a:p>
        </p:txBody>
      </p:sp>
    </p:spTree>
    <p:extLst>
      <p:ext uri="{BB962C8B-B14F-4D97-AF65-F5344CB8AC3E}">
        <p14:creationId xmlns:p14="http://schemas.microsoft.com/office/powerpoint/2010/main" val="2301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04E9E6DC-B0C2-7B45-9E4C-DCF9C8BFF112}" type="slidenum">
              <a:rPr lang="tr-TR" smtClean="0"/>
              <a:t>1</a:t>
            </a:fld>
            <a:endParaRPr lang="tr-TR"/>
          </a:p>
        </p:txBody>
      </p:sp>
    </p:spTree>
    <p:extLst>
      <p:ext uri="{BB962C8B-B14F-4D97-AF65-F5344CB8AC3E}">
        <p14:creationId xmlns:p14="http://schemas.microsoft.com/office/powerpoint/2010/main" val="121413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13BE4-A5FF-557E-6A6F-102553A80B7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FF72174-EC1E-E0FA-B87B-790EACFF5D3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C8D84FC-9928-C36C-5561-23FBF1EF3D87}"/>
              </a:ext>
            </a:extLst>
          </p:cNvPr>
          <p:cNvSpPr>
            <a:spLocks noGrp="1"/>
          </p:cNvSpPr>
          <p:nvPr>
            <p:ph type="body" idx="1"/>
          </p:nvPr>
        </p:nvSpPr>
        <p:spPr/>
        <p:txBody>
          <a:bodyPr/>
          <a:lstStyle/>
          <a:p>
            <a:pPr xmlns:a="http://schemas.openxmlformats.org/drawingml/2006/main">
              <a:buNone/>
            </a:pPr>
            <a:r xmlns:a="http://schemas.openxmlformats.org/drawingml/2006/main">
              <a:rPr lang="bg" b="1" dirty="0"/>
              <a:t>Семантични рамки за управление в интелигентни сгради</a:t>
            </a:r>
          </a:p>
          <a:p>
            <a:pPr xmlns:a="http://schemas.openxmlformats.org/drawingml/2006/main">
              <a:buNone/>
            </a:pPr>
            <a:r xmlns:a="http://schemas.openxmlformats.org/drawingml/2006/main">
              <a:rPr lang="bg" dirty="0"/>
              <a:t>В интелигентните сгради постигането на истинска оперативна съвместимост надхвърля свързването на системите – то изисква споделено разбиране за това какво всъщност означава всяка точка от данни. Именно тук </a:t>
            </a:r>
            <a:r xmlns:a="http://schemas.openxmlformats.org/drawingml/2006/main">
              <a:rPr lang="bg" b="1" dirty="0"/>
              <a:t>семантични рамки </a:t>
            </a:r>
            <a:r xmlns:a="http://schemas.openxmlformats.org/drawingml/2006/main">
              <a:rPr lang="bg" dirty="0"/>
              <a:t>като </a:t>
            </a:r>
            <a:r xmlns:a="http://schemas.openxmlformats.org/drawingml/2006/main">
              <a:rPr lang="bg" b="1" dirty="0"/>
              <a:t>Project Haystack </a:t>
            </a:r>
            <a:r xmlns:a="http://schemas.openxmlformats.org/drawingml/2006/main">
              <a:rPr lang="bg" dirty="0"/>
              <a:t>и </a:t>
            </a:r>
            <a:r xmlns:a="http://schemas.openxmlformats.org/drawingml/2006/main">
              <a:rPr lang="bg" b="1" dirty="0"/>
              <a:t>Brick Schema </a:t>
            </a:r>
            <a:r xmlns:a="http://schemas.openxmlformats.org/drawingml/2006/main">
              <a:rPr lang="bg" dirty="0"/>
              <a:t>играят критична роля. Те предлагат структурирани, машинно четими речници, които осигуряват яснота, проследимост и контрол на системите за автоматизация на сгради (BAS).</a:t>
            </a:r>
          </a:p>
          <a:p>
            <a:pPr xmlns:a="http://schemas.openxmlformats.org/drawingml/2006/main">
              <a:buNone/>
            </a:pPr>
            <a:r xmlns:a="http://schemas.openxmlformats.org/drawingml/2006/main">
              <a:rPr lang="bg" dirty="0"/>
              <a:t>Без семантична последователност, сградите са изправени пред множество предизвикателства при интеграцията: температурните точки могат да бъдат етикетирани непоследователно, стойностите на състоянието могат да варират в различните платформи, а API-тата може да се провалят поради несъответствия в именуването. Тези </a:t>
            </a:r>
            <a:r xmlns:a="http://schemas.openxmlformats.org/drawingml/2006/main">
              <a:rPr lang="bg" b="1" dirty="0"/>
              <a:t>семантични слепи петна </a:t>
            </a:r>
            <a:r xmlns:a="http://schemas.openxmlformats.org/drawingml/2006/main">
              <a:rPr lang="bg" dirty="0"/>
              <a:t>компрометират производителността и сигурността на системата. За разлика от това, правилно маркиран и структуриран семантичен модел позволява </a:t>
            </a:r>
            <a:r xmlns:a="http://schemas.openxmlformats.org/drawingml/2006/main">
              <a:rPr lang="bg" b="1" dirty="0"/>
              <a:t>управление на достъпа, одитируемост и автоматизирано валидиране </a:t>
            </a:r>
            <a:r xmlns:a="http://schemas.openxmlformats.org/drawingml/2006/main">
              <a:rPr lang="bg" dirty="0"/>
              <a:t>в различни подсистеми и доставчици.</a:t>
            </a:r>
          </a:p>
          <a:p>
            <a:pPr xmlns:a="http://schemas.openxmlformats.org/drawingml/2006/main">
              <a:buNone/>
            </a:pPr>
            <a:r xmlns:a="http://schemas.openxmlformats.org/drawingml/2006/main">
              <a:rPr lang="bg" b="1" dirty="0"/>
              <a:t>Проектът Haystack </a:t>
            </a:r>
            <a:r xmlns:a="http://schemas.openxmlformats.org/drawingml/2006/main">
              <a:rPr lang="bg" dirty="0"/>
              <a:t>въвежда конвенции за етикетиране, за да обозначи данните за сградата – като например разграничаване между „температура на подавания въздух“ и „температура на зоната“ – с унифицирани дескриптори. </a:t>
            </a:r>
            <a:r xmlns:a="http://schemas.openxmlformats.org/drawingml/2006/main">
              <a:rPr lang="bg" b="1" dirty="0"/>
              <a:t>Brick Schema </a:t>
            </a:r>
            <a:r xmlns:a="http://schemas.openxmlformats.org/drawingml/2006/main">
              <a:rPr lang="bg" dirty="0"/>
              <a:t>допълва това, като моделира пространствени, функционални и оборудванени взаимоотношения. Когато са разположени заедно, те образуват семантичен слой, който подобрява </a:t>
            </a:r>
            <a:r xmlns:a="http://schemas.openxmlformats.org/drawingml/2006/main">
              <a:rPr lang="bg" b="1" dirty="0"/>
              <a:t>контрола на достъпа, базиран на роли (RBAC) </a:t>
            </a:r>
            <a:r xmlns:a="http://schemas.openxmlformats.org/drawingml/2006/main">
              <a:rPr lang="bg" dirty="0"/>
              <a:t>, и поддържа </a:t>
            </a:r>
            <a:r xmlns:a="http://schemas.openxmlformats.org/drawingml/2006/main">
              <a:rPr lang="bg" b="1" dirty="0"/>
              <a:t>API проверка, </a:t>
            </a:r>
            <a:r xmlns:a="http://schemas.openxmlformats.org/drawingml/2006/main">
              <a:rPr lang="bg" dirty="0"/>
              <a:t>като гарантира, че системите „говорят на един и същ език“.</a:t>
            </a:r>
          </a:p>
          <a:p>
            <a:pPr xmlns:a="http://schemas.openxmlformats.org/drawingml/2006/main">
              <a:buNone/>
            </a:pPr>
            <a:r xmlns:a="http://schemas.openxmlformats.org/drawingml/2006/main">
              <a:rPr lang="bg" dirty="0"/>
              <a:t>За киберсигурността, семантичната цялост се превръща в основен елемент на отчетността. Ако всяка точка в сградната система е ясно дефинирана и проследима, става по-лесно да се внедрят подробни разрешения: например, ограничаване на достъпа до HVAC само до сертифицирани техници или разрешаване на видимост на таблото за управление за конкретни потребителски роли. Това помага </a:t>
            </a:r>
            <a:r xmlns:a="http://schemas.openxmlformats.org/drawingml/2006/main">
              <a:rPr lang="bg" b="1" dirty="0"/>
              <a:t>за автоматичното прилагане на политиките за RBAC </a:t>
            </a:r>
            <a:r xmlns:a="http://schemas.openxmlformats.org/drawingml/2006/main">
              <a:rPr lang="bg" dirty="0"/>
              <a:t>, особено когато е интегрирано с платформи за управление на идентичността или защитени API.</a:t>
            </a:r>
          </a:p>
          <a:p>
            <a:pPr xmlns:a="http://schemas.openxmlformats.org/drawingml/2006/main">
              <a:buNone/>
            </a:pPr>
            <a:r xmlns:a="http://schemas.openxmlformats.org/drawingml/2006/main">
              <a:rPr lang="bg" dirty="0"/>
              <a:t>Освен това, семантичните модели подобряват </a:t>
            </a:r>
            <a:r xmlns:a="http://schemas.openxmlformats.org/drawingml/2006/main">
              <a:rPr lang="bg" b="1" dirty="0"/>
              <a:t>откриването на повреди, анализите и реагирането при инциденти </a:t>
            </a:r>
            <a:r xmlns:a="http://schemas.openxmlformats.org/drawingml/2006/main">
              <a:rPr lang="bg" dirty="0"/>
              <a:t>. Когато потоците от данни са стандартизирани, системите за откриване на повреди могат по-надеждно да интерпретират аномалии в различните устройства и производители. Това намалява фалшивите аларми и ускорява диагностиката, което прави сградите едновременно по-безопасни и по-ефективни.</a:t>
            </a:r>
          </a:p>
          <a:p>
            <a:pPr xmlns:a="http://schemas.openxmlformats.org/drawingml/2006/main">
              <a:buNone/>
            </a:pPr>
            <a:r xmlns:a="http://schemas.openxmlformats.org/drawingml/2006/main">
              <a:rPr lang="bg" dirty="0"/>
              <a:t>Въпреки това, приемането на семантични рамки все още е неравномерно. Много доставчици поддържат собствени системи за именуване на точки, а модернизациите често наследяват непоследователно етикетиране от наследени системи. Поради тази причина </a:t>
            </a:r>
            <a:r xmlns:a="http://schemas.openxmlformats.org/drawingml/2006/main">
              <a:rPr lang="bg" b="1" dirty="0"/>
              <a:t>семантичното управление </a:t>
            </a:r>
            <a:r xmlns:a="http://schemas.openxmlformats.org/drawingml/2006/main">
              <a:rPr lang="bg" dirty="0"/>
              <a:t>– точно както управлението на мрежата или фърмуера – трябва да бъде част от дългосрочната стратегия на сградата.</a:t>
            </a:r>
          </a:p>
          <a:p>
            <a:r xmlns:a="http://schemas.openxmlformats.org/drawingml/2006/main">
              <a:rPr lang="bg" dirty="0"/>
              <a:t>В обобщение, </a:t>
            </a:r>
            <a:r xmlns:a="http://schemas.openxmlformats.org/drawingml/2006/main">
              <a:rPr lang="bg" b="1" dirty="0"/>
              <a:t>семантичните рамки позволяват на интелигентните сгради да преминат от свободно интегрирани към сигурно оркестрирани среди </a:t>
            </a:r>
            <a:r xmlns:a="http://schemas.openxmlformats.org/drawingml/2006/main">
              <a:rPr lang="bg" dirty="0"/>
              <a:t>. Чрез вграждането на Haystack или Brick в работните процеси за проектиране и експлоатация, мениджърите на съоръжения получават не само оперативна съвместимост, но и </a:t>
            </a:r>
            <a:r xmlns:a="http://schemas.openxmlformats.org/drawingml/2006/main">
              <a:rPr lang="bg" b="1" dirty="0"/>
              <a:t>структуриран контрол, прозрачност и киберустойчивост </a:t>
            </a:r>
            <a:r xmlns:a="http://schemas.openxmlformats.org/drawingml/2006/main">
              <a:rPr lang="bg" dirty="0"/>
              <a:t>– основни елементи за следващото поколение интелигентни и сигурни сгради.</a:t>
            </a:r>
          </a:p>
          <a:p>
            <a:endParaRPr lang="tr-TR" dirty="0"/>
          </a:p>
        </p:txBody>
      </p:sp>
      <p:sp>
        <p:nvSpPr>
          <p:cNvPr id="4" name="Slayt Numarası Yer Tutucusu 3">
            <a:extLst>
              <a:ext uri="{FF2B5EF4-FFF2-40B4-BE49-F238E27FC236}">
                <a16:creationId xmlns:a16="http://schemas.microsoft.com/office/drawing/2014/main" id="{F647F2E1-8BDA-43F7-00EE-E9EDB808E6F0}"/>
              </a:ext>
            </a:extLst>
          </p:cNvPr>
          <p:cNvSpPr>
            <a:spLocks noGrp="1"/>
          </p:cNvSpPr>
          <p:nvPr>
            <p:ph type="sldNum" sz="quarter" idx="5"/>
          </p:nvPr>
        </p:nvSpPr>
        <p:spPr/>
        <p:txBody>
          <a:bodyPr/>
          <a:lstStyle/>
          <a:p>
            <a:fld id="{04E9E6DC-B0C2-7B45-9E4C-DCF9C8BFF112}" type="slidenum">
              <a:rPr lang="tr-TR" smtClean="0"/>
              <a:t>10</a:t>
            </a:fld>
            <a:endParaRPr lang="tr-TR"/>
          </a:p>
        </p:txBody>
      </p:sp>
    </p:spTree>
    <p:extLst>
      <p:ext uri="{BB962C8B-B14F-4D97-AF65-F5344CB8AC3E}">
        <p14:creationId xmlns:p14="http://schemas.microsoft.com/office/powerpoint/2010/main" val="429294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9EB58-249B-73D9-0D72-FA60196519E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D2F99D5-95AB-0750-4AFB-6BD29BC0AC0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8F3AE49-F81E-C35E-1482-F79D3794BB01}"/>
              </a:ext>
            </a:extLst>
          </p:cNvPr>
          <p:cNvSpPr>
            <a:spLocks noGrp="1"/>
          </p:cNvSpPr>
          <p:nvPr>
            <p:ph type="body" idx="1"/>
          </p:nvPr>
        </p:nvSpPr>
        <p:spPr/>
        <p:txBody>
          <a:bodyPr/>
          <a:lstStyle/>
          <a:p>
            <a:pPr xmlns:a="http://schemas.openxmlformats.org/drawingml/2006/main">
              <a:buNone/>
            </a:pPr>
            <a:r xmlns:a="http://schemas.openxmlformats.org/drawingml/2006/main">
              <a:rPr lang="bg" b="1" dirty="0"/>
              <a:t>Проектиране на сигурна BAS архитектура: Инструменти и най-добри практики</a:t>
            </a:r>
          </a:p>
          <a:p>
            <a:pPr xmlns:a="http://schemas.openxmlformats.org/drawingml/2006/main">
              <a:buNone/>
            </a:pPr>
            <a:r xmlns:a="http://schemas.openxmlformats.org/drawingml/2006/main">
              <a:rPr lang="bg" dirty="0"/>
              <a:t>Осигуряването на сигурността на системите за автоматизация на сгради (BAS) не е просто отговор на киберзаплахи, а и проектиране на системи, които са устойчиви по отношение на архитектурата. Тъй като интелигентните сгради разчитат на взаимосвързани мрежи от ОВК, осветление, контрол на достъпа и измервателни системи, дори малък пробив може да се разпространи каскадно в критична инфраструктура. Следователно, сигурната архитектура трябва да бъде многопластова, сегментирана и активно управлявана.</a:t>
            </a:r>
          </a:p>
          <a:p>
            <a:pPr xmlns:a="http://schemas.openxmlformats.org/drawingml/2006/main">
              <a:buNone/>
            </a:pPr>
            <a:r xmlns:a="http://schemas.openxmlformats.org/drawingml/2006/main">
              <a:rPr lang="bg" dirty="0"/>
              <a:t>Основата на сигурната BAS архитектура започва със </a:t>
            </a:r>
            <a:r xmlns:a="http://schemas.openxmlformats.org/drawingml/2006/main">
              <a:rPr lang="bg" b="1" dirty="0"/>
              <a:t>сегментиране на мрежата </a:t>
            </a:r>
            <a:r xmlns:a="http://schemas.openxmlformats.org/drawingml/2006/main">
              <a:rPr lang="bg" dirty="0"/>
              <a:t>. Разделянето на сградните системи на </a:t>
            </a:r>
            <a:r xmlns:a="http://schemas.openxmlformats.org/drawingml/2006/main">
              <a:rPr lang="bg" b="1" dirty="0"/>
              <a:t>виртуални локални мрежи (VLAN) </a:t>
            </a:r>
            <a:r xmlns:a="http://schemas.openxmlformats.org/drawingml/2006/main">
              <a:rPr lang="bg" dirty="0"/>
              <a:t>изолира трафика по системна функция – отделяйки ОВК от осветлението или контрола на достъпа. Тази изолация ограничава страничното движение в случай на компрометиране. В комбинация със </a:t>
            </a:r>
            <a:r xmlns:a="http://schemas.openxmlformats.org/drawingml/2006/main">
              <a:rPr lang="bg" b="1" dirty="0"/>
              <a:t>защитни стени </a:t>
            </a:r>
            <a:r xmlns:a="http://schemas.openxmlformats.org/drawingml/2006/main">
              <a:rPr lang="bg" dirty="0"/>
              <a:t>, сегментирането налага правила за комуникация между сегментите, блокирайки неоторизиран кръстосан трафик и намалявайки повърхността за атака.</a:t>
            </a:r>
          </a:p>
          <a:p>
            <a:pPr xmlns:a="http://schemas.openxmlformats.org/drawingml/2006/main">
              <a:buNone/>
            </a:pPr>
            <a:r xmlns:a="http://schemas.openxmlformats.org/drawingml/2006/main">
              <a:rPr lang="bg" dirty="0"/>
              <a:t>Друг крайъгълен камък е </a:t>
            </a:r>
            <a:r xmlns:a="http://schemas.openxmlformats.org/drawingml/2006/main">
              <a:rPr lang="bg" b="1" dirty="0"/>
              <a:t>контролът на достъпа, базиран на роли (RBAC) </a:t>
            </a:r>
            <a:r xmlns:a="http://schemas.openxmlformats.org/drawingml/2006/main">
              <a:rPr lang="bg" dirty="0"/>
              <a:t>. В правилно управлявана система ролите определят кой може да има достъп до какво. Изпълнителят по поддръжка не трябва да има достъп за отмяна на зададени стойности на енергията, точно както операторът на съоръжение не трябва да управлява надстройките на фърмуера. RBAC системите присвояват привилегии въз основа на длъжностната функция и проследяват активността на потребителите, формирайки ключова част от рамките за одит и отчетност, като </a:t>
            </a:r>
            <a:r xmlns:a="http://schemas.openxmlformats.org/drawingml/2006/main">
              <a:rPr lang="bg" b="1" dirty="0"/>
              <a:t>ISO 27001 </a:t>
            </a:r>
            <a:r xmlns:a="http://schemas.openxmlformats.org/drawingml/2006/main">
              <a:rPr lang="bg" dirty="0"/>
              <a:t>и </a:t>
            </a:r>
            <a:r xmlns:a="http://schemas.openxmlformats.org/drawingml/2006/main">
              <a:rPr lang="bg" b="1" dirty="0"/>
              <a:t>IEC 62443 </a:t>
            </a:r>
            <a:r xmlns:a="http://schemas.openxmlformats.org/drawingml/2006/main">
              <a:rPr lang="bg" dirty="0"/>
              <a:t>.</a:t>
            </a:r>
          </a:p>
          <a:p>
            <a:pPr xmlns:a="http://schemas.openxmlformats.org/drawingml/2006/main">
              <a:buNone/>
            </a:pPr>
            <a:r xmlns:a="http://schemas.openxmlformats.org/drawingml/2006/main">
              <a:rPr lang="bg" dirty="0"/>
              <a:t>Сигурността зависи и от поддържането на системите актуални. </a:t>
            </a:r>
            <a:r xmlns:a="http://schemas.openxmlformats.org/drawingml/2006/main">
              <a:rPr lang="bg" b="1" dirty="0"/>
              <a:t>Управлението на корекциите </a:t>
            </a:r>
            <a:r xmlns:a="http://schemas.openxmlformats.org/drawingml/2006/main">
              <a:rPr lang="bg" dirty="0"/>
              <a:t>е жизненоважно – полевите устройства трябва да работят с актуален, защитен фърмуер, за да се смекчат известните уязвимости. Това изисква структурирано проследяване на жизнения цикъл: каталогизиране на всички устройства, валидиране на подписите на доставчиците и планиране на сигурни актуализации. Без управление на корекциите, дори най-добрата архитектура е изложена на риск.</a:t>
            </a:r>
          </a:p>
          <a:p>
            <a:pPr xmlns:a="http://schemas.openxmlformats.org/drawingml/2006/main">
              <a:buNone/>
            </a:pPr>
            <a:r xmlns:a="http://schemas.openxmlformats.org/drawingml/2006/main">
              <a:rPr lang="bg" dirty="0"/>
              <a:t>Съвременните BAS трябва също да внедряват </a:t>
            </a:r>
            <a:r xmlns:a="http://schemas.openxmlformats.org/drawingml/2006/main">
              <a:rPr lang="bg" b="1" dirty="0"/>
              <a:t>криптирано регистриране </a:t>
            </a:r>
            <a:r xmlns:a="http://schemas.openxmlformats.org/drawingml/2006/main">
              <a:rPr lang="bg" dirty="0"/>
              <a:t>и </a:t>
            </a:r>
            <a:r xmlns:a="http://schemas.openxmlformats.org/drawingml/2006/main">
              <a:rPr lang="bg" b="1" dirty="0"/>
              <a:t>централизирано наблюдение </a:t>
            </a:r>
            <a:r xmlns:a="http://schemas.openxmlformats.org/drawingml/2006/main">
              <a:rPr lang="bg" dirty="0"/>
              <a:t>. Всяко събитие за достъп, отмяна или повреда трябва да се регистрира със защита на целостта, като се гарантира, че регистрационните файлове не могат да бъдат подправени след инцидент. Криптирането защитава чувствителните метаданни, докато сигурното съхранение позволява криминалистичен анализ по време на разследвания или одити.</a:t>
            </a:r>
          </a:p>
          <a:p>
            <a:pPr xmlns:a="http://schemas.openxmlformats.org/drawingml/2006/main">
              <a:buNone/>
            </a:pPr>
            <a:r xmlns:a="http://schemas.openxmlformats.org/drawingml/2006/main">
              <a:rPr lang="bg" dirty="0"/>
              <a:t>И накрая, </a:t>
            </a:r>
            <a:r xmlns:a="http://schemas.openxmlformats.org/drawingml/2006/main">
              <a:rPr lang="bg" b="1" dirty="0"/>
              <a:t>филтрирането на протоколи в мрежовите граници </a:t>
            </a:r>
            <a:r xmlns:a="http://schemas.openxmlformats.org/drawingml/2006/main">
              <a:rPr lang="bg" dirty="0"/>
              <a:t>гарантира, че само одобрени комуникации достигат до BAS компонентите. Защитните стени или шлюзовете могат да налагат правила на ниво протокол, като например разрешаване само на удостоверен BACnet/SC трафик, като същевременно блокират наследени BACnet/IP команди. Филтрирането на това ниво предотвратява достигането на неправилно формирани или фалшиви команди до устройства, дори ако възникне мрежово нарушение.</a:t>
            </a:r>
          </a:p>
          <a:p>
            <a:r xmlns:a="http://schemas.openxmlformats.org/drawingml/2006/main">
              <a:rPr lang="bg" dirty="0"/>
              <a:t>Заедно тези практики формират стратегия </a:t>
            </a:r>
            <a:r xmlns:a="http://schemas.openxmlformats.org/drawingml/2006/main">
              <a:rPr lang="bg" b="1" dirty="0"/>
              <a:t>за защита в дълбочина </a:t>
            </a:r>
            <a:r xmlns:a="http://schemas.openxmlformats.org/drawingml/2006/main">
              <a:rPr lang="bg" dirty="0"/>
              <a:t>. Интелигентна сграда, проектирана със сегментиране на VLAN, прилагане на RBAC, навременно инсталиране на корекции, криптирани лог файлове и защитни стени, съобразени с протоколите, е повече от просто сигурна – тя е устойчива, одитираема и адаптивна към бъдещи заплахи.</a:t>
            </a:r>
          </a:p>
          <a:p>
            <a:endParaRPr lang="tr-TR" dirty="0"/>
          </a:p>
        </p:txBody>
      </p:sp>
      <p:sp>
        <p:nvSpPr>
          <p:cNvPr id="4" name="Slayt Numarası Yer Tutucusu 3">
            <a:extLst>
              <a:ext uri="{FF2B5EF4-FFF2-40B4-BE49-F238E27FC236}">
                <a16:creationId xmlns:a16="http://schemas.microsoft.com/office/drawing/2014/main" id="{5AD3F53C-1082-9C66-D3DE-1FF6F88010BD}"/>
              </a:ext>
            </a:extLst>
          </p:cNvPr>
          <p:cNvSpPr>
            <a:spLocks noGrp="1"/>
          </p:cNvSpPr>
          <p:nvPr>
            <p:ph type="sldNum" sz="quarter" idx="5"/>
          </p:nvPr>
        </p:nvSpPr>
        <p:spPr/>
        <p:txBody>
          <a:bodyPr/>
          <a:lstStyle/>
          <a:p>
            <a:fld id="{04E9E6DC-B0C2-7B45-9E4C-DCF9C8BFF112}" type="slidenum">
              <a:rPr lang="tr-TR" smtClean="0"/>
              <a:t>11</a:t>
            </a:fld>
            <a:endParaRPr lang="tr-TR"/>
          </a:p>
        </p:txBody>
      </p:sp>
    </p:spTree>
    <p:extLst>
      <p:ext uri="{BB962C8B-B14F-4D97-AF65-F5344CB8AC3E}">
        <p14:creationId xmlns:p14="http://schemas.microsoft.com/office/powerpoint/2010/main" val="373725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092F-B023-0B95-16B2-679EC762DDD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6669B3C-1730-4F93-FAFB-6D6D682C8B5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3A5840C-463A-88AB-F88F-8DFDA500AD8A}"/>
              </a:ext>
            </a:extLst>
          </p:cNvPr>
          <p:cNvSpPr>
            <a:spLocks noGrp="1"/>
          </p:cNvSpPr>
          <p:nvPr>
            <p:ph type="body" idx="1"/>
          </p:nvPr>
        </p:nvSpPr>
        <p:spPr/>
        <p:txBody>
          <a:bodyPr/>
          <a:lstStyle/>
          <a:p>
            <a:pPr xmlns:a="http://schemas.openxmlformats.org/drawingml/2006/main">
              <a:buNone/>
            </a:pPr>
            <a:r xmlns:a="http://schemas.openxmlformats.org/drawingml/2006/main">
              <a:rPr lang="bg" b="1" dirty="0"/>
              <a:t>RBAC и одитируемост в киберсигурността на интелигентните сгради</a:t>
            </a:r>
          </a:p>
          <a:p>
            <a:pPr xmlns:a="http://schemas.openxmlformats.org/drawingml/2006/main">
              <a:buNone/>
            </a:pPr>
            <a:r xmlns:a="http://schemas.openxmlformats.org/drawingml/2006/main">
              <a:rPr lang="bg" dirty="0"/>
              <a:t>В интелигентни сградни среди, </a:t>
            </a:r>
            <a:r xmlns:a="http://schemas.openxmlformats.org/drawingml/2006/main">
              <a:rPr lang="bg" b="1" dirty="0"/>
              <a:t>контролът на достъпа, базиран на роли (RBAC), </a:t>
            </a:r>
            <a:r xmlns:a="http://schemas.openxmlformats.org/drawingml/2006/main">
              <a:rPr lang="bg" dirty="0"/>
              <a:t>е един от най-ефективните инструменти за намаляване на вътрешните заплахи и прилагане на системно управление. RBAC ограничава достъпа до системата според ролята и отговорностите на потребителя, като гарантира, че само оторизиран персонал може да преглежда, променя или отменя оперативните настройки. Това разграничение между </a:t>
            </a:r>
            <a:r xmlns:a="http://schemas.openxmlformats.org/drawingml/2006/main">
              <a:rPr lang="bg" b="1" dirty="0"/>
              <a:t>технически контроли </a:t>
            </a:r>
            <a:r xmlns:a="http://schemas.openxmlformats.org/drawingml/2006/main">
              <a:rPr lang="bg" dirty="0"/>
              <a:t>(настройки за достъп, протоколи) и </a:t>
            </a:r>
            <a:r xmlns:a="http://schemas.openxmlformats.org/drawingml/2006/main">
              <a:rPr lang="bg" b="1" dirty="0"/>
              <a:t>административни политики </a:t>
            </a:r>
            <a:r xmlns:a="http://schemas.openxmlformats.org/drawingml/2006/main">
              <a:rPr lang="bg" dirty="0"/>
              <a:t>(кой получава какъв достъп и защо) е от основно значение за устойчивите системи за автоматизация на сгради (BAS).</a:t>
            </a:r>
          </a:p>
          <a:p>
            <a:pPr xmlns:a="http://schemas.openxmlformats.org/drawingml/2006/main">
              <a:buNone/>
            </a:pPr>
            <a:r xmlns:a="http://schemas.openxmlformats.org/drawingml/2006/main">
              <a:rPr lang="bg" dirty="0"/>
              <a:t>Например, на техник може да бъде разрешено да наблюдава работата на ОВК системата, но не и да променя настройките за пожарогасене. На управителя на сграда може да бъде разрешено да одобрява отменяне на поддръжката, но да му е ограничено правото да променя мрежовите конфигурации. Този </a:t>
            </a:r>
            <a:r xmlns:a="http://schemas.openxmlformats.org/drawingml/2006/main">
              <a:rPr lang="bg" b="1" dirty="0"/>
              <a:t>принцип на най-малки привилегии </a:t>
            </a:r>
            <a:r xmlns:a="http://schemas.openxmlformats.org/drawingml/2006/main">
              <a:rPr lang="bg" dirty="0"/>
              <a:t>не само намалява повърхностите за атака, но и изяснява отчетността – особено в съоръжения със споделени отговорности между ИТ, управление на съоръженията (FM) и външни изпълнители.</a:t>
            </a:r>
          </a:p>
          <a:p>
            <a:pPr xmlns:a="http://schemas.openxmlformats.org/drawingml/2006/main">
              <a:buNone/>
            </a:pPr>
            <a:r xmlns:a="http://schemas.openxmlformats.org/drawingml/2006/main">
              <a:rPr lang="bg" dirty="0"/>
              <a:t>Одитируемостта допълва RBAC, като поддържа </a:t>
            </a:r>
            <a:r xmlns:a="http://schemas.openxmlformats.org/drawingml/2006/main">
              <a:rPr lang="bg" b="1" dirty="0"/>
              <a:t>проследими регистрационни файлове и одитни следи </a:t>
            </a:r>
            <a:r xmlns:a="http://schemas.openxmlformats.org/drawingml/2006/main">
              <a:rPr lang="bg" dirty="0"/>
              <a:t>за всяко системно взаимодействие. Тези регистрационни файлове документират кой е осъществявал достъп до какво, кога и как – от съществено значение за криминалистични разследвания, съответствие и оценка на риска. Правилно внедрени, тези записи са </a:t>
            </a:r>
            <a:r xmlns:a="http://schemas.openxmlformats.org/drawingml/2006/main">
              <a:rPr lang="bg" b="1" dirty="0"/>
              <a:t>защитени от несанкционирано отваряне и криптирани </a:t>
            </a:r>
            <a:r xmlns:a="http://schemas.openxmlformats.org/drawingml/2006/main">
              <a:rPr lang="bg" dirty="0"/>
              <a:t>, в съответствие със стандарти като </a:t>
            </a:r>
            <a:r xmlns:a="http://schemas.openxmlformats.org/drawingml/2006/main">
              <a:rPr lang="bg" b="1" dirty="0"/>
              <a:t>ISO/IEC 27001 </a:t>
            </a:r>
            <a:r xmlns:a="http://schemas.openxmlformats.org/drawingml/2006/main">
              <a:rPr lang="bg" dirty="0"/>
              <a:t>, </a:t>
            </a:r>
            <a:r xmlns:a="http://schemas.openxmlformats.org/drawingml/2006/main">
              <a:rPr lang="bg" b="1" dirty="0"/>
              <a:t>NIST CSF </a:t>
            </a:r>
            <a:r xmlns:a="http://schemas.openxmlformats.org/drawingml/2006/main">
              <a:rPr lang="bg" dirty="0"/>
              <a:t>и </a:t>
            </a:r>
            <a:r xmlns:a="http://schemas.openxmlformats.org/drawingml/2006/main">
              <a:rPr lang="bg" b="1" dirty="0"/>
              <a:t>IEC 62443 </a:t>
            </a:r>
            <a:r xmlns:a="http://schemas.openxmlformats.org/drawingml/2006/main">
              <a:rPr lang="bg" dirty="0"/>
              <a:t>.</a:t>
            </a:r>
          </a:p>
          <a:p>
            <a:pPr xmlns:a="http://schemas.openxmlformats.org/drawingml/2006/main">
              <a:buNone/>
            </a:pPr>
            <a:r xmlns:a="http://schemas.openxmlformats.org/drawingml/2006/main">
              <a:rPr lang="bg" dirty="0"/>
              <a:t>Системите за управление на базата данни (RBAC) служат и като основа за </a:t>
            </a:r>
            <a:r xmlns:a="http://schemas.openxmlformats.org/drawingml/2006/main">
              <a:rPr lang="bg" b="1" dirty="0"/>
              <a:t>рамки за реагиране при инциденти и отчетност </a:t>
            </a:r>
            <a:r xmlns:a="http://schemas.openxmlformats.org/drawingml/2006/main">
              <a:rPr lang="bg" dirty="0"/>
              <a:t>. Когато възникне системна повреда или нарушение, възможността за проследяване на действията на потребителите в различните контролни слоеве (напр. BMS, осветление, ОВК) е от решаващо значение. Без такава възможност за одит, организациите остават със слепи петна – не могат да проверят дали дадено събитие е резултат от човешка грешка, злонамерено намерение или неправилно конфигуриран софтуер.</a:t>
            </a:r>
          </a:p>
          <a:p>
            <a:pPr xmlns:a="http://schemas.openxmlformats.org/drawingml/2006/main">
              <a:buNone/>
            </a:pPr>
            <a:r xmlns:a="http://schemas.openxmlformats.org/drawingml/2006/main">
              <a:rPr lang="bg" dirty="0"/>
              <a:t>Международните стандарти подкрепят тази практика. </a:t>
            </a:r>
            <a:r xmlns:a="http://schemas.openxmlformats.org/drawingml/2006/main">
              <a:rPr lang="bg" b="1" dirty="0"/>
              <a:t>IEC 62443-2-1 </a:t>
            </a:r>
            <a:r xmlns:a="http://schemas.openxmlformats.org/drawingml/2006/main">
              <a:rPr lang="bg" dirty="0"/>
              <a:t>налага политики, базирани на роли, и регистриране в контролни среди. </a:t>
            </a:r>
            <a:r xmlns:a="http://schemas.openxmlformats.org/drawingml/2006/main">
              <a:rPr lang="bg" b="1" dirty="0"/>
              <a:t>Рамката за киберсигурност на NIST </a:t>
            </a:r>
            <a:r xmlns:a="http://schemas.openxmlformats.org/drawingml/2006/main">
              <a:rPr lang="bg" dirty="0"/>
              <a:t>включва категории „Защита“ и „Откриване“, като набляга на управлението на достъпа и корелацията на регистрационните файлове. </a:t>
            </a:r>
            <a:r xmlns:a="http://schemas.openxmlformats.org/drawingml/2006/main">
              <a:rPr lang="bg" b="1" dirty="0"/>
              <a:t>BACnet/SC </a:t>
            </a:r>
            <a:r xmlns:a="http://schemas.openxmlformats.org/drawingml/2006/main">
              <a:rPr lang="bg" dirty="0"/>
              <a:t>, сигурното разширение на протокола BACnet, интегрира контрола на достъпа с криптирани комуникации, поддържайки по-силни практики за одит.</a:t>
            </a:r>
          </a:p>
          <a:p>
            <a:r xmlns:a="http://schemas.openxmlformats.org/drawingml/2006/main">
              <a:rPr lang="bg" dirty="0"/>
              <a:t>Заедно, RBAC и одитираемостта преместват киберсигурността от реактивна позиция към проактивен модел на управление. Инструкторите трябва да подчертаят пред участниците, че </a:t>
            </a:r>
            <a:r xmlns:a="http://schemas.openxmlformats.org/drawingml/2006/main">
              <a:rPr lang="bg" b="1" dirty="0"/>
              <a:t>задаването на права за достъп не е достатъчно </a:t>
            </a:r>
            <a:r xmlns:a="http://schemas.openxmlformats.org/drawingml/2006/main">
              <a:rPr lang="bg" dirty="0"/>
              <a:t>- те трябва също да въведат инструменти за мониторинг, периодични прегледи и автоматизирани предупреждения за необичайно поведение. В свят на нарастваща взаимосвързаност, </a:t>
            </a:r>
            <a:r xmlns:a="http://schemas.openxmlformats.org/drawingml/2006/main">
              <a:rPr lang="bg" b="1" dirty="0"/>
              <a:t>контролът на достъпа трябва да бъде динамичен, одитираем и проектиран с оглед на човешките роли </a:t>
            </a:r>
            <a:r xmlns:a="http://schemas.openxmlformats.org/drawingml/2006/main">
              <a:rPr lang="bg" dirty="0"/>
              <a:t>.</a:t>
            </a:r>
          </a:p>
          <a:p>
            <a:endParaRPr lang="tr-TR" dirty="0"/>
          </a:p>
        </p:txBody>
      </p:sp>
      <p:sp>
        <p:nvSpPr>
          <p:cNvPr id="4" name="Slayt Numarası Yer Tutucusu 3">
            <a:extLst>
              <a:ext uri="{FF2B5EF4-FFF2-40B4-BE49-F238E27FC236}">
                <a16:creationId xmlns:a16="http://schemas.microsoft.com/office/drawing/2014/main" id="{279D6854-DF6C-5187-DA4A-DC812A294017}"/>
              </a:ext>
            </a:extLst>
          </p:cNvPr>
          <p:cNvSpPr>
            <a:spLocks noGrp="1"/>
          </p:cNvSpPr>
          <p:nvPr>
            <p:ph type="sldNum" sz="quarter" idx="5"/>
          </p:nvPr>
        </p:nvSpPr>
        <p:spPr/>
        <p:txBody>
          <a:bodyPr/>
          <a:lstStyle/>
          <a:p>
            <a:fld id="{04E9E6DC-B0C2-7B45-9E4C-DCF9C8BFF112}" type="slidenum">
              <a:rPr lang="tr-TR" smtClean="0"/>
              <a:t>12</a:t>
            </a:fld>
            <a:endParaRPr lang="tr-TR"/>
          </a:p>
        </p:txBody>
      </p:sp>
    </p:spTree>
    <p:extLst>
      <p:ext uri="{BB962C8B-B14F-4D97-AF65-F5344CB8AC3E}">
        <p14:creationId xmlns:p14="http://schemas.microsoft.com/office/powerpoint/2010/main" val="1709613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BE3C-AB87-B1AD-2078-7B9FE07AE44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25C5917-10B3-838F-02AC-A15BDCF232D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2FCC629-ED05-C463-84A1-477800860FA5}"/>
              </a:ext>
            </a:extLst>
          </p:cNvPr>
          <p:cNvSpPr>
            <a:spLocks noGrp="1"/>
          </p:cNvSpPr>
          <p:nvPr>
            <p:ph type="body" idx="1"/>
          </p:nvPr>
        </p:nvSpPr>
        <p:spPr/>
        <p:txBody>
          <a:bodyPr/>
          <a:lstStyle/>
          <a:p>
            <a:pPr xmlns:a="http://schemas.openxmlformats.org/drawingml/2006/main">
              <a:lnSpc>
                <a:spcPct val="115000"/>
              </a:lnSpc>
              <a:spcBef>
                <a:spcPts val="2400"/>
              </a:spcBef>
              <a:buNone/>
            </a:pPr>
            <a:r xmlns:a="http://schemas.openxmlformats.org/drawingml/2006/main">
              <a:rPr lang="bg"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Мониторинг в реално време и реагиране при инциденти в интелигентни сгради</a:t>
            </a:r>
            <a:endParaRPr xmlns:a="http://schemas.openxmlformats.org/drawingml/2006/main" lang="tr-TR"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a:p>
            <a:pPr xmlns:a="http://schemas.openxmlformats.org/drawingml/2006/main">
              <a:lnSpc>
                <a:spcPct val="115000"/>
              </a:lnSpc>
              <a:spcAft>
                <a:spcPts val="1000"/>
              </a:spcAft>
            </a:pP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В съвременните интелигентни сгради киберсигурността не може да се ограничи до статична защита – тя трябва да се разшири до откриване в реално време и бърза реакция. Мониторингът в реално време позволява на мениджърите на съоръжения (FM) и екипите по сигурността да идентифицират, разследват и реагират на киберзаплахи, преди те да нарушат работата или да компрометират безопасността.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В основата на тази способност са системи като системи за откриване на прониквания (IDS), управление на информацията и събитията за сигурност (SIEM) и инструменти за структуриран анализ на лог файлове. Тези технологии наблюдават трафика в мрежите за автоматизация на сгради, като сигнализират за аномалии като необичайни модели на команди, неоторизиран достъп до устройства или нехарактерни потоци от данни. В сгради със смесени протоколни среди (напр. BACnet/IP, Modbus, Zigbee), поведенческото наблюдение на крайните устройства осигурява друга критична линия на защита – улавяне на начина, по който устройствата работят нормално, и предупреждаване на персонала, когато възникнат отклонения.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Например, контролер за осветление, който внезапно изпраща команди за отмяна на ОВК, може да е индикация за компрометирано устройство или неправилна конфигурация. Поведенческото базово определяне – комбинирано с корелация на SIEM – може да разкрие такива междудомейни аномалии, които традиционните мрежови инструменти биха пренебрегнали.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Ефективната реакция обаче изисква повече от предупреждения – тя изисква подготовка. Наръчниците за инциденти служат като предварително дефинирани протоколи за реагиране, пригодени за специфични сценарии на сграда (напр. отвличане на ОВК система, ransomware на контролери, отказ на услуга при контрол на достъпа). Тези наръчници включват стъпки за идентификация, действия за ограничаване (като изолиране на VLAN), пътища за ескалация и последователности за възстановяване. Чрез провеждане на упражнения на маса – структурирани ролеви игри, базирани на реалистични сценарии за атака – екипите могат да тестват и усъвършенстват своите стратегии за реагиране при инциденти, преди да се стигне до истинска криза.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Регистрирането също играе ключова роля в реагирането при инциденти. Изчерпателните регистрационни файлове от устройства, потребителски интерфейси, шлюзове и облачни платформи позволяват извършване на криминалистика след инцидента и могат да разкрият първопричината за повреди. Регистрационните файлове трябва да бъдат централизирани, синхронизирани по време и защитени от подправяне, за да се поддържа съответствието и отчетността.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Инструкторите трябва да подчертаят, че механизмите за мониторинг и реагиране трябва да бъдат вградени в оперативната рутина – а не само запазени за разследване след пробив. С нарастването на сложността на интелигентните сгради, способността за ранно откриване на заплахи и систематично реагиране ще определи успеха на киберустойчивите операции на съоръженията.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Чрез комбиниране на IDS, SIEM, поведенчески анализи и добре практикувани протоколи за реагиране, FM екипите могат да трансформират киберсигурността от пасивен риск в активна управленска функция. Сградите не се нуждаят само от автоматизация – те се нуждаят от бдителност.</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xmlns:a="http://schemas.openxmlformats.org/drawingml/2006/main" lang="tr-TR"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tr-TR" dirty="0"/>
          </a:p>
        </p:txBody>
      </p:sp>
      <p:sp>
        <p:nvSpPr>
          <p:cNvPr id="4" name="Slayt Numarası Yer Tutucusu 3">
            <a:extLst>
              <a:ext uri="{FF2B5EF4-FFF2-40B4-BE49-F238E27FC236}">
                <a16:creationId xmlns:a16="http://schemas.microsoft.com/office/drawing/2014/main" id="{7D412AE1-9156-D558-1CB1-ABCD05A0D7DE}"/>
              </a:ext>
            </a:extLst>
          </p:cNvPr>
          <p:cNvSpPr>
            <a:spLocks noGrp="1"/>
          </p:cNvSpPr>
          <p:nvPr>
            <p:ph type="sldNum" sz="quarter" idx="5"/>
          </p:nvPr>
        </p:nvSpPr>
        <p:spPr/>
        <p:txBody>
          <a:bodyPr/>
          <a:lstStyle/>
          <a:p>
            <a:fld id="{04E9E6DC-B0C2-7B45-9E4C-DCF9C8BFF112}" type="slidenum">
              <a:rPr lang="tr-TR" smtClean="0"/>
              <a:t>13</a:t>
            </a:fld>
            <a:endParaRPr lang="tr-TR"/>
          </a:p>
        </p:txBody>
      </p:sp>
    </p:spTree>
    <p:extLst>
      <p:ext uri="{BB962C8B-B14F-4D97-AF65-F5344CB8AC3E}">
        <p14:creationId xmlns:p14="http://schemas.microsoft.com/office/powerpoint/2010/main" val="2850914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6B167-AE73-C602-5B34-1797176A253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EB4F1B4-C050-B6E1-6B90-6B445ABA8AE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D3451E5-AFC4-3A4C-6561-F3110FF88F68}"/>
              </a:ext>
            </a:extLst>
          </p:cNvPr>
          <p:cNvSpPr>
            <a:spLocks noGrp="1"/>
          </p:cNvSpPr>
          <p:nvPr>
            <p:ph type="body" idx="1"/>
          </p:nvPr>
        </p:nvSpPr>
        <p:spPr/>
        <p:txBody>
          <a:bodyPr/>
          <a:lstStyle/>
          <a:p>
            <a:pPr xmlns:a="http://schemas.openxmlformats.org/drawingml/2006/main">
              <a:buNone/>
            </a:pPr>
            <a:r xmlns:a="http://schemas.openxmlformats.org/drawingml/2006/main">
              <a:rPr lang="bg" b="1" dirty="0"/>
              <a:t>Остарели системи: Риск и ограничаване – Обяснение (400 думи)</a:t>
            </a:r>
            <a:endParaRPr xmlns:a="http://schemas.openxmlformats.org/drawingml/2006/main" lang="en-US" dirty="0"/>
          </a:p>
          <a:p>
            <a:pPr xmlns:a="http://schemas.openxmlformats.org/drawingml/2006/main">
              <a:buNone/>
            </a:pPr>
            <a:r xmlns:a="http://schemas.openxmlformats.org/drawingml/2006/main">
              <a:rPr lang="bg" dirty="0"/>
              <a:t>Остарелите системи в интелигентните сгради често представляват значителни рискове за сигурността и експлоатацията, но те не могат просто да бъдат игнорирани. Съвременната стратегия за киберсигурност изисква признаване на тези рискове, като същевременно се прилагат мерки за ограничаване и контрол, които поддържат безопасността и функционалността. Този сегмент очертава практически подход, основан на принципите </a:t>
            </a:r>
            <a:r xmlns:a="http://schemas.openxmlformats.org/drawingml/2006/main">
              <a:rPr lang="bg" b="1" dirty="0"/>
              <a:t>„сегментиране, изолиране и филтриране“.</a:t>
            </a:r>
            <a:endParaRPr xmlns:a="http://schemas.openxmlformats.org/drawingml/2006/main" lang="en-US" dirty="0"/>
          </a:p>
          <a:p>
            <a:pPr xmlns:a="http://schemas.openxmlformats.org/drawingml/2006/main">
              <a:buNone/>
            </a:pPr>
            <a:r xmlns:a="http://schemas.openxmlformats.org/drawingml/2006/main">
              <a:rPr lang="bg" dirty="0"/>
              <a:t>Първата стъпка е физическото и логическото изолиране на наследените системи от по-широката мрежа. Това може да се направи с помощта на VLAN, защитни стени и списъци за контрол на достъпа (ACL). Подобна сегментация помага за предотвратяване на странично движение от страна на нападателите, като гарантира, че дори ако друга част от мрежата бъде компрометирана, критичните наследени системи остават защитени. Стандарти като </a:t>
            </a:r>
            <a:r xmlns:a="http://schemas.openxmlformats.org/drawingml/2006/main">
              <a:rPr lang="bg" b="1" dirty="0"/>
              <a:t>IEC 62443 </a:t>
            </a:r>
            <a:r xmlns:a="http://schemas.openxmlformats.org/drawingml/2006/main">
              <a:rPr lang="bg" dirty="0"/>
              <a:t>изрично препоръчват този вид зонална архитектура за сигурност за оперативни технологии (OT).</a:t>
            </a:r>
          </a:p>
          <a:p>
            <a:pPr xmlns:a="http://schemas.openxmlformats.org/drawingml/2006/main">
              <a:buNone/>
            </a:pPr>
            <a:r xmlns:a="http://schemas.openxmlformats.org/drawingml/2006/main">
              <a:rPr lang="bg" dirty="0"/>
              <a:t>В допълнение към ограничаването, за всяка наследена система трябва да се разработи </a:t>
            </a:r>
            <a:r xmlns:a="http://schemas.openxmlformats.org/drawingml/2006/main">
              <a:rPr lang="bg" b="1" dirty="0"/>
              <a:t>топлинна карта на риска </a:t>
            </a:r>
            <a:r xmlns:a="http://schemas.openxmlformats.org/drawingml/2006/main">
              <a:rPr lang="bg" dirty="0"/>
              <a:t>. Тази карта идентифицира уязвимости, мрежова експозиция, състояние на поддръжка и пътища за достъп. Тя е в основата на структурирана </a:t>
            </a:r>
            <a:r xmlns:a="http://schemas.openxmlformats.org/drawingml/2006/main">
              <a:rPr lang="bg" b="1" dirty="0"/>
              <a:t>пътна карта за надграждане </a:t>
            </a:r>
            <a:r xmlns:a="http://schemas.openxmlformats.org/drawingml/2006/main">
              <a:rPr lang="bg" dirty="0"/>
              <a:t>, която приоритизира кои системи трябва да бъдат заменени, изолирани или защитени с протоколно-ориентирани шлюзове и филтри за трафик. Пътната карта трябва да отчита както техническата осъществимост, така и оперативното въздействие.</a:t>
            </a:r>
          </a:p>
          <a:p>
            <a:pPr xmlns:a="http://schemas.openxmlformats.org/drawingml/2006/main">
              <a:buNone/>
            </a:pPr>
            <a:r xmlns:a="http://schemas.openxmlformats.org/drawingml/2006/main">
              <a:rPr lang="bg" dirty="0"/>
              <a:t>От решаващо значение е </a:t>
            </a:r>
            <a:r xmlns:a="http://schemas.openxmlformats.org/drawingml/2006/main">
              <a:rPr lang="bg" b="1" dirty="0"/>
              <a:t>„наследството ≠ игнорирано“. </a:t>
            </a:r>
            <a:r xmlns:a="http://schemas.openxmlformats.org/drawingml/2006/main">
              <a:rPr lang="bg" dirty="0"/>
              <a:t>Само защото една система е стара, не означава, че тя е освободена от управлението на киберсигурността. Всъщност, наследените системи често управляват основна инфраструктура (напр. ОВК, осветление или системи за безопасност) и трябва да бъдат включени в планирането на риска. Много съвременни съоръжения успешно управляват тези системи в строго контролирани мрежови сегменти, поддържани от правила за защитна стена, криптирани тунели и контрол на достъпа, базиран на роли.</a:t>
            </a:r>
          </a:p>
          <a:p>
            <a:pPr xmlns:a="http://schemas.openxmlformats.org/drawingml/2006/main">
              <a:buNone/>
            </a:pPr>
            <a:r xmlns:a="http://schemas.openxmlformats.org/drawingml/2006/main">
              <a:rPr lang="bg" dirty="0"/>
              <a:t>Освен това, рамки като </a:t>
            </a:r>
            <a:r xmlns:a="http://schemas.openxmlformats.org/drawingml/2006/main">
              <a:rPr lang="bg" b="1" dirty="0"/>
              <a:t>ISO/IEC 27001 </a:t>
            </a:r>
            <a:r xmlns:a="http://schemas.openxmlformats.org/drawingml/2006/main">
              <a:rPr lang="bg" dirty="0"/>
              <a:t>, </a:t>
            </a:r>
            <a:r xmlns:a="http://schemas.openxmlformats.org/drawingml/2006/main">
              <a:rPr lang="bg" b="1" dirty="0"/>
              <a:t>NIST Cybersecurity Framework (CSF) </a:t>
            </a:r>
            <a:r xmlns:a="http://schemas.openxmlformats.org/drawingml/2006/main">
              <a:rPr lang="bg" dirty="0"/>
              <a:t>и </a:t>
            </a:r>
            <a:r xmlns:a="http://schemas.openxmlformats.org/drawingml/2006/main">
              <a:rPr lang="bg" b="1" dirty="0"/>
              <a:t>IEC 62443 </a:t>
            </a:r>
            <a:r xmlns:a="http://schemas.openxmlformats.org/drawingml/2006/main">
              <a:rPr lang="bg" dirty="0"/>
              <a:t>предоставят насоки за управление на наследени активи. Те включват поддържане на одитни следи, прилагане на политики за минимални привилегии и планиране на механизми за сигурно актуализиране – дори ако актуализациите на фърмуера трябва да се управляват ръчно.</a:t>
            </a:r>
          </a:p>
          <a:p>
            <a:pPr xmlns:a="http://schemas.openxmlformats.org/drawingml/2006/main">
              <a:buNone/>
            </a:pPr>
            <a:r xmlns:a="http://schemas.openxmlformats.org/drawingml/2006/main">
              <a:rPr lang="bg" dirty="0"/>
              <a:t>За да ограничат риска и да поддържат устойчивост, екипите на съоръженията трябва също да внедрят мониторинг и предупреждения за наследени сегменти. Това включва регистриране на всички опити за достъп, сигнализиране за необичайно поведение и интегриране на системи за откриване на прониквания (IDS) или инструменти за анализ на поведението.</a:t>
            </a:r>
          </a:p>
          <a:p>
            <a:r xmlns:a="http://schemas.openxmlformats.org/drawingml/2006/main">
              <a:rPr lang="bg" dirty="0"/>
              <a:t>В обобщение, остарелите системи не са по своята същност несигурни, но с тях трябва да се работи внимателно. Чрез сегментиране, видимост, структурирано планиране и многопластови защити, дори остарелите технологии могат да се експлоатират безопасно в съвременна интелигентна сградна среда. Ключът е те да бъдат видими, да се управляват изрично и да се гарантира, че ограничаването не означава пренебрегване.</a:t>
            </a:r>
          </a:p>
          <a:p>
            <a:endParaRPr lang="tr-TR" dirty="0"/>
          </a:p>
        </p:txBody>
      </p:sp>
      <p:sp>
        <p:nvSpPr>
          <p:cNvPr id="4" name="Slayt Numarası Yer Tutucusu 3">
            <a:extLst>
              <a:ext uri="{FF2B5EF4-FFF2-40B4-BE49-F238E27FC236}">
                <a16:creationId xmlns:a16="http://schemas.microsoft.com/office/drawing/2014/main" id="{344C8DB8-D47E-1E1B-B8C5-371E81BB66E5}"/>
              </a:ext>
            </a:extLst>
          </p:cNvPr>
          <p:cNvSpPr>
            <a:spLocks noGrp="1"/>
          </p:cNvSpPr>
          <p:nvPr>
            <p:ph type="sldNum" sz="quarter" idx="5"/>
          </p:nvPr>
        </p:nvSpPr>
        <p:spPr/>
        <p:txBody>
          <a:bodyPr/>
          <a:lstStyle/>
          <a:p>
            <a:fld id="{04E9E6DC-B0C2-7B45-9E4C-DCF9C8BFF112}" type="slidenum">
              <a:rPr lang="tr-TR" smtClean="0"/>
              <a:t>14</a:t>
            </a:fld>
            <a:endParaRPr lang="tr-TR"/>
          </a:p>
        </p:txBody>
      </p:sp>
    </p:spTree>
    <p:extLst>
      <p:ext uri="{BB962C8B-B14F-4D97-AF65-F5344CB8AC3E}">
        <p14:creationId xmlns:p14="http://schemas.microsoft.com/office/powerpoint/2010/main" val="2432696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8F5C-6D44-B95C-9B13-61D2D88BB44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FD917CA-2733-972E-7700-0A99B52678E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3C20DBC-A3DF-C800-1D19-B67A00337E57}"/>
              </a:ext>
            </a:extLst>
          </p:cNvPr>
          <p:cNvSpPr>
            <a:spLocks noGrp="1"/>
          </p:cNvSpPr>
          <p:nvPr>
            <p:ph type="body" idx="1"/>
          </p:nvPr>
        </p:nvSpPr>
        <p:spPr/>
        <p:txBody>
          <a:bodyPr/>
          <a:lstStyle/>
          <a:p>
            <a:pPr xmlns:a="http://schemas.openxmlformats.org/drawingml/2006/main">
              <a:buNone/>
            </a:pPr>
            <a:r xmlns:a="http://schemas.openxmlformats.org/drawingml/2006/main">
              <a:rPr lang="bg" b="1" dirty="0"/>
              <a:t>Сигурност </a:t>
            </a:r>
            <a:r xmlns:a="http://schemas.openxmlformats.org/drawingml/2006/main">
              <a:rPr lang="bg" b="1" dirty="0" err="1"/>
              <a:t>чрез </a:t>
            </a:r>
            <a:r xmlns:a="http://schemas.openxmlformats.org/drawingml/2006/main">
              <a:rPr lang="bg" b="1" dirty="0"/>
              <a:t>дизайн и дигитални близнаци</a:t>
            </a:r>
            <a:endParaRPr xmlns:a="http://schemas.openxmlformats.org/drawingml/2006/main" lang="en-US" dirty="0"/>
          </a:p>
          <a:p>
            <a:pPr xmlns:a="http://schemas.openxmlformats.org/drawingml/2006/main">
              <a:buNone/>
            </a:pPr>
            <a:r xmlns:a="http://schemas.openxmlformats.org/drawingml/2006/main">
              <a:rPr lang="bg" dirty="0"/>
              <a:t>В контекста на интелигентните сградни системи, </a:t>
            </a:r>
            <a:r xmlns:a="http://schemas.openxmlformats.org/drawingml/2006/main">
              <a:rPr lang="bg" i="1" dirty="0"/>
              <a:t>сигурността още по дизайн </a:t>
            </a:r>
            <a:r xmlns:a="http://schemas.openxmlformats.org/drawingml/2006/main">
              <a:rPr lang="bg" dirty="0"/>
              <a:t>не е опция, а необходимост. Тъй като цифровите инфраструктури стават все по-сложни и взаимосвързани, става жизненоважно да се вградят принципите на сигурност от самото начало на системната архитектура. Един от най-обещаващите инструменти за постигането на това е </a:t>
            </a:r>
            <a:r xmlns:a="http://schemas.openxmlformats.org/drawingml/2006/main">
              <a:rPr lang="bg" b="1" dirty="0"/>
              <a:t>цифровият близнак </a:t>
            </a:r>
            <a:r xmlns:a="http://schemas.openxmlformats.org/drawingml/2006/main">
              <a:rPr lang="bg" dirty="0"/>
              <a:t>: виртуално копие на физически системи, което позволява моделиране, симулация и тестване на киберфизически работни процеси в реално време.</a:t>
            </a:r>
          </a:p>
          <a:p>
            <a:pPr xmlns:a="http://schemas.openxmlformats.org/drawingml/2006/main">
              <a:buNone/>
            </a:pPr>
            <a:r xmlns:a="http://schemas.openxmlformats.org/drawingml/2006/main">
              <a:rPr lang="bg" dirty="0"/>
              <a:t>Чрез интегрирането на цифровите близнаци в жизнения цикъл на сигурността, екипите могат да </a:t>
            </a:r>
            <a:r xmlns:a="http://schemas.openxmlformats.org/drawingml/2006/main">
              <a:rPr lang="bg" b="1" dirty="0"/>
              <a:t>моделират потенциални сценарии на заплахи </a:t>
            </a:r>
            <a:r xmlns:a="http://schemas.openxmlformats.org/drawingml/2006/main">
              <a:rPr lang="bg" dirty="0"/>
              <a:t>, да симулират повърхности за атака и да валидират защитни стратегии, преди те да бъдат приложени към реални системи. Това включва тестване на правилата на защитната стена, ограниченията на потребителските роли, времето за реакция и протоколите за превключване при срив. Вместо да реагират на инциденти след тяхното възникване, съоръженията могат </a:t>
            </a:r>
            <a:r xmlns:a="http://schemas.openxmlformats.org/drawingml/2006/main">
              <a:rPr lang="bg" b="1" dirty="0"/>
              <a:t>превантивно да подсилят системите </a:t>
            </a:r>
            <a:r xmlns:a="http://schemas.openxmlformats.org/drawingml/2006/main">
              <a:rPr lang="bg" dirty="0"/>
              <a:t>чрез виртуално експериментиране и планиране на сценарии.</a:t>
            </a:r>
          </a:p>
          <a:p>
            <a:pPr xmlns:a="http://schemas.openxmlformats.org/drawingml/2006/main">
              <a:buNone/>
            </a:pPr>
            <a:r xmlns:a="http://schemas.openxmlformats.org/drawingml/2006/main">
              <a:rPr lang="bg" dirty="0"/>
              <a:t>Критичен компонент на този подход е </a:t>
            </a:r>
            <a:r xmlns:a="http://schemas.openxmlformats.org/drawingml/2006/main">
              <a:rPr lang="bg" b="1" dirty="0"/>
              <a:t>вграждането на целостта на етикетите и базовите линии за поведение </a:t>
            </a:r>
            <a:r xmlns:a="http://schemas.openxmlformats.org/drawingml/2006/main">
              <a:rPr lang="bg" dirty="0"/>
              <a:t>в модела на данните. Цифровите близнаци, които използват рамки за семантично маркиране като Brick или Project Haystack, могат да наложат последователна класификация на данните и логика за управление в различните системи. Това гарантира, че сензорите за ОВК, точките за достъп или задвижващите механизми за осветление не са просто свързани, но и смислено контекстуализирани. Таговете също така поддържат автоматизирано прилагане на политики, което позволява на интелигентните инструменти за откриване да сигнализират за аномалии, като например неочаквани промени в поведението на устройството или източниците на контролни команди.</a:t>
            </a:r>
          </a:p>
          <a:p>
            <a:pPr xmlns:a="http://schemas.openxmlformats.org/drawingml/2006/main">
              <a:buNone/>
            </a:pPr>
            <a:r xmlns:a="http://schemas.openxmlformats.org/drawingml/2006/main">
              <a:rPr lang="bg" dirty="0"/>
              <a:t>Установяването на </a:t>
            </a:r>
            <a:r xmlns:a="http://schemas.openxmlformats.org/drawingml/2006/main">
              <a:rPr lang="bg" b="1" dirty="0"/>
              <a:t>поведенчески базови нива </a:t>
            </a:r>
            <a:r xmlns:a="http://schemas.openxmlformats.org/drawingml/2006/main">
              <a:rPr lang="bg" dirty="0"/>
              <a:t>допълнително подобрява откриването на инциденти. Чрез използването на цифровия близнак, за да се определи как изглежда „нормалната“ работа (напр. типично циклично въртене на вентилаторите или топлинни карти на заетостта), всякакви отклонения – като необичайни пикове на енергия или инструкции на неправилни устройства – могат да бъдат сигнализирани в реално време чрез интегрирани анализи или SIEM платформи.</a:t>
            </a:r>
          </a:p>
          <a:p>
            <a:pPr xmlns:a="http://schemas.openxmlformats.org/drawingml/2006/main">
              <a:buNone/>
            </a:pPr>
            <a:r xmlns:a="http://schemas.openxmlformats.org/drawingml/2006/main">
              <a:rPr lang="bg" dirty="0"/>
              <a:t>Обучението е друга област, в която дигиталните близнаци предоставят огромна стойност. Персоналът по управление на съоръженията (FM), ИТ и сигурността може да използва симулирани упражнения, за да практикува </a:t>
            </a:r>
            <a:r xmlns:a="http://schemas.openxmlformats.org/drawingml/2006/main">
              <a:rPr lang="bg" b="1" dirty="0"/>
              <a:t>наръчници за реагиране при инциденти </a:t>
            </a:r>
            <a:r xmlns:a="http://schemas.openxmlformats.org/drawingml/2006/main">
              <a:rPr lang="bg" dirty="0"/>
              <a:t>, да изследва последствията от грешки в конфигурацията и да научи как каскадните повреди могат да се развият в взаимозависими системи. Тези виртуални упражнения са особено полезни за адаптиране на нови служители и синхронизиране на сътрудничеството между OT/IT.</a:t>
            </a:r>
          </a:p>
          <a:p>
            <a:r xmlns:a="http://schemas.openxmlformats.org/drawingml/2006/main">
              <a:rPr lang="bg" dirty="0"/>
              <a:t>В обобщение, комбинирането на „Сигурност чрез проектиране“ с технологията за цифрови близнаци позволява на екипите за изграждане да преминат от реактивна защита към проактивна устойчивост. Чрез вграждане на семантична яснота, моделиране на реакциите на заплахи и използване на симулация като инструмент за обучение, организациите изграждат по-интелигентни сгради, които са не само ефективни и оперативно съвместими, но и устойчиви на киберзаплахи от първия ден.</a:t>
            </a:r>
          </a:p>
          <a:p>
            <a:endParaRPr lang="tr-TR" dirty="0"/>
          </a:p>
        </p:txBody>
      </p:sp>
      <p:sp>
        <p:nvSpPr>
          <p:cNvPr id="4" name="Slayt Numarası Yer Tutucusu 3">
            <a:extLst>
              <a:ext uri="{FF2B5EF4-FFF2-40B4-BE49-F238E27FC236}">
                <a16:creationId xmlns:a16="http://schemas.microsoft.com/office/drawing/2014/main" id="{D0180E0F-8AAD-AF58-BFC8-EB22A11C0338}"/>
              </a:ext>
            </a:extLst>
          </p:cNvPr>
          <p:cNvSpPr>
            <a:spLocks noGrp="1"/>
          </p:cNvSpPr>
          <p:nvPr>
            <p:ph type="sldNum" sz="quarter" idx="5"/>
          </p:nvPr>
        </p:nvSpPr>
        <p:spPr/>
        <p:txBody>
          <a:bodyPr/>
          <a:lstStyle/>
          <a:p>
            <a:fld id="{04E9E6DC-B0C2-7B45-9E4C-DCF9C8BFF112}" type="slidenum">
              <a:rPr lang="tr-TR" smtClean="0"/>
              <a:t>15</a:t>
            </a:fld>
            <a:endParaRPr lang="tr-TR"/>
          </a:p>
        </p:txBody>
      </p:sp>
    </p:spTree>
    <p:extLst>
      <p:ext uri="{BB962C8B-B14F-4D97-AF65-F5344CB8AC3E}">
        <p14:creationId xmlns:p14="http://schemas.microsoft.com/office/powerpoint/2010/main" val="150041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00417-868F-F17B-18A0-F592D65A922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89DAE94-851C-DF13-5DD4-6A5A53823C7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8490620-F155-83E0-B198-8285688F54A7}"/>
              </a:ext>
            </a:extLst>
          </p:cNvPr>
          <p:cNvSpPr>
            <a:spLocks noGrp="1"/>
          </p:cNvSpPr>
          <p:nvPr>
            <p:ph type="body" idx="1"/>
          </p:nvPr>
        </p:nvSpPr>
        <p:spPr/>
        <p:txBody>
          <a:bodyPr/>
          <a:lstStyle/>
          <a:p>
            <a:pPr xmlns:a="http://schemas.openxmlformats.org/drawingml/2006/main">
              <a:buNone/>
            </a:pPr>
            <a:r xmlns:a="http://schemas.openxmlformats.org/drawingml/2006/main">
              <a:rPr lang="bg" b="1" dirty="0"/>
              <a:t>Непрекъсната адаптация и </a:t>
            </a:r>
            <a:r xmlns:a="http://schemas.openxmlformats.org/drawingml/2006/main">
              <a:rPr lang="bg" b="1" dirty="0" err="1"/>
              <a:t>управление </a:t>
            </a:r>
            <a:r xmlns:a="http://schemas.openxmlformats.org/drawingml/2006/main">
              <a:rPr lang="bg" dirty="0" err="1"/>
              <a:t>Киберсигурността </a:t>
            </a:r>
            <a:r xmlns:a="http://schemas.openxmlformats.org/drawingml/2006/main">
              <a:rPr lang="bg" dirty="0"/>
              <a:t>в интелигентните сгради не е еднократно решение – това е непрекъснат процес, който трябва да се адаптира към променящите се заплахи, технологии и оперативни условия. Ефективното управление изисква не само силен дизайн, но и непрекъсната адаптация: редовното </a:t>
            </a:r>
            <a:r xmlns:a="http://schemas.openxmlformats.org/drawingml/2006/main">
              <a:rPr lang="bg" b="1" dirty="0"/>
              <a:t>актуализиране </a:t>
            </a:r>
            <a:r xmlns:a="http://schemas.openxmlformats.org/drawingml/2006/main">
              <a:rPr lang="bg" dirty="0"/>
              <a:t>, </a:t>
            </a:r>
            <a:r xmlns:a="http://schemas.openxmlformats.org/drawingml/2006/main">
              <a:rPr lang="bg" b="1" dirty="0"/>
              <a:t>мониторингът </a:t>
            </a:r>
            <a:r xmlns:a="http://schemas.openxmlformats.org/drawingml/2006/main">
              <a:rPr lang="bg" dirty="0"/>
              <a:t>и </a:t>
            </a:r>
            <a:r xmlns:a="http://schemas.openxmlformats.org/drawingml/2006/main">
              <a:rPr lang="bg" b="1" dirty="0"/>
              <a:t>усъвършенстването на политиките </a:t>
            </a:r>
            <a:r xmlns:a="http://schemas.openxmlformats.org/drawingml/2006/main">
              <a:rPr lang="bg" dirty="0"/>
              <a:t>трябва да станат част от оперативния ритъм на съоръжението.</a:t>
            </a:r>
          </a:p>
          <a:p>
            <a:pPr xmlns:a="http://schemas.openxmlformats.org/drawingml/2006/main">
              <a:buNone/>
            </a:pPr>
            <a:r xmlns:a="http://schemas.openxmlformats.org/drawingml/2006/main">
              <a:rPr lang="bg" dirty="0"/>
              <a:t>Първият стълб на този процес е </a:t>
            </a:r>
            <a:r xmlns:a="http://schemas.openxmlformats.org/drawingml/2006/main">
              <a:rPr lang="bg" b="1" dirty="0"/>
              <a:t>рутинното управление на корекции и актуализации </a:t>
            </a:r>
            <a:r xmlns:a="http://schemas.openxmlformats.org/drawingml/2006/main">
              <a:rPr lang="bg" dirty="0"/>
              <a:t>. С откриването на нови уязвимости – независимо дали във фърмуер, софтуер или мидълуер – екипите трябва да реагират бързо, за да прилагат корекции от доставчици и да отстраняват пропуски в сигурността. Това изисква поддържане на инвентаризация на активите, проследяване на версиите на фърмуера и гарантиране, че графиците за актуализации са съобразени с наличността на съоръженията, особено за критично важни системи. Без това дори най-сигурните архитектури остаряват и стават незащитени.</a:t>
            </a:r>
          </a:p>
          <a:p>
            <a:pPr xmlns:a="http://schemas.openxmlformats.org/drawingml/2006/main">
              <a:buNone/>
            </a:pPr>
            <a:r xmlns:a="http://schemas.openxmlformats.org/drawingml/2006/main">
              <a:rPr lang="bg" b="1" dirty="0"/>
              <a:t>Мониторингът и одитът </a:t>
            </a:r>
            <a:r xmlns:a="http://schemas.openxmlformats.org/drawingml/2006/main">
              <a:rPr lang="bg" dirty="0"/>
              <a:t>вървят ръка за ръка с инсталирането на корекции. Съоръженията трябва да внедрят инструменти за откриване на аномалии в реално време, централизирано събиране на регистрационни файлове и анализ на тенденциите в производителността. Системите за откриване на прониквания (IDS), платформите за управление на информацията за сигурност и събития (SIEM) и поведенческият анализ могат да помогнат за идентифициране на необичайна активност, преди тя да ескалира в сериозно нарушение. Тези системи трябва да се включват в рутинните прегледи на сигурността, като помагат за приоритизиране на действията и ефективно разпределяне на ресурсите.</a:t>
            </a:r>
          </a:p>
          <a:p>
            <a:pPr xmlns:a="http://schemas.openxmlformats.org/drawingml/2006/main">
              <a:buNone/>
            </a:pPr>
            <a:r xmlns:a="http://schemas.openxmlformats.org/drawingml/2006/main">
              <a:rPr lang="bg" dirty="0"/>
              <a:t>Само техническите контроли обаче не са достатъчни. Една наистина адаптивна система включва </a:t>
            </a:r>
            <a:r xmlns:a="http://schemas.openxmlformats.org/drawingml/2006/main">
              <a:rPr lang="bg" b="1" dirty="0"/>
              <a:t>цикли на управление </a:t>
            </a:r>
            <a:r xmlns:a="http://schemas.openxmlformats.org/drawingml/2006/main">
              <a:rPr lang="bg" dirty="0"/>
              <a:t>– структурирани процеси за преглед на това, което се е объркало по време на инциденти или почти пропуски. Това означава анализ на регистрационните файлове след събитията, идентифициране на повреди в контрола на достъпа или оперативната съвместимост на протоколите и съответно преразглеждане на политиките за сигурност. Прегледът след нарушение трябва да зададе следните въпроси: </a:t>
            </a:r>
            <a:r xmlns:a="http://schemas.openxmlformats.org/drawingml/2006/main">
              <a:rPr lang="bg" i="1" dirty="0"/>
              <a:t>Задейства ли се правилно нашата система за предупреждение? Реагирал ли е персоналът според очакванията? Къде са се провалили нашите решения или обучение?</a:t>
            </a:r>
            <a:endParaRPr xmlns:a="http://schemas.openxmlformats.org/drawingml/2006/main" lang="en-US" dirty="0"/>
          </a:p>
          <a:p>
            <a:pPr xmlns:a="http://schemas.openxmlformats.org/drawingml/2006/main">
              <a:buNone/>
            </a:pPr>
            <a:r xmlns:a="http://schemas.openxmlformats.org/drawingml/2006/main">
              <a:rPr lang="bg" dirty="0"/>
              <a:t>Тази рефлективна практика е това, което трансформира статичното управление в итеративен процес на подобрение. Поуките, извлечени от всяко събитие или симулация, трябва да се използват за актуализации на политики, планове за преобучение и дори за редизайн на инфраструктурата. В някои случаи това може да подчертае необходимостта от </a:t>
            </a:r>
            <a:r xmlns:a="http://schemas.openxmlformats.org/drawingml/2006/main">
              <a:rPr lang="bg" dirty="0" err="1"/>
              <a:t>повторно сегментиране </a:t>
            </a:r>
            <a:r xmlns:a="http://schemas.openxmlformats.org/drawingml/2006/main">
              <a:rPr lang="bg" dirty="0"/>
              <a:t>на мрежата, добавяне на нови правила за RBAC или подмяна на остарели устройства, които вече не могат да бъдат защитени.</a:t>
            </a:r>
          </a:p>
          <a:p>
            <a:pPr xmlns:a="http://schemas.openxmlformats.org/drawingml/2006/main">
              <a:buNone/>
            </a:pPr>
            <a:r xmlns:a="http://schemas.openxmlformats.org/drawingml/2006/main">
              <a:rPr lang="bg" dirty="0"/>
              <a:t>Адаптацията изисква и </a:t>
            </a:r>
            <a:r xmlns:a="http://schemas.openxmlformats.org/drawingml/2006/main">
              <a:rPr lang="bg" b="1" dirty="0"/>
              <a:t>непрекъснато обучение </a:t>
            </a:r>
            <a:r xmlns:a="http://schemas.openxmlformats.org/drawingml/2006/main">
              <a:rPr lang="bg" dirty="0"/>
              <a:t>. Киберзаплахите се развиват бързо и екипите на първа линия по управление на финанси и информационни технологии трябва да бъдат в крак с времето. Редовното преквалифициране по отношение на осведомеността за фишинг, конфигурацията на устройствата и процедурите за реагиране засилва устойчивостта и създава култура, в която сигурността е на първо място.</a:t>
            </a:r>
          </a:p>
          <a:p>
            <a:r xmlns:a="http://schemas.openxmlformats.org/drawingml/2006/main">
              <a:rPr lang="bg" dirty="0"/>
              <a:t>В обобщение, управлението не е просто въпрос на съответствие – то е въпрос на гъвкавост. Чрез проактивно инсталиране на корекции, последователно наблюдение, открит преглед на повреди и редовно преобучаване на екипите, интелигентните сгради могат да останат устойчиви на нововъзникващи заплахи. Сигурността не е статична; тя е цикъл – и ръководството трябва да се ангажира да поддържа този цикъл активен.</a:t>
            </a:r>
          </a:p>
          <a:p>
            <a:endParaRPr lang="tr-TR" dirty="0"/>
          </a:p>
        </p:txBody>
      </p:sp>
      <p:sp>
        <p:nvSpPr>
          <p:cNvPr id="4" name="Slayt Numarası Yer Tutucusu 3">
            <a:extLst>
              <a:ext uri="{FF2B5EF4-FFF2-40B4-BE49-F238E27FC236}">
                <a16:creationId xmlns:a16="http://schemas.microsoft.com/office/drawing/2014/main" id="{2ED25ECE-3F56-4F54-D818-0BD8FD8F1452}"/>
              </a:ext>
            </a:extLst>
          </p:cNvPr>
          <p:cNvSpPr>
            <a:spLocks noGrp="1"/>
          </p:cNvSpPr>
          <p:nvPr>
            <p:ph type="sldNum" sz="quarter" idx="5"/>
          </p:nvPr>
        </p:nvSpPr>
        <p:spPr/>
        <p:txBody>
          <a:bodyPr/>
          <a:lstStyle/>
          <a:p>
            <a:fld id="{04E9E6DC-B0C2-7B45-9E4C-DCF9C8BFF112}" type="slidenum">
              <a:rPr lang="tr-TR" smtClean="0"/>
              <a:t>16</a:t>
            </a:fld>
            <a:endParaRPr lang="tr-TR"/>
          </a:p>
        </p:txBody>
      </p:sp>
    </p:spTree>
    <p:extLst>
      <p:ext uri="{BB962C8B-B14F-4D97-AF65-F5344CB8AC3E}">
        <p14:creationId xmlns:p14="http://schemas.microsoft.com/office/powerpoint/2010/main" val="230671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B4F5B-7595-3935-AFCC-4D2C623A0E1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D551959-2847-25B0-417B-B2DC7B631ED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0B33F37-81DA-B6C5-8805-221FBB365873}"/>
              </a:ext>
            </a:extLst>
          </p:cNvPr>
          <p:cNvSpPr>
            <a:spLocks noGrp="1"/>
          </p:cNvSpPr>
          <p:nvPr>
            <p:ph type="body" idx="1"/>
          </p:nvPr>
        </p:nvSpPr>
        <p:spPr/>
        <p:txBody>
          <a:bodyPr/>
          <a:lstStyle/>
          <a:p>
            <a:pPr xmlns:a="http://schemas.openxmlformats.org/drawingml/2006/main">
              <a:buNone/>
            </a:pPr>
            <a:r xmlns:a="http://schemas.openxmlformats.org/drawingml/2006/main">
              <a:rPr lang="bg" b="1" dirty="0"/>
              <a:t>Заключение: Проектиране за устойчивост </a:t>
            </a:r>
            <a:br xmlns:a="http://schemas.openxmlformats.org/drawingml/2006/main">
              <a:rPr lang="en-US" dirty="0"/>
            </a:br>
            <a:r xmlns:a="http://schemas.openxmlformats.org/drawingml/2006/main">
              <a:rPr lang="bg" i="1" dirty="0"/>
              <a:t>Сигурност = производителност + непрекъснатост | Оперативна съвместимост = яснота + поддръжка | Управлявайте с далновидност, а не с несъответствия</a:t>
            </a:r>
            <a:endParaRPr xmlns:a="http://schemas.openxmlformats.org/drawingml/2006/main" lang="en-US" dirty="0"/>
          </a:p>
          <a:p>
            <a:pPr xmlns:a="http://schemas.openxmlformats.org/drawingml/2006/main">
              <a:buNone/>
            </a:pPr>
            <a:r xmlns:a="http://schemas.openxmlformats.org/drawingml/2006/main">
              <a:rPr lang="bg" dirty="0"/>
              <a:t>С наближаването на края на тази сесия е важно да се подчертае едно основно послание: </a:t>
            </a:r>
            <a:r xmlns:a="http://schemas.openxmlformats.org/drawingml/2006/main">
              <a:rPr lang="bg" i="1" dirty="0"/>
              <a:t>устойчивите интелигентни сгради не се създават случайно – те са проектирани целенасочено и се управляват активно </a:t>
            </a:r>
            <a:r xmlns:a="http://schemas.openxmlformats.org/drawingml/2006/main">
              <a:rPr lang="bg" dirty="0"/>
              <a:t>. Истинската устойчивост се проявява, когато сигурността е интегрирана не само за предотвратяване на атаки, но и за осигуряване на </a:t>
            </a:r>
            <a:r xmlns:a="http://schemas.openxmlformats.org/drawingml/2006/main">
              <a:rPr lang="bg" b="1" dirty="0"/>
              <a:t>оперативна непрекъснатост </a:t>
            </a:r>
            <a:r xmlns:a="http://schemas.openxmlformats.org/drawingml/2006/main">
              <a:rPr lang="bg" dirty="0"/>
              <a:t>и </a:t>
            </a:r>
            <a:r xmlns:a="http://schemas.openxmlformats.org/drawingml/2006/main">
              <a:rPr lang="bg" b="1" dirty="0"/>
              <a:t>производителност на системата </a:t>
            </a:r>
            <a:r xmlns:a="http://schemas.openxmlformats.org/drawingml/2006/main">
              <a:rPr lang="bg" dirty="0"/>
              <a:t>във времето. Това означава, че киберсигурността вече не е просто защитна мярка – тя е основен компонент за изграждане на производителност и доверие.</a:t>
            </a:r>
          </a:p>
          <a:p>
            <a:pPr xmlns:a="http://schemas.openxmlformats.org/drawingml/2006/main">
              <a:buNone/>
            </a:pPr>
            <a:r xmlns:a="http://schemas.openxmlformats.org/drawingml/2006/main">
              <a:rPr lang="bg" dirty="0"/>
              <a:t>Сигурността в интелигентните сгради трябва да защитава както цифровите, така и физическите резултати. Тя гарантира, че вентилационните системи поддържат качеството на въздуха, че контролът на достъпа осигурява безопасността на хората и че автоматизацията не се превръща в пасив. Но самата сигурност не е достатъчна - </a:t>
            </a:r>
            <a:r xmlns:a="http://schemas.openxmlformats.org/drawingml/2006/main">
              <a:rPr lang="bg" b="1" dirty="0"/>
              <a:t>оперативната съвместимост </a:t>
            </a:r>
            <a:r xmlns:a="http://schemas.openxmlformats.org/drawingml/2006/main">
              <a:rPr lang="bg" dirty="0"/>
              <a:t>е другата половина на устойчивостта. Когато системите говорят на един и същ език, семантично са съгласувани и се поддържат последователно, те са по-лесни за отстраняване на неизправности, надграждане и адаптиране.</a:t>
            </a:r>
          </a:p>
          <a:p>
            <a:pPr xmlns:a="http://schemas.openxmlformats.org/drawingml/2006/main">
              <a:buNone/>
            </a:pPr>
            <a:r xmlns:a="http://schemas.openxmlformats.org/drawingml/2006/main">
              <a:rPr lang="bg" dirty="0"/>
              <a:t>Тази сесия изследва как несъответствията – между протоколи, доставчици или приоритети на ИТ и ОТ – създават риск. Но с ясни стандарти, структурирано управление и ориентиран към бъдещето дизайн, тези рискове стават управляеми. Рамки като </a:t>
            </a:r>
            <a:r xmlns:a="http://schemas.openxmlformats.org/drawingml/2006/main">
              <a:rPr lang="bg" b="1" dirty="0"/>
              <a:t>IEC 62443 </a:t>
            </a:r>
            <a:r xmlns:a="http://schemas.openxmlformats.org/drawingml/2006/main">
              <a:rPr lang="bg" dirty="0"/>
              <a:t>, </a:t>
            </a:r>
            <a:r xmlns:a="http://schemas.openxmlformats.org/drawingml/2006/main">
              <a:rPr lang="bg" b="1" dirty="0"/>
              <a:t>NIST CSF </a:t>
            </a:r>
            <a:r xmlns:a="http://schemas.openxmlformats.org/drawingml/2006/main">
              <a:rPr lang="bg" dirty="0"/>
              <a:t>и </a:t>
            </a:r>
            <a:r xmlns:a="http://schemas.openxmlformats.org/drawingml/2006/main">
              <a:rPr lang="bg" b="1" dirty="0"/>
              <a:t>BACnet/SC </a:t>
            </a:r>
            <a:r xmlns:a="http://schemas.openxmlformats.org/drawingml/2006/main">
              <a:rPr lang="bg" dirty="0"/>
              <a:t>ни показват, че съответствието и иновациите могат да вървят ръка за ръка. По подобен начин инструменти като </a:t>
            </a:r>
            <a:r xmlns:a="http://schemas.openxmlformats.org/drawingml/2006/main">
              <a:rPr lang="bg" b="1" dirty="0"/>
              <a:t>Project Haystack </a:t>
            </a:r>
            <a:r xmlns:a="http://schemas.openxmlformats.org/drawingml/2006/main">
              <a:rPr lang="bg" dirty="0"/>
              <a:t>и </a:t>
            </a:r>
            <a:r xmlns:a="http://schemas.openxmlformats.org/drawingml/2006/main">
              <a:rPr lang="bg" b="1" dirty="0"/>
              <a:t>Brick Schema </a:t>
            </a:r>
            <a:r xmlns:a="http://schemas.openxmlformats.org/drawingml/2006/main">
              <a:rPr lang="bg" dirty="0"/>
              <a:t>осигуряват яснота в свят, пълен с фрагментирани системи.</a:t>
            </a:r>
          </a:p>
          <a:p>
            <a:pPr xmlns:a="http://schemas.openxmlformats.org/drawingml/2006/main">
              <a:buNone/>
            </a:pPr>
            <a:r xmlns:a="http://schemas.openxmlformats.org/drawingml/2006/main">
              <a:rPr lang="bg" dirty="0"/>
              <a:t>С поглед към бъдещето, ключът е да </a:t>
            </a:r>
            <a:r xmlns:a="http://schemas.openxmlformats.org/drawingml/2006/main">
              <a:rPr lang="bg" b="1" dirty="0"/>
              <a:t>се управлява с далновидност </a:t>
            </a:r>
            <a:r xmlns:a="http://schemas.openxmlformats.org/drawingml/2006/main">
              <a:rPr lang="bg" dirty="0"/>
              <a:t>, а не с разкрояване. Това означава проектиране на мрежи с оглед на бъдещите протоколи, планиране на подобрения, а не реагиране на повреди, и вграждане на прегледи на риска в оперативните процедури. Екипите за интелигентни сгради трябва да си сътрудничат между различните дисциплини – ИТ, съоръжения, инженерство – за да създадат споделена отговорност за сигурността и интеграцията на системата.</a:t>
            </a:r>
          </a:p>
          <a:p>
            <a:pPr xmlns:a="http://schemas.openxmlformats.org/drawingml/2006/main">
              <a:buNone/>
            </a:pPr>
            <a:r xmlns:a="http://schemas.openxmlformats.org/drawingml/2006/main">
              <a:rPr lang="bg" dirty="0"/>
              <a:t>Независимо дали модернизирате стара BAS система или въвеждате в експлоатация нова среда с дигитален близнак, важат едни и същи принципи: сегментиране, маркиране, защита, наблюдение и адаптиране. Всяко решение – независимо дали е техническо или процедурно – трябва да е съобразено с визията за </a:t>
            </a:r>
            <a:r xmlns:a="http://schemas.openxmlformats.org/drawingml/2006/main">
              <a:rPr lang="bg" b="1" dirty="0"/>
              <a:t>непрекъснатост, яснота и контрол </a:t>
            </a:r>
            <a:r xmlns:a="http://schemas.openxmlformats.org/drawingml/2006/main">
              <a:rPr lang="bg" dirty="0"/>
              <a:t>.</a:t>
            </a:r>
          </a:p>
          <a:p>
            <a:r xmlns:a="http://schemas.openxmlformats.org/drawingml/2006/main">
              <a:rPr lang="bg" dirty="0"/>
              <a:t>В заключение, устойчивостта не е просто избягване на прекъсвания. Става въпрос за поддържане на стойност, доверие и функционалност в бързо развиваща се застроена среда. Чрез комбиниране на стабилни практики за киберсигурност с добре управлявана оперативна съвместимост, интелигентните сгради могат да станат повече от ефективни – те могат да станат </a:t>
            </a:r>
            <a:r xmlns:a="http://schemas.openxmlformats.org/drawingml/2006/main">
              <a:rPr lang="bg" i="1" dirty="0"/>
              <a:t>готови за бъдещето </a:t>
            </a:r>
            <a:r xmlns:a="http://schemas.openxmlformats.org/drawingml/2006/main">
              <a:rPr lang="bg" dirty="0"/>
              <a:t>. Нека тази сесия бъде вашата отправна точка към тази цел.</a:t>
            </a:r>
          </a:p>
          <a:p>
            <a:endParaRPr lang="tr-TR" dirty="0"/>
          </a:p>
        </p:txBody>
      </p:sp>
      <p:sp>
        <p:nvSpPr>
          <p:cNvPr id="4" name="Slayt Numarası Yer Tutucusu 3">
            <a:extLst>
              <a:ext uri="{FF2B5EF4-FFF2-40B4-BE49-F238E27FC236}">
                <a16:creationId xmlns:a16="http://schemas.microsoft.com/office/drawing/2014/main" id="{BDE8313C-6291-4224-FE2B-A1924ECAFFFC}"/>
              </a:ext>
            </a:extLst>
          </p:cNvPr>
          <p:cNvSpPr>
            <a:spLocks noGrp="1"/>
          </p:cNvSpPr>
          <p:nvPr>
            <p:ph type="sldNum" sz="quarter" idx="5"/>
          </p:nvPr>
        </p:nvSpPr>
        <p:spPr/>
        <p:txBody>
          <a:bodyPr/>
          <a:lstStyle/>
          <a:p>
            <a:fld id="{04E9E6DC-B0C2-7B45-9E4C-DCF9C8BFF112}" type="slidenum">
              <a:rPr lang="tr-TR" smtClean="0"/>
              <a:t>17</a:t>
            </a:fld>
            <a:endParaRPr lang="tr-TR"/>
          </a:p>
        </p:txBody>
      </p:sp>
    </p:spTree>
    <p:extLst>
      <p:ext uri="{BB962C8B-B14F-4D97-AF65-F5344CB8AC3E}">
        <p14:creationId xmlns:p14="http://schemas.microsoft.com/office/powerpoint/2010/main" val="170396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93EE3-3F10-5FF4-FA06-213C49134BF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B9E98C6-DEF4-823C-A7AC-BB220FB1042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E841D59-FA63-63DB-B2E3-728CCB7CCCC5}"/>
              </a:ext>
            </a:extLst>
          </p:cNvPr>
          <p:cNvSpPr>
            <a:spLocks noGrp="1"/>
          </p:cNvSpPr>
          <p:nvPr>
            <p:ph type="body" idx="1"/>
          </p:nvPr>
        </p:nvSpPr>
        <p:spPr/>
        <p:txBody>
          <a:bodyPr/>
          <a:lstStyle/>
          <a:p>
            <a:pPr xmlns:a="http://schemas.openxmlformats.org/drawingml/2006/main">
              <a:lnSpc>
                <a:spcPct val="115000"/>
              </a:lnSpc>
              <a:spcBef>
                <a:spcPts val="2400"/>
              </a:spcBef>
              <a:buNone/>
            </a:pPr>
            <a:r xmlns:a="http://schemas.openxmlformats.org/drawingml/2006/main">
              <a:rPr lang="bg"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Киберсигурност и оперативна съвместимост в интелигентните сградни системи</a:t>
            </a:r>
            <a:endParaRPr xmlns:a="http://schemas.openxmlformats.org/drawingml/2006/main" lang="tr-TR"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a:p>
            <a:pPr xmlns:a="http://schemas.openxmlformats.org/drawingml/2006/main">
              <a:buNone/>
            </a:pP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В днешните интелигентни сградни среди киберсигурността не е просто технически проблем – тя е основен стълб на оперативната устойчивост. Тази сесия предоставя практическа перспектива за идентифициране и справяне с рисковете, които възникват, когато интелигентните системи – от BAS до IoT мрежи – нямат както сигурна интеграция, така и съгласуване на протоколите. Използвайки реални казуси и анализи на инциденти, модулът подчертава как уязвимости като плоски мрежови архитектури, идентификационни данни по подразбиране и некриптирани протоколи се изострят, когато системите говорят на различни „езици“ или нямат семантична яснота.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Едно от основните предизвикателства е несъответствието на протоколите. Когато системи, използващи BACnet, KNX, Modbus или MQTT, не успеят да споделят метаданни или контекст, могат да възникнат грешки в контрола и повреда на данните. Проблемите с оперативната съвместимост се простират отвъд грешките при превода; те създават слепи зони в контрола на достъпа и увеличават риска от инжектиране на команди, ескалация на привилегии или оперативна неизправност. Тези проблеми могат да се разпространят каскадно в сградните системи, засягайки осветлението, ОВК, управлението на енергията и дори системите за животоспасяване.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За да се смекчат тези рискове, сесията въвежда широко възприети рамки за киберсигурност, като IEC 62443, NIST CSF и ISO/IEC 27001. Участниците изследват как да прилагат тези стандарти чрез принципи на сигурна архитектура – като сегментиране, защитна стена и контрол на достъпа, базиран на роли (RBAC) – като същевременно обмислят стратегии за осигуряване на бъдещето, които интегрират модели на метаданни като Brick Schema и Project Haystack. Целта е да се вградят принципите „сигурност по дизайн“ и „оперативна съвместимост по подразбиране“ във всеки слой от дигиталната екосистема на сградата.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Подканите за размисъл насочват участниците да оценят собствената си среда: Какви рискове съществуват поради несъответствие на протоколите? Как техните екипи могат да поддържат RBAC и сегментирането на мрежата? Кои системи трябва да бъдат приоритизирани за надграждане, за да се затворят пропуските в управлението? </a:t>
            </a: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br xmlns:a="http://schemas.openxmlformats.org/drawingml/2006/main">
              <a:rPr lang="en-US" sz="1800" dirty="0">
                <a:effectLst/>
                <a:latin typeface="Cambria" panose="02040503050406030204" pitchFamily="18" charset="0"/>
                <a:ea typeface="MS Mincho" panose="02020609040205080304" pitchFamily="49" charset="-128"/>
                <a:cs typeface="Times New Roman" panose="02020603050405020304" pitchFamily="18" charset="0"/>
              </a:rPr>
            </a:br>
            <a:r xmlns:a="http://schemas.openxmlformats.org/drawingml/2006/main">
              <a:rPr lang="bg" sz="1800" dirty="0">
                <a:effectLst/>
                <a:latin typeface="Cambria" panose="02040503050406030204" pitchFamily="18" charset="0"/>
                <a:ea typeface="MS Mincho" panose="02020609040205080304" pitchFamily="49" charset="-128"/>
                <a:cs typeface="Times New Roman" panose="02020603050405020304" pitchFamily="18" charset="0"/>
              </a:rPr>
              <a:t>До края на сесията участниците са подготвени не само да разбират заплахите, но и проактивно да оформят устойчиви, съобразени със стандартите и оперативно съвместими интелигентни сградни системи.</a:t>
            </a:r>
            <a:endParaRPr xmlns:a="http://schemas.openxmlformats.org/drawingml/2006/main" lang="tr-TR" dirty="0"/>
          </a:p>
        </p:txBody>
      </p:sp>
      <p:sp>
        <p:nvSpPr>
          <p:cNvPr id="4" name="Slayt Numarası Yer Tutucusu 3">
            <a:extLst>
              <a:ext uri="{FF2B5EF4-FFF2-40B4-BE49-F238E27FC236}">
                <a16:creationId xmlns:a16="http://schemas.microsoft.com/office/drawing/2014/main" id="{1B709DC0-6291-51DF-E233-F33CC6F8F976}"/>
              </a:ext>
            </a:extLst>
          </p:cNvPr>
          <p:cNvSpPr>
            <a:spLocks noGrp="1"/>
          </p:cNvSpPr>
          <p:nvPr>
            <p:ph type="sldNum" sz="quarter" idx="5"/>
          </p:nvPr>
        </p:nvSpPr>
        <p:spPr/>
        <p:txBody>
          <a:bodyPr/>
          <a:lstStyle/>
          <a:p>
            <a:fld id="{04E9E6DC-B0C2-7B45-9E4C-DCF9C8BFF112}" type="slidenum">
              <a:rPr lang="tr-TR" smtClean="0"/>
              <a:t>18</a:t>
            </a:fld>
            <a:endParaRPr lang="tr-TR"/>
          </a:p>
        </p:txBody>
      </p:sp>
    </p:spTree>
    <p:extLst>
      <p:ext uri="{BB962C8B-B14F-4D97-AF65-F5344CB8AC3E}">
        <p14:creationId xmlns:p14="http://schemas.microsoft.com/office/powerpoint/2010/main" val="3203067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D75B-83A2-3127-5C12-658ABFB4799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8BC6C38-E36C-97B0-D7FB-CD329C78E1D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3E7D374-7BBD-368E-247F-B89AC14F9C9C}"/>
              </a:ext>
            </a:extLst>
          </p:cNvPr>
          <p:cNvSpPr>
            <a:spLocks noGrp="1"/>
          </p:cNvSpPr>
          <p:nvPr>
            <p:ph type="body" idx="1"/>
          </p:nvPr>
        </p:nvSpPr>
        <p:spPr/>
        <p:txBody>
          <a:bodyPr/>
          <a:lstStyle/>
          <a:p>
            <a:pPr xmlns:a="http://schemas.openxmlformats.org/drawingml/2006/main">
              <a:buNone/>
            </a:pPr>
            <a:r xmlns:a="http://schemas.openxmlformats.org/drawingml/2006/main">
              <a:rPr lang="bg" b="1" dirty="0"/>
              <a:t>Пътна карта за модернизация на интелигентни сгради: от остарели системи към инфраструктура, ориентирана към бъдещето</a:t>
            </a:r>
            <a:endParaRPr xmlns:a="http://schemas.openxmlformats.org/drawingml/2006/main" lang="en-US" dirty="0"/>
          </a:p>
          <a:p>
            <a:pPr xmlns:a="http://schemas.openxmlformats.org/drawingml/2006/main">
              <a:buNone/>
            </a:pPr>
            <a:r xmlns:a="http://schemas.openxmlformats.org/drawingml/2006/main">
              <a:rPr lang="bg" dirty="0"/>
              <a:t>Модернизацията на интелигентните сградни системи изисква структурирана пътна карта, която преминава от остарели, уязвими архитектури към сигурни, оперативно съвместими и устойчиви на бъдещето инфраструктури. Това пътуване се развива в три прогресивни етапа: </a:t>
            </a:r>
            <a:r xmlns:a="http://schemas.openxmlformats.org/drawingml/2006/main">
              <a:rPr lang="bg" b="1" dirty="0"/>
              <a:t>Наследствен </a:t>
            </a:r>
            <a:r xmlns:a="http://schemas.openxmlformats.org/drawingml/2006/main">
              <a:rPr lang="bg" dirty="0"/>
              <a:t>, </a:t>
            </a:r>
            <a:r xmlns:a="http://schemas.openxmlformats.org/drawingml/2006/main">
              <a:rPr lang="bg" b="1" dirty="0"/>
              <a:t>Междинен </a:t>
            </a:r>
            <a:r xmlns:a="http://schemas.openxmlformats.org/drawingml/2006/main">
              <a:rPr lang="bg" dirty="0"/>
              <a:t>и </a:t>
            </a:r>
            <a:r xmlns:a="http://schemas.openxmlformats.org/drawingml/2006/main">
              <a:rPr lang="bg" b="1" dirty="0"/>
              <a:t>Бъдещ </a:t>
            </a:r>
            <a:r xmlns:a="http://schemas.openxmlformats.org/drawingml/2006/main">
              <a:rPr lang="bg" dirty="0"/>
              <a:t>, всеки от които е ръководен от ключови действия в мрежовия дизайн, киберсигурността и семантичната интеграция.</a:t>
            </a:r>
          </a:p>
          <a:p>
            <a:pPr xmlns:a="http://schemas.openxmlformats.org/drawingml/2006/main">
              <a:buNone/>
            </a:pPr>
            <a:r xmlns:a="http://schemas.openxmlformats.org/drawingml/2006/main">
              <a:rPr lang="bg" b="1" dirty="0"/>
              <a:t>1. Фаза на остаряла система → Сегментиране на VLAN </a:t>
            </a:r>
            <a:br xmlns:a="http://schemas.openxmlformats.org/drawingml/2006/main">
              <a:rPr lang="en-US" dirty="0"/>
            </a:br>
            <a:r xmlns:a="http://schemas.openxmlformats.org/drawingml/2006/main">
              <a:rPr lang="bg" dirty="0"/>
              <a:t>Повечето съществуващи системи за автоматизация на сгради (BAS) работят върху плоски, несегментирани мрежи, използващи остарели протоколи като BACnet/IP, Modbus или KNX с минимални контроли за сигурност. Тези среди са силно податливи на киберзаплахи, особено когато са изложени на външни мрежи или неуправляем отдалечен достъп. Първата критична стъпка в модернизацията е </a:t>
            </a:r>
            <a:r xmlns:a="http://schemas.openxmlformats.org/drawingml/2006/main">
              <a:rPr lang="bg" b="1" dirty="0"/>
              <a:t>сегментирането на VLAN </a:t>
            </a:r>
            <a:r xmlns:a="http://schemas.openxmlformats.org/drawingml/2006/main">
              <a:rPr lang="bg" dirty="0"/>
              <a:t>, което включва изолиране на BAS трафика от корпоративните ИТ и гост мрежите. Това намалява мобилността на страничните атаки и позволява прилагането на политики за контрол на достъпа, съобразени с всяка системна зона. В съответствие с насоките </a:t>
            </a:r>
            <a:r xmlns:a="http://schemas.openxmlformats.org/drawingml/2006/main">
              <a:rPr lang="bg" b="1" dirty="0"/>
              <a:t>на IEC 62443 </a:t>
            </a:r>
            <a:r xmlns:a="http://schemas.openxmlformats.org/drawingml/2006/main">
              <a:rPr lang="bg" dirty="0"/>
              <a:t>, сегментирането формира основата на защитима мрежа.</a:t>
            </a:r>
          </a:p>
          <a:p>
            <a:pPr xmlns:a="http://schemas.openxmlformats.org/drawingml/2006/main">
              <a:buNone/>
            </a:pPr>
            <a:r xmlns:a="http://schemas.openxmlformats.org/drawingml/2006/main">
              <a:rPr lang="bg" b="1" dirty="0"/>
              <a:t>2. Междинна фаза → Шлюзове за филтриране на протоколи </a:t>
            </a:r>
            <a:br xmlns:a="http://schemas.openxmlformats.org/drawingml/2006/main">
              <a:rPr lang="en-US" dirty="0"/>
            </a:br>
            <a:r xmlns:a="http://schemas.openxmlformats.org/drawingml/2006/main">
              <a:rPr lang="bg" dirty="0"/>
              <a:t>След като сегментирането е налице, фокусът се измества към подобряване на управлението и видимостта на протоколите. </a:t>
            </a:r>
            <a:r xmlns:a="http://schemas.openxmlformats.org/drawingml/2006/main">
              <a:rPr lang="bg" b="1" dirty="0"/>
              <a:t>Шлюзовете за филтриране на протоколи </a:t>
            </a:r>
            <a:r xmlns:a="http://schemas.openxmlformats.org/drawingml/2006/main">
              <a:rPr lang="bg" dirty="0"/>
              <a:t>действат като преводачи и защитни стени между системи, използващи различни комуникационни стандарти (напр. Modbus–BACnet, MQTT–KNX). Те смекчават рисковете, свързани със семантични несъответствия, претоварване на анкетите и загуба на метаданни – често срещани в слабо интегрирани конфигурации. Тези шлюзове обаче трябва да бъдат конфигурирани сигурно, с актуализации на фърмуера, контрол на достъпа и одитни следи. Установяването на управление на оперативната съвместимост по време на този етап е жизненоважно: съгласуваността на метаданните и контролът на достъпа, базиран на роли (RBAC), трябва да бъдат формализирани, за да се предотврати неправилна комуникация и неоторизирани промени.</a:t>
            </a:r>
          </a:p>
          <a:p>
            <a:pPr xmlns:a="http://schemas.openxmlformats.org/drawingml/2006/main">
              <a:buNone/>
            </a:pPr>
            <a:r xmlns:a="http://schemas.openxmlformats.org/drawingml/2006/main">
              <a:rPr lang="bg" b="1" dirty="0"/>
              <a:t>3. Бъдеща фаза → Криптирани, семантични близнаци </a:t>
            </a:r>
            <a:br xmlns:a="http://schemas.openxmlformats.org/drawingml/2006/main">
              <a:rPr lang="en-US" dirty="0"/>
            </a:br>
            <a:r xmlns:a="http://schemas.openxmlformats.org/drawingml/2006/main">
              <a:rPr lang="bg" dirty="0"/>
              <a:t>В последния етап интелигентните сгради приемат напълно </a:t>
            </a:r>
            <a:r xmlns:a="http://schemas.openxmlformats.org/drawingml/2006/main">
              <a:rPr lang="bg" b="1" dirty="0"/>
              <a:t>криптирана комуникация </a:t>
            </a:r>
            <a:r xmlns:a="http://schemas.openxmlformats.org/drawingml/2006/main">
              <a:rPr lang="bg" dirty="0"/>
              <a:t>по всички протоколи, използвайки стандарти като </a:t>
            </a:r>
            <a:r xmlns:a="http://schemas.openxmlformats.org/drawingml/2006/main">
              <a:rPr lang="bg" b="1" dirty="0"/>
              <a:t>BACnet/SC </a:t>
            </a:r>
            <a:r xmlns:a="http://schemas.openxmlformats.org/drawingml/2006/main">
              <a:rPr lang="bg" dirty="0"/>
              <a:t>и </a:t>
            </a:r>
            <a:r xmlns:a="http://schemas.openxmlformats.org/drawingml/2006/main">
              <a:rPr lang="bg" b="1" dirty="0"/>
              <a:t>TLS </a:t>
            </a:r>
            <a:r xmlns:a="http://schemas.openxmlformats.org/drawingml/2006/main">
              <a:rPr lang="bg" dirty="0"/>
              <a:t>-съвместим MQTT. Системите са подобрени със </a:t>
            </a:r>
            <a:r xmlns:a="http://schemas.openxmlformats.org/drawingml/2006/main">
              <a:rPr lang="bg" b="1" dirty="0"/>
              <a:t>семантични близнаци </a:t>
            </a:r>
            <a:r xmlns:a="http://schemas.openxmlformats.org/drawingml/2006/main">
              <a:rPr lang="bg" dirty="0"/>
              <a:t>– стандартизирани модели на данни като </a:t>
            </a:r>
            <a:r xmlns:a="http://schemas.openxmlformats.org/drawingml/2006/main">
              <a:rPr lang="bg" b="1" dirty="0"/>
              <a:t>Brick Schema </a:t>
            </a:r>
            <a:r xmlns:a="http://schemas.openxmlformats.org/drawingml/2006/main">
              <a:rPr lang="bg" dirty="0"/>
              <a:t>или </a:t>
            </a:r>
            <a:r xmlns:a="http://schemas.openxmlformats.org/drawingml/2006/main">
              <a:rPr lang="bg" b="1" dirty="0"/>
              <a:t>Project Haystack </a:t>
            </a:r>
            <a:r xmlns:a="http://schemas.openxmlformats.org/drawingml/2006/main">
              <a:rPr lang="bg" dirty="0"/>
              <a:t>– които поддържат контекстуална яснота в активите, контролите и аналитичните платформи. Тези цифрови представяния поддържат сигурна автоматизация, откриване на аномалии и прогнозна поддръжка, като същевременно позволяват интеграция с </a:t>
            </a:r>
            <a:r xmlns:a="http://schemas.openxmlformats.org/drawingml/2006/main">
              <a:rPr lang="bg" b="1" dirty="0"/>
              <a:t>цифрови близнаци </a:t>
            </a:r>
            <a:r xmlns:a="http://schemas.openxmlformats.org/drawingml/2006/main">
              <a:rPr lang="bg" dirty="0"/>
              <a:t>за симулация, обучение и моделиране на риска. Оперативната съвместимост става динамична, а сигурността е вградена по дизайн, а не е допълнена.</a:t>
            </a:r>
          </a:p>
          <a:p>
            <a:r xmlns:a="http://schemas.openxmlformats.org/drawingml/2006/main">
              <a:rPr lang="bg" dirty="0"/>
              <a:t>Следвайки тази пътна карта, екипите по съоръженията могат не само да отстранят съществуващите уязвимости, но и да положат основите за адаптивни, интелигентни и сигурни екосистеми на сградите. Тази трансформация изисква междудисциплинарно сътрудничество и непрекъснато усъвършенстване, но резултатът е устойчива инфраструктура, способна да се развива с утрешните заплахи и иновации.</a:t>
            </a:r>
          </a:p>
          <a:p>
            <a:endParaRPr lang="tr-TR" dirty="0"/>
          </a:p>
        </p:txBody>
      </p:sp>
      <p:sp>
        <p:nvSpPr>
          <p:cNvPr id="4" name="Slayt Numarası Yer Tutucusu 3">
            <a:extLst>
              <a:ext uri="{FF2B5EF4-FFF2-40B4-BE49-F238E27FC236}">
                <a16:creationId xmlns:a16="http://schemas.microsoft.com/office/drawing/2014/main" id="{C903FBDD-19C4-A147-B238-9660ED27F5B6}"/>
              </a:ext>
            </a:extLst>
          </p:cNvPr>
          <p:cNvSpPr>
            <a:spLocks noGrp="1"/>
          </p:cNvSpPr>
          <p:nvPr>
            <p:ph type="sldNum" sz="quarter" idx="5"/>
          </p:nvPr>
        </p:nvSpPr>
        <p:spPr/>
        <p:txBody>
          <a:bodyPr/>
          <a:lstStyle/>
          <a:p>
            <a:fld id="{04E9E6DC-B0C2-7B45-9E4C-DCF9C8BFF112}" type="slidenum">
              <a:rPr lang="tr-TR" smtClean="0"/>
              <a:t>19</a:t>
            </a:fld>
            <a:endParaRPr lang="tr-TR"/>
          </a:p>
        </p:txBody>
      </p:sp>
    </p:spTree>
    <p:extLst>
      <p:ext uri="{BB962C8B-B14F-4D97-AF65-F5344CB8AC3E}">
        <p14:creationId xmlns:p14="http://schemas.microsoft.com/office/powerpoint/2010/main" val="423581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Преглед на дневния ред</a:t>
            </a:r>
          </a:p>
          <a:p>
            <a:pPr xmlns:a="http://schemas.openxmlformats.org/drawingml/2006/main">
              <a:buNone/>
            </a:pPr>
            <a:r xmlns:a="http://schemas.openxmlformats.org/drawingml/2006/main">
              <a:rPr lang="bg" dirty="0"/>
              <a:t>В тази сесия ще разгледаме киберсигурността на интелигентните сгради, като ще се съсредоточим върху това как цифровите заплахи влияят върху оперативната непрекъснатост, безопасността на обитателите и устойчивостта на системите. От идентифициране на уязвимости в BAS и IoT системите до разгадаване на рисковете, породени от конфликти на протоколи и пропуски в оперативната съвместимост, участниците ще получат цялостно разбиране за векторите на атака, уникални за интелигентната инфраструктура.</a:t>
            </a:r>
          </a:p>
          <a:p>
            <a:pPr xmlns:a="http://schemas.openxmlformats.org/drawingml/2006/main">
              <a:buNone/>
            </a:pPr>
            <a:r xmlns:a="http://schemas.openxmlformats.org/drawingml/2006/main">
              <a:rPr lang="bg" dirty="0"/>
              <a:t>Ще разгледаме международно признати стандарти за киберсигурност, като IEC 62443, BACnet/SC и ISO 27001, и ще обсъдим как семантични рамки като Brick и Haystack подобряват както яснотата на интеграцията, така и управлението на киберсигурността. Сесията ще подчертае и стратегиите за проектиране, които вграждат сигурността през целия жизнен цикъл на сградата – включително сегментиране, контрол на достъпа и непрекъснато наблюдение.</a:t>
            </a:r>
          </a:p>
          <a:p>
            <a:r xmlns:a="http://schemas.openxmlformats.org/drawingml/2006/main">
              <a:rPr lang="bg" dirty="0"/>
              <a:t>Накрая ще очертаем пътна карта за модернизация на дигитална инфраструктура, подготвена за бъдещето, като наблегнем на неутралността спрямо доставчиците, подобренията, основани на риска, и адаптацията, основана на политики. </a:t>
            </a:r>
            <a:r xmlns:a="http://schemas.openxmlformats.org/drawingml/2006/main">
              <a:rPr lang="bg"/>
              <a:t>Целта е участниците да получат практически знания за проектиране, оценка и поддръжка на сигурни, оперативно съвместими и адаптивни интелигентни сградни системи.</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a:t>
            </a:fld>
            <a:endParaRPr lang="tr-TR"/>
          </a:p>
        </p:txBody>
      </p:sp>
    </p:spTree>
    <p:extLst>
      <p:ext uri="{BB962C8B-B14F-4D97-AF65-F5344CB8AC3E}">
        <p14:creationId xmlns:p14="http://schemas.microsoft.com/office/powerpoint/2010/main" val="210111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565B0-ECD0-7116-2408-463A2544D26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23F8AB6-4AA2-D203-071E-86D1E59318B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C405722-1768-A753-B686-15812A156349}"/>
              </a:ext>
            </a:extLst>
          </p:cNvPr>
          <p:cNvSpPr>
            <a:spLocks noGrp="1"/>
          </p:cNvSpPr>
          <p:nvPr>
            <p:ph type="body" idx="1"/>
          </p:nvPr>
        </p:nvSpPr>
        <p:spPr/>
        <p:txBody>
          <a:bodyPr/>
          <a:lstStyle/>
          <a:p>
            <a:pPr xmlns:a="http://schemas.openxmlformats.org/drawingml/2006/main">
              <a:buNone/>
            </a:pPr>
            <a:r xmlns:a="http://schemas.openxmlformats.org/drawingml/2006/main">
              <a:rPr lang="bg" b="1" dirty="0"/>
              <a:t>Процес на актуализация на жизнения цикъл за киберсигурност в интелигентни сгради</a:t>
            </a:r>
            <a:endParaRPr xmlns:a="http://schemas.openxmlformats.org/drawingml/2006/main" lang="en-US" dirty="0"/>
          </a:p>
          <a:p>
            <a:pPr xmlns:a="http://schemas.openxmlformats.org/drawingml/2006/main">
              <a:buNone/>
            </a:pPr>
            <a:r xmlns:a="http://schemas.openxmlformats.org/drawingml/2006/main">
              <a:rPr lang="bg" dirty="0"/>
              <a:t>Поддържането на киберсигурността в интелигентни сградни среди не е еднократно усилие – това е непрекъснат, цикличен процес, който изисква бдителност, документация, обучение и преразглеждане на политиките. </a:t>
            </a:r>
            <a:r xmlns:a="http://schemas.openxmlformats.org/drawingml/2006/main">
              <a:rPr lang="bg" b="1" dirty="0"/>
              <a:t>Процесът на актуализиране на жизнения цикъл </a:t>
            </a:r>
            <a:r xmlns:a="http://schemas.openxmlformats.org/drawingml/2006/main">
              <a:rPr lang="bg" dirty="0"/>
              <a:t>предоставя структуриран път за укрепване на цифровата устойчивост чрез вграждане на сигурността в ежедневните операции на съоръженията и дългосрочното планиране. Този цикъл включва четири критични действия: </a:t>
            </a:r>
            <a:r xmlns:a="http://schemas.openxmlformats.org/drawingml/2006/main">
              <a:rPr lang="bg" b="1" dirty="0"/>
              <a:t>сканиране и откриване </a:t>
            </a:r>
            <a:r xmlns:a="http://schemas.openxmlformats.org/drawingml/2006/main">
              <a:rPr lang="bg" dirty="0"/>
              <a:t>, </a:t>
            </a:r>
            <a:r xmlns:a="http://schemas.openxmlformats.org/drawingml/2006/main">
              <a:rPr lang="bg" b="1" dirty="0"/>
              <a:t>коригиране и документиране </a:t>
            </a:r>
            <a:r xmlns:a="http://schemas.openxmlformats.org/drawingml/2006/main">
              <a:rPr lang="bg" dirty="0"/>
              <a:t>, </a:t>
            </a:r>
            <a:r xmlns:a="http://schemas.openxmlformats.org/drawingml/2006/main">
              <a:rPr lang="bg" b="1" dirty="0"/>
              <a:t>обучение и повторно тестване </a:t>
            </a:r>
            <a:r xmlns:a="http://schemas.openxmlformats.org/drawingml/2006/main">
              <a:rPr lang="bg" dirty="0"/>
              <a:t>и </a:t>
            </a:r>
            <a:r xmlns:a="http://schemas.openxmlformats.org/drawingml/2006/main">
              <a:rPr lang="bg" b="1" dirty="0"/>
              <a:t>преглед на политиките след инцидент </a:t>
            </a:r>
            <a:r xmlns:a="http://schemas.openxmlformats.org/drawingml/2006/main">
              <a:rPr lang="bg" dirty="0"/>
              <a:t>.</a:t>
            </a:r>
          </a:p>
          <a:p>
            <a:pPr xmlns:a="http://schemas.openxmlformats.org/drawingml/2006/main">
              <a:buNone/>
            </a:pPr>
            <a:r xmlns:a="http://schemas.openxmlformats.org/drawingml/2006/main">
              <a:rPr lang="bg" b="1" dirty="0"/>
              <a:t>1. Сканиране и откриване на заплахи </a:t>
            </a:r>
            <a:br xmlns:a="http://schemas.openxmlformats.org/drawingml/2006/main">
              <a:rPr lang="en-US" dirty="0"/>
            </a:br>
            <a:r xmlns:a="http://schemas.openxmlformats.org/drawingml/2006/main">
              <a:rPr lang="bg" dirty="0"/>
              <a:t>Първата стъпка във всеки жизнен цикъл на киберсигурността е активното откриване. Това включва автоматизирано сканиране на уязвимости, мрежов мониторинг и инструменти за откриване на крайни точки, които идентифицират остарял фърмуер, идентификационни данни по подразбиране, открити портове или опити за неоторизиран достъп. В BAS среда сканирането трябва да обхване устройства на полево ниво, като контролери и сензори, които често се изплъзват на ИТ надзора. Интегрирането на системи за откриване на прониквания (IDS) и управление на лог файлове позволява ранно предупреждение и реагиране.</a:t>
            </a:r>
          </a:p>
          <a:p>
            <a:pPr xmlns:a="http://schemas.openxmlformats.org/drawingml/2006/main">
              <a:buNone/>
            </a:pPr>
            <a:r xmlns:a="http://schemas.openxmlformats.org/drawingml/2006/main">
              <a:rPr lang="bg" b="1" dirty="0"/>
              <a:t>2. Корекция и документиране </a:t>
            </a:r>
            <a:br xmlns:a="http://schemas.openxmlformats.org/drawingml/2006/main">
              <a:rPr lang="en-US" dirty="0"/>
            </a:br>
            <a:r xmlns:a="http://schemas.openxmlformats.org/drawingml/2006/main">
              <a:rPr lang="bg" dirty="0"/>
              <a:t>След като уязвимостите бъдат идентифицирани, бързото инсталиране на корекции е от решаващо значение. Това включва прилагане на подписани от доставчика актуализации на фърмуера, защита на уеб интерфейсите и деактивиране на неизползвани услуги. Инсталирането на корекции обаче трябва да бъде планирано внимателно, за да се избегне нарушаване на оперативните технологии (ОТ) – особено в животозастрашаващи среди като болниците. Също толкова важна е документацията: всички актуализации, изключения и история на промените трябва да се регистрират систематично. Това формира одитната следа както за съответствие (напр. ISO 27001), така и за анализ на първопричините в случай на бъдещи инциденти.</a:t>
            </a:r>
          </a:p>
          <a:p>
            <a:pPr xmlns:a="http://schemas.openxmlformats.org/drawingml/2006/main">
              <a:buNone/>
            </a:pPr>
            <a:r xmlns:a="http://schemas.openxmlformats.org/drawingml/2006/main">
              <a:rPr lang="bg" b="1" dirty="0"/>
              <a:t>3. Обучение и повторно тестване на екипи </a:t>
            </a:r>
            <a:br xmlns:a="http://schemas.openxmlformats.org/drawingml/2006/main">
              <a:rPr lang="en-US" dirty="0"/>
            </a:br>
            <a:r xmlns:a="http://schemas.openxmlformats.org/drawingml/2006/main">
              <a:rPr lang="bg" dirty="0"/>
              <a:t>Киберсигурността е свързана както с хората, така и с кода. След внедряването на актуализациите, всички съответни екипи – от управителите на сгради до ИТ администраторите – трябва да бъдат преобучени по нови процедури, политики за удостоверяване и протоколи за аварийни ситуации. Повторното тестване включва както техническа валидация (напр. тестове за проникване, функционални проверки), така и тренировки за човешка реакция. Екипите трябва да се научат как да идентифицират опити за фишинг, да прилагат правилата за RBAC и да реагират бързо на отменяне на контроли или подправяне на сензори.</a:t>
            </a:r>
          </a:p>
          <a:p>
            <a:pPr xmlns:a="http://schemas.openxmlformats.org/drawingml/2006/main">
              <a:buNone/>
            </a:pPr>
            <a:r xmlns:a="http://schemas.openxmlformats.org/drawingml/2006/main">
              <a:rPr lang="bg" b="1" dirty="0"/>
              <a:t>4. Политика за преглед след инцидент </a:t>
            </a:r>
            <a:br xmlns:a="http://schemas.openxmlformats.org/drawingml/2006/main">
              <a:rPr lang="en-US" dirty="0"/>
            </a:br>
            <a:r xmlns:a="http://schemas.openxmlformats.org/drawingml/2006/main">
              <a:rPr lang="bg" dirty="0"/>
              <a:t>Когато възникне инцидент, реакцията не завършва с техническо възстановяване. Прегледите след инцидент са от съществено значение за идентифициране на системни повреди, усъвършенстване на управлението и актуализиране на стратегиите за киберсигурност. Съоръженията трябва да третират всяко нарушение – колкото и незначително да е – като възможност за подобрение. Адекватен ли беше моделът на сегментиране? Ролите бяха ли ясно разпределени? Работеше ли резервният план? Отговарянето на тези въпроси гарантира, че следващата реакция ще бъде по-бърза и по-ефективна.</a:t>
            </a:r>
          </a:p>
          <a:p>
            <a:r xmlns:a="http://schemas.openxmlformats.org/drawingml/2006/main">
              <a:rPr lang="bg" dirty="0"/>
              <a:t>Чрез институционализиране на този модел на жизнения цикъл, интелигентните сгради могат да се адаптират към променящите се заплахи, като същевременно запазват функционалността, безопасността и целостта на данните. Киберсигурността не се превръща в проект, а в постоянна практика.</a:t>
            </a:r>
          </a:p>
          <a:p>
            <a:endParaRPr lang="tr-TR" dirty="0"/>
          </a:p>
        </p:txBody>
      </p:sp>
      <p:sp>
        <p:nvSpPr>
          <p:cNvPr id="4" name="Slayt Numarası Yer Tutucusu 3">
            <a:extLst>
              <a:ext uri="{FF2B5EF4-FFF2-40B4-BE49-F238E27FC236}">
                <a16:creationId xmlns:a16="http://schemas.microsoft.com/office/drawing/2014/main" id="{18E23932-4DCA-EEC3-9C38-6AB4F76D931F}"/>
              </a:ext>
            </a:extLst>
          </p:cNvPr>
          <p:cNvSpPr>
            <a:spLocks noGrp="1"/>
          </p:cNvSpPr>
          <p:nvPr>
            <p:ph type="sldNum" sz="quarter" idx="5"/>
          </p:nvPr>
        </p:nvSpPr>
        <p:spPr/>
        <p:txBody>
          <a:bodyPr/>
          <a:lstStyle/>
          <a:p>
            <a:fld id="{04E9E6DC-B0C2-7B45-9E4C-DCF9C8BFF112}" type="slidenum">
              <a:rPr lang="tr-TR" smtClean="0"/>
              <a:t>20</a:t>
            </a:fld>
            <a:endParaRPr lang="tr-TR"/>
          </a:p>
        </p:txBody>
      </p:sp>
    </p:spTree>
    <p:extLst>
      <p:ext uri="{BB962C8B-B14F-4D97-AF65-F5344CB8AC3E}">
        <p14:creationId xmlns:p14="http://schemas.microsoft.com/office/powerpoint/2010/main" val="1276066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Благодарим Ви за участието!</a:t>
            </a:r>
          </a:p>
          <a:p>
            <a:pPr xmlns:a="http://schemas.openxmlformats.org/drawingml/2006/main">
              <a:buNone/>
            </a:pPr>
            <a:r xmlns:a="http://schemas.openxmlformats.org/drawingml/2006/main">
              <a:rPr lang="bg" dirty="0"/>
              <a:t>Надяваме се, че тази сесия е вдъхновила нови прозрения в </a:t>
            </a:r>
            <a:r xmlns:a="http://schemas.openxmlformats.org/drawingml/2006/main">
              <a:rPr lang="bg" sz="1200" dirty="0" err="1">
                <a:solidFill>
                  <a:srgbClr val="003399"/>
                </a:solidFill>
                <a:effectLst/>
                <a:ea typeface="Calibri" panose="020F0502020204030204" pitchFamily="34" charset="0"/>
              </a:rPr>
              <a:t>областта </a:t>
            </a:r>
            <a:r xmlns:a="http://schemas.openxmlformats.org/drawingml/2006/main">
              <a:rPr lang="bg" sz="1200" dirty="0" err="1">
                <a:solidFill>
                  <a:srgbClr val="003399"/>
                </a:solidFill>
                <a:effectLst/>
                <a:ea typeface="Calibri" panose="020F0502020204030204" pitchFamily="34" charset="0"/>
              </a:rPr>
              <a:t>на </a:t>
            </a:r>
            <a:r xmlns:a="http://schemas.openxmlformats.org/drawingml/2006/main">
              <a:rPr lang="bg" dirty="0"/>
              <a:t>киберсигурността </a:t>
            </a:r>
            <a:r xmlns:a="http://schemas.openxmlformats.org/drawingml/2006/main">
              <a:rPr lang="bg" sz="1200" dirty="0">
                <a:solidFill>
                  <a:srgbClr val="003399"/>
                </a:solidFill>
                <a:effectLst/>
                <a:ea typeface="Calibri" panose="020F0502020204030204" pitchFamily="34" charset="0"/>
              </a:rPr>
              <a:t>и </a:t>
            </a:r>
            <a:r xmlns:a="http://schemas.openxmlformats.org/drawingml/2006/main">
              <a:rPr lang="bg" sz="1200" dirty="0">
                <a:solidFill>
                  <a:srgbClr val="003399"/>
                </a:solidFill>
                <a:effectLst/>
                <a:ea typeface="Calibri" panose="020F0502020204030204" pitchFamily="34" charset="0"/>
              </a:rPr>
              <a:t>оперативната </a:t>
            </a:r>
            <a:r xmlns:a="http://schemas.openxmlformats.org/drawingml/2006/main">
              <a:rPr lang="bg" sz="1200" dirty="0" err="1">
                <a:solidFill>
                  <a:srgbClr val="003399"/>
                </a:solidFill>
                <a:effectLst/>
                <a:ea typeface="Calibri" panose="020F0502020204030204" pitchFamily="34" charset="0"/>
              </a:rPr>
              <a:t>съвместимост </a:t>
            </a:r>
            <a:r xmlns:a="http://schemas.openxmlformats.org/drawingml/2006/main">
              <a:rPr lang="bg" sz="1200" dirty="0">
                <a:solidFill>
                  <a:srgbClr val="003399"/>
                </a:solidFill>
                <a:effectLst/>
                <a:ea typeface="Calibri" panose="020F0502020204030204" pitchFamily="34" charset="0"/>
              </a:rPr>
              <a:t>за </a:t>
            </a:r>
            <a:r xmlns:a="http://schemas.openxmlformats.org/drawingml/2006/main">
              <a:rPr lang="bg" sz="1200" dirty="0">
                <a:solidFill>
                  <a:srgbClr val="003399"/>
                </a:solidFill>
                <a:effectLst/>
                <a:ea typeface="Calibri" panose="020F0502020204030204" pitchFamily="34" charset="0"/>
              </a:rPr>
              <a:t>интелигентни </a:t>
            </a:r>
            <a:r xmlns:a="http://schemas.openxmlformats.org/drawingml/2006/main">
              <a:rPr lang="bg" sz="1200" dirty="0">
                <a:solidFill>
                  <a:srgbClr val="003399"/>
                </a:solidFill>
                <a:effectLst/>
                <a:ea typeface="Calibri" panose="020F0502020204030204" pitchFamily="34" charset="0"/>
              </a:rPr>
              <a:t>сгради </a:t>
            </a:r>
            <a:r xmlns:a="http://schemas.openxmlformats.org/drawingml/2006/main">
              <a:rPr lang="bg" sz="1200" dirty="0">
                <a:solidFill>
                  <a:srgbClr val="003399"/>
                </a:solidFill>
                <a:effectLst/>
                <a:ea typeface="Calibri" panose="020F0502020204030204" pitchFamily="34" charset="0"/>
              </a:rPr>
              <a:t>.</a:t>
            </a:r>
            <a:r xmlns:a="http://schemas.openxmlformats.org/drawingml/2006/main">
              <a:rPr lang="bg" sz="1200" dirty="0">
                <a:solidFill>
                  <a:srgbClr val="003399"/>
                </a:solidFill>
                <a:effectLst/>
                <a:ea typeface="Calibri" panose="020F0502020204030204" pitchFamily="34" charset="0"/>
              </a:rPr>
              <a:t> </a:t>
            </a:r>
            <a:r xmlns:a="http://schemas.openxmlformats.org/drawingml/2006/main">
              <a:rPr lang="bg" sz="1200" dirty="0">
                <a:solidFill>
                  <a:srgbClr val="003399"/>
                </a:solidFill>
                <a:effectLst/>
                <a:ea typeface="Calibri" panose="020F0502020204030204" pitchFamily="34" charset="0"/>
              </a:rPr>
              <a:t>системи </a:t>
            </a:r>
            <a:r xmlns:a="http://schemas.openxmlformats.org/drawingml/2006/main">
              <a:rPr lang="bg" dirty="0"/>
              <a:t>.</a:t>
            </a:r>
            <a:r xmlns:a="http://schemas.openxmlformats.org/drawingml/2006/main">
              <a:rPr lang="bg" sz="1200" dirty="0" err="1">
                <a:solidFill>
                  <a:srgbClr val="003399"/>
                </a:solidFill>
                <a:effectLst/>
                <a:ea typeface="Calibri" panose="020F0502020204030204" pitchFamily="34" charset="0"/>
              </a:rPr>
              <a:t>​</a:t>
            </a:r>
          </a:p>
          <a:p>
            <a:pPr xmlns:a="http://schemas.openxmlformats.org/drawingml/2006/main">
              <a:buNone/>
            </a:pPr>
            <a:r xmlns:a="http://schemas.openxmlformats.org/drawingml/2006/main">
              <a:rPr lang="bg" dirty="0"/>
              <a:t>🔹 </a:t>
            </a:r>
            <a:r xmlns:a="http://schemas.openxmlformats.org/drawingml/2006/main">
              <a:rPr lang="bg" b="1" dirty="0"/>
              <a:t>Въпроси и отговори </a:t>
            </a:r>
            <a:br xmlns:a="http://schemas.openxmlformats.org/drawingml/2006/main">
              <a:rPr lang="en-US" dirty="0"/>
            </a:br>
            <a:r xmlns:a="http://schemas.openxmlformats.org/drawingml/2006/main">
              <a:rPr lang="bg" dirty="0"/>
              <a:t>Вече приветстваме вашите въпроси, размисли или предизвикателства от реалния свят.</a:t>
            </a:r>
          </a:p>
          <a:p>
            <a:r xmlns:a="http://schemas.openxmlformats.org/drawingml/2006/main">
              <a:rPr lang="bg" dirty="0"/>
              <a:t>Нека продължим разговора!</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21</a:t>
            </a:fld>
            <a:endParaRPr lang="tr-TR"/>
          </a:p>
        </p:txBody>
      </p:sp>
    </p:spTree>
    <p:extLst>
      <p:ext uri="{BB962C8B-B14F-4D97-AF65-F5344CB8AC3E}">
        <p14:creationId xmlns:p14="http://schemas.microsoft.com/office/powerpoint/2010/main" val="274681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8959-6617-FE22-33E6-C30F5C6060F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59BD793-E7F5-51EB-D316-A26F352CC9C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F7682B5-19CC-9E2D-6319-EA0792137016}"/>
              </a:ext>
            </a:extLst>
          </p:cNvPr>
          <p:cNvSpPr>
            <a:spLocks noGrp="1"/>
          </p:cNvSpPr>
          <p:nvPr>
            <p:ph type="body" idx="1"/>
          </p:nvPr>
        </p:nvSpPr>
        <p:spPr/>
        <p:txBody>
          <a:bodyPr/>
          <a:lstStyle/>
          <a:p>
            <a:pPr xmlns:a="http://schemas.openxmlformats.org/drawingml/2006/main">
              <a:buNone/>
            </a:pPr>
            <a:r xmlns:a="http://schemas.openxmlformats.org/drawingml/2006/main">
              <a:rPr lang="bg" b="1" dirty="0"/>
              <a:t>Защо киберсигурността е точно сега? – Стратегически императив за интелигентните сгради</a:t>
            </a:r>
            <a:endParaRPr xmlns:a="http://schemas.openxmlformats.org/drawingml/2006/main" lang="en-US" dirty="0"/>
          </a:p>
          <a:p>
            <a:pPr xmlns:a="http://schemas.openxmlformats.org/drawingml/2006/main">
              <a:buNone/>
            </a:pPr>
            <a:r xmlns:a="http://schemas.openxmlformats.org/drawingml/2006/main">
              <a:rPr lang="bg" dirty="0"/>
              <a:t>В днешната застроена среда интелигентните технологии бързо трансформират начина, по който се управляват и преживяват сградите. Сензорите, автоматизацията и свързаните с облака системи позволяват ефективност, гъвкавост и комфорт на обитателите, но също така отварят нови врати за киберзаплахи. Неотложността на киберсигурността никога не е била по-силна.</a:t>
            </a:r>
          </a:p>
          <a:p>
            <a:pPr xmlns:a="http://schemas.openxmlformats.org/drawingml/2006/main">
              <a:buNone/>
            </a:pPr>
            <a:r xmlns:a="http://schemas.openxmlformats.org/drawingml/2006/main">
              <a:rPr lang="bg" b="1" dirty="0"/>
              <a:t>Нарастващата повърхност за атака</a:t>
            </a:r>
            <a:endParaRPr xmlns:a="http://schemas.openxmlformats.org/drawingml/2006/main" lang="en-US" dirty="0"/>
          </a:p>
          <a:p>
            <a:pPr xmlns:a="http://schemas.openxmlformats.org/drawingml/2006/main">
              <a:buNone/>
            </a:pPr>
            <a:r xmlns:a="http://schemas.openxmlformats.org/drawingml/2006/main">
              <a:rPr lang="bg" dirty="0"/>
              <a:t>Широко разпространеното разпространение на IoT устройства – като сензори за заетост, електромери и осветителни центрове – драстично разшири дигиталния отпечатък на сградите. Всяко устройство, свързано към мрежата, представлява потенциална входна точка за злонамерени лица. Тъй като все повече функции се дигитализират и са достъпни дистанционно, сградите вече не са пасивни структури – те са киберфизически системи.</a:t>
            </a:r>
          </a:p>
          <a:p>
            <a:pPr xmlns:a="http://schemas.openxmlformats.org/drawingml/2006/main">
              <a:buNone/>
            </a:pPr>
            <a:r xmlns:a="http://schemas.openxmlformats.org/drawingml/2006/main">
              <a:rPr lang="bg" b="1" dirty="0"/>
              <a:t>Системите за управление на съоръженията вече разкриват основните операции</a:t>
            </a:r>
            <a:endParaRPr xmlns:a="http://schemas.openxmlformats.org/drawingml/2006/main" lang="en-US" dirty="0"/>
          </a:p>
          <a:p>
            <a:pPr xmlns:a="http://schemas.openxmlformats.org/drawingml/2006/main">
              <a:buNone/>
            </a:pPr>
            <a:r xmlns:a="http://schemas.openxmlformats.org/drawingml/2006/main">
              <a:rPr lang="bg" dirty="0"/>
              <a:t>Съвременните платформи за управление на съоръжения (FM) често интегрират ОВК, контрол на достъпа, пожарна безопасност и енергиен анализ. Макар че този централизиран надзор подобрява оперативната производителност, той също така създава централизиран риск. Една-единствена уязвимост – като например изложен BACnet/IP интерфейс или неинсталиран контролер – може да компрометира цели системи, от контрол на температурата в помещенията до данни от охранителни камери. Нещо повече, нападателите сега активно атакуват тези системи чрез тактики на „ </a:t>
            </a:r>
            <a:r xmlns:a="http://schemas.openxmlformats.org/drawingml/2006/main">
              <a:rPr lang="bg" dirty="0" err="1"/>
              <a:t>siegeware </a:t>
            </a:r>
            <a:r xmlns:a="http://schemas.openxmlformats.org/drawingml/2006/main">
              <a:rPr lang="bg" dirty="0"/>
              <a:t>“: блокиране на работата на сградата с цел откуп.</a:t>
            </a:r>
          </a:p>
          <a:p>
            <a:pPr xmlns:a="http://schemas.openxmlformats.org/drawingml/2006/main">
              <a:buNone/>
            </a:pPr>
            <a:r xmlns:a="http://schemas.openxmlformats.org/drawingml/2006/main">
              <a:rPr lang="bg" b="1" dirty="0"/>
              <a:t>Въздействието вече не е само дигитално</a:t>
            </a:r>
            <a:endParaRPr xmlns:a="http://schemas.openxmlformats.org/drawingml/2006/main" lang="en-US" dirty="0"/>
          </a:p>
          <a:p>
            <a:pPr xmlns:a="http://schemas.openxmlformats.org/drawingml/2006/main">
              <a:buNone/>
            </a:pPr>
            <a:r xmlns:a="http://schemas.openxmlformats.org/drawingml/2006/main">
              <a:rPr lang="bg" dirty="0"/>
              <a:t>Пробивите в киберсигурността в интелигентните сгради влияят върху </a:t>
            </a:r>
            <a:r xmlns:a="http://schemas.openxmlformats.org/drawingml/2006/main">
              <a:rPr lang="bg" b="1" dirty="0"/>
              <a:t>безопасността </a:t>
            </a:r>
            <a:r xmlns:a="http://schemas.openxmlformats.org/drawingml/2006/main">
              <a:rPr lang="bg" dirty="0"/>
              <a:t>, </a:t>
            </a:r>
            <a:r xmlns:a="http://schemas.openxmlformats.org/drawingml/2006/main">
              <a:rPr lang="bg" b="1" dirty="0"/>
              <a:t>комфорта </a:t>
            </a:r>
            <a:r xmlns:a="http://schemas.openxmlformats.org/drawingml/2006/main">
              <a:rPr lang="bg" dirty="0"/>
              <a:t>и </a:t>
            </a:r>
            <a:r xmlns:a="http://schemas.openxmlformats.org/drawingml/2006/main">
              <a:rPr lang="bg" b="1" dirty="0"/>
              <a:t>целостта на данните </a:t>
            </a:r>
            <a:r xmlns:a="http://schemas.openxmlformats.org/drawingml/2006/main">
              <a:rPr lang="bg" dirty="0"/>
              <a:t>. Представете си болница, където климатичните системи се повреждат по време на гореща вълна, или офис кула, където четците за пропуски спират да разпознават идентификационни данни. Рискът не се ограничава до кражба на данни – той пряко засяга човешкото благосъстояние, доверието на наемателите и организационната приемственост.</a:t>
            </a:r>
          </a:p>
          <a:p>
            <a:pPr xmlns:a="http://schemas.openxmlformats.org/drawingml/2006/main">
              <a:buNone/>
            </a:pPr>
            <a:r xmlns:a="http://schemas.openxmlformats.org/drawingml/2006/main">
              <a:rPr lang="bg" b="1" dirty="0"/>
              <a:t>Реални инциденти подчертават заплахата</a:t>
            </a:r>
            <a:endParaRPr xmlns:a="http://schemas.openxmlformats.org/drawingml/2006/main" lang="en-US" dirty="0"/>
          </a:p>
          <a:p>
            <a:pPr xmlns:a="http://schemas.openxmlformats.org/drawingml/2006/main">
              <a:buNone/>
            </a:pPr>
            <a:r xmlns:a="http://schemas.openxmlformats.org/drawingml/2006/main">
              <a:rPr lang="bg" dirty="0"/>
              <a:t>Атаката с ransomware срещу Johnson Controls през 2023 г. наруши глобалните операции и струваше на компанията милиони. Многобройни подобни инциденти – от пробиви в ОВК системите до открити интерфейси на Niagara – разкриват, че необезпечените интелигентни сгради са леснодостъпен улов за киберпрестъпниците.</a:t>
            </a:r>
          </a:p>
          <a:p>
            <a:pPr xmlns:a="http://schemas.openxmlformats.org/drawingml/2006/main">
              <a:buNone/>
            </a:pPr>
            <a:r xmlns:a="http://schemas.openxmlformats.org/drawingml/2006/main">
              <a:rPr lang="bg" b="1" dirty="0"/>
              <a:t>Призив за действие към екипите по съоръженията и проектантите</a:t>
            </a:r>
            <a:endParaRPr xmlns:a="http://schemas.openxmlformats.org/drawingml/2006/main" lang="en-US" dirty="0"/>
          </a:p>
          <a:p>
            <a:pPr xmlns:a="http://schemas.openxmlformats.org/drawingml/2006/main">
              <a:buNone/>
            </a:pPr>
            <a:r xmlns:a="http://schemas.openxmlformats.org/drawingml/2006/main">
              <a:rPr lang="bg" dirty="0"/>
              <a:t>Киберсигурността трябва да се превърне от второстепенна мисъл в основен принцип. Чрез стандарти като </a:t>
            </a:r>
            <a:r xmlns:a="http://schemas.openxmlformats.org/drawingml/2006/main">
              <a:rPr lang="bg" b="1" dirty="0"/>
              <a:t>IEC 62443 </a:t>
            </a:r>
            <a:r xmlns:a="http://schemas.openxmlformats.org/drawingml/2006/main">
              <a:rPr lang="bg" dirty="0"/>
              <a:t>, </a:t>
            </a:r>
            <a:r xmlns:a="http://schemas.openxmlformats.org/drawingml/2006/main">
              <a:rPr lang="bg" b="1" dirty="0"/>
              <a:t>NIST CSF </a:t>
            </a:r>
            <a:r xmlns:a="http://schemas.openxmlformats.org/drawingml/2006/main">
              <a:rPr lang="bg" dirty="0"/>
              <a:t>и </a:t>
            </a:r>
            <a:r xmlns:a="http://schemas.openxmlformats.org/drawingml/2006/main">
              <a:rPr lang="bg" b="1" dirty="0"/>
              <a:t>BACnet/SC </a:t>
            </a:r>
            <a:r xmlns:a="http://schemas.openxmlformats.org/drawingml/2006/main">
              <a:rPr lang="bg" dirty="0"/>
              <a:t>, както и чрез вграждане на сигурен дизайн, сегментирана архитектура и достъп, базиран на роли, операторите на сгради могат да осигурят устойчивост. Но това изисква междуфункционална осведоменост и планиране – от ИТ до FM и консултанти по проектиране.</a:t>
            </a:r>
          </a:p>
          <a:p>
            <a:r xmlns:a="http://schemas.openxmlformats.org/drawingml/2006/main">
              <a:rPr lang="bg" dirty="0"/>
              <a:t>Накратко, </a:t>
            </a:r>
            <a:r xmlns:a="http://schemas.openxmlformats.org/drawingml/2006/main">
              <a:rPr lang="bg" b="1" dirty="0"/>
              <a:t>киберсигурността вече не е по избор – тя е оперативна </a:t>
            </a:r>
            <a:r xmlns:a="http://schemas.openxmlformats.org/drawingml/2006/main">
              <a:rPr lang="bg" dirty="0"/>
              <a:t>. Сега е моментът да се действа.</a:t>
            </a:r>
          </a:p>
          <a:p>
            <a:endParaRPr lang="tr-TR" dirty="0"/>
          </a:p>
        </p:txBody>
      </p:sp>
      <p:sp>
        <p:nvSpPr>
          <p:cNvPr id="4" name="Slayt Numarası Yer Tutucusu 3">
            <a:extLst>
              <a:ext uri="{FF2B5EF4-FFF2-40B4-BE49-F238E27FC236}">
                <a16:creationId xmlns:a16="http://schemas.microsoft.com/office/drawing/2014/main" id="{B1286CF0-C5CC-FB0E-50ED-5135574D27E8}"/>
              </a:ext>
            </a:extLst>
          </p:cNvPr>
          <p:cNvSpPr>
            <a:spLocks noGrp="1"/>
          </p:cNvSpPr>
          <p:nvPr>
            <p:ph type="sldNum" sz="quarter" idx="5"/>
          </p:nvPr>
        </p:nvSpPr>
        <p:spPr/>
        <p:txBody>
          <a:bodyPr/>
          <a:lstStyle/>
          <a:p>
            <a:fld id="{04E9E6DC-B0C2-7B45-9E4C-DCF9C8BFF112}" type="slidenum">
              <a:rPr lang="tr-TR" smtClean="0"/>
              <a:t>3</a:t>
            </a:fld>
            <a:endParaRPr lang="tr-TR"/>
          </a:p>
        </p:txBody>
      </p:sp>
    </p:spTree>
    <p:extLst>
      <p:ext uri="{BB962C8B-B14F-4D97-AF65-F5344CB8AC3E}">
        <p14:creationId xmlns:p14="http://schemas.microsoft.com/office/powerpoint/2010/main" val="206994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2CBE7-5F88-7FE1-07BC-E6BE9378C0A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8068324-1D32-BDF5-C069-6EF86E752C0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E68908D-69A2-4E3F-7BF8-7F7E003C97DF}"/>
              </a:ext>
            </a:extLst>
          </p:cNvPr>
          <p:cNvSpPr>
            <a:spLocks noGrp="1"/>
          </p:cNvSpPr>
          <p:nvPr>
            <p:ph type="body" idx="1"/>
          </p:nvPr>
        </p:nvSpPr>
        <p:spPr/>
        <p:txBody>
          <a:bodyPr/>
          <a:lstStyle/>
          <a:p>
            <a:pPr xmlns:a="http://schemas.openxmlformats.org/drawingml/2006/main">
              <a:buNone/>
            </a:pPr>
            <a:r xmlns:a="http://schemas.openxmlformats.org/drawingml/2006/main">
              <a:rPr lang="bg" b="1" dirty="0"/>
              <a:t>Уязвимости в BAS и IoT системите: Защо трябва да действаме сега</a:t>
            </a:r>
            <a:endParaRPr xmlns:a="http://schemas.openxmlformats.org/drawingml/2006/main" lang="en-US" dirty="0"/>
          </a:p>
          <a:p>
            <a:pPr xmlns:a="http://schemas.openxmlformats.org/drawingml/2006/main">
              <a:buNone/>
            </a:pPr>
            <a:r xmlns:a="http://schemas.openxmlformats.org/drawingml/2006/main">
              <a:rPr lang="bg" dirty="0"/>
              <a:t>Нарастващата интеграция на системи за автоматизация на сгради (BAS) и устройства от Интернет на нещата (IoT) в работата на съоръженията направи съвременните сгради по-интелигентни, но и по-уязвими. Тези системи често работят в споделени или слабо сегментирани мрежи, въвеждайки значителни кибер рискове, с които мениджърите на съоръжения и ИТ специалистите трябва да се справят проактивно.</a:t>
            </a:r>
          </a:p>
          <a:p>
            <a:pPr xmlns:a="http://schemas.openxmlformats.org/drawingml/2006/main">
              <a:buNone/>
            </a:pPr>
            <a:r xmlns:a="http://schemas.openxmlformats.org/drawingml/2006/main">
              <a:rPr lang="bg" dirty="0"/>
              <a:t>Един от най-разпространените проблеми е използването на </a:t>
            </a:r>
            <a:r xmlns:a="http://schemas.openxmlformats.org/drawingml/2006/main">
              <a:rPr lang="bg" b="1" dirty="0"/>
              <a:t>плоски мрежови архитектури </a:t>
            </a:r>
            <a:r xmlns:a="http://schemas.openxmlformats.org/drawingml/2006/main">
              <a:rPr lang="bg" dirty="0"/>
              <a:t>, при които устройства от осветление, ОВК, охрана и контрол на достъпа комуникират по една и съща инфраструктура. В такива среди, нарушение в един компонент – като компрометиран интелигентен термостат или открит осветителен хъб – може да служи като портал за странично движение в цялата сградна система. Нападателите, които използват тази настройка, могат да повишат привилегиите, да прекъснат услугите или да получат достъп до чувствителни данни.</a:t>
            </a:r>
          </a:p>
          <a:p>
            <a:pPr xmlns:a="http://schemas.openxmlformats.org/drawingml/2006/main">
              <a:buNone/>
            </a:pPr>
            <a:r xmlns:a="http://schemas.openxmlformats.org/drawingml/2006/main">
              <a:rPr lang="bg" dirty="0"/>
              <a:t>Друга основна уязвимост се крие в </a:t>
            </a:r>
            <a:r xmlns:a="http://schemas.openxmlformats.org/drawingml/2006/main">
              <a:rPr lang="bg" b="1" dirty="0"/>
              <a:t>стандартните идентификационни данни и отворените портове </a:t>
            </a:r>
            <a:r xmlns:a="http://schemas.openxmlformats.org/drawingml/2006/main">
              <a:rPr lang="bg" dirty="0"/>
              <a:t>. Много BAS контролери, шлюзове и IoT устройства са внедрени с фабрично зададени потребителски имена и пароли, като например „admin/admin“. Нещо повече, тези идентификационни данни рядко се променят след инсталирането. В съчетание с публично известни портове и API, тези незащитени устройства се превръщат в лесен достъп за нападателите, използващи автоматизирани инструменти като Shodan или YABE.</a:t>
            </a:r>
          </a:p>
          <a:p>
            <a:pPr xmlns:a="http://schemas.openxmlformats.org/drawingml/2006/main">
              <a:buNone/>
            </a:pPr>
            <a:r xmlns:a="http://schemas.openxmlformats.org/drawingml/2006/main">
              <a:rPr lang="bg" dirty="0"/>
              <a:t>Освен това, </a:t>
            </a:r>
            <a:r xmlns:a="http://schemas.openxmlformats.org/drawingml/2006/main">
              <a:rPr lang="bg" b="1" dirty="0"/>
              <a:t>неактуализираният фърмуер и остарелите протоколи </a:t>
            </a:r>
            <a:r xmlns:a="http://schemas.openxmlformats.org/drawingml/2006/main">
              <a:rPr lang="bg" dirty="0"/>
              <a:t>излагат сградите на предотвратими заплахи. Много BAS устройства все още използват остарели версии на BACnet/IP, Modbus TCP или </a:t>
            </a:r>
            <a:r xmlns:a="http://schemas.openxmlformats.org/drawingml/2006/main">
              <a:rPr lang="bg" dirty="0" err="1"/>
              <a:t>KNXnet </a:t>
            </a:r>
            <a:r xmlns:a="http://schemas.openxmlformats.org/drawingml/2006/main">
              <a:rPr lang="bg" dirty="0"/>
              <a:t>/IP – нито една от които не включва вградено криптиране или силно удостоверяване. Без навременни актуализации на фърмуера, тези системи могат да крият известни общи уязвимости и експозиции (CVE), които са публично документирани и лесно се използват. През 2021 г. например CISA маркира HVAC контролери, използващи несигурни TLS библиотеки, които все още се използват в съоръжения с критична инфраструктура.</a:t>
            </a:r>
          </a:p>
          <a:p>
            <a:pPr xmlns:a="http://schemas.openxmlformats.org/drawingml/2006/main">
              <a:buNone/>
            </a:pPr>
            <a:r xmlns:a="http://schemas.openxmlformats.org/drawingml/2006/main">
              <a:rPr lang="bg" dirty="0"/>
              <a:t>Тези уязвимости не са теоретични – те вече са довели до реални последици. Инцидент от 2019 г. включваше техник, който въведе зловреден софтуер в BAS мрежа чрез незащитен Wi-Fi, който след това се разпространи в центрове за данни. В друг случай нападателите контролираха интелигентни осветителни системи чрез несигурно MQTT табло, което повлия на резервните системи за аварийно осветление.</a:t>
            </a:r>
          </a:p>
          <a:p>
            <a:r xmlns:a="http://schemas.openxmlformats.org/drawingml/2006/main">
              <a:rPr lang="bg" dirty="0"/>
              <a:t>В обобщение, плоските мрежи, стандартните идентификационни данни и остарелият фърмуер представляват системни слабости, които трябва да бъдат отстранени чрез сегментиране, достъп, базиран на роли, сигурно управление на фърмуера и проактивно прилагане на политики. Без такива мерки, интелигентните сгради, на които разчитаме за ефективност и комфорт, могат да се превърнат в пасив, вместо в актив.</a:t>
            </a:r>
          </a:p>
          <a:p>
            <a:endParaRPr lang="tr-TR" dirty="0"/>
          </a:p>
        </p:txBody>
      </p:sp>
      <p:sp>
        <p:nvSpPr>
          <p:cNvPr id="4" name="Slayt Numarası Yer Tutucusu 3">
            <a:extLst>
              <a:ext uri="{FF2B5EF4-FFF2-40B4-BE49-F238E27FC236}">
                <a16:creationId xmlns:a16="http://schemas.microsoft.com/office/drawing/2014/main" id="{6966FE42-806C-CFC3-58DC-CDC3F4BA3B12}"/>
              </a:ext>
            </a:extLst>
          </p:cNvPr>
          <p:cNvSpPr>
            <a:spLocks noGrp="1"/>
          </p:cNvSpPr>
          <p:nvPr>
            <p:ph type="sldNum" sz="quarter" idx="5"/>
          </p:nvPr>
        </p:nvSpPr>
        <p:spPr/>
        <p:txBody>
          <a:bodyPr/>
          <a:lstStyle/>
          <a:p>
            <a:fld id="{04E9E6DC-B0C2-7B45-9E4C-DCF9C8BFF112}" type="slidenum">
              <a:rPr lang="tr-TR" smtClean="0"/>
              <a:t>4</a:t>
            </a:fld>
            <a:endParaRPr lang="tr-TR"/>
          </a:p>
        </p:txBody>
      </p:sp>
    </p:spTree>
    <p:extLst>
      <p:ext uri="{BB962C8B-B14F-4D97-AF65-F5344CB8AC3E}">
        <p14:creationId xmlns:p14="http://schemas.microsoft.com/office/powerpoint/2010/main" val="73154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8F370-7D4E-2AB6-A355-29F1BAD8439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28BEAF4-485E-4E62-D777-FEBE45247C2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DFC8876-2FB1-C2EA-58C9-7ED04B6E973B}"/>
              </a:ext>
            </a:extLst>
          </p:cNvPr>
          <p:cNvSpPr>
            <a:spLocks noGrp="1"/>
          </p:cNvSpPr>
          <p:nvPr>
            <p:ph type="body" idx="1"/>
          </p:nvPr>
        </p:nvSpPr>
        <p:spPr/>
        <p:txBody>
          <a:bodyPr/>
          <a:lstStyle/>
          <a:p>
            <a:pPr xmlns:a="http://schemas.openxmlformats.org/drawingml/2006/main">
              <a:buNone/>
            </a:pPr>
            <a:r xmlns:a="http://schemas.openxmlformats.org/drawingml/2006/main">
              <a:rPr lang="bg" b="1" dirty="0"/>
              <a:t>Слабости на IoT в интелигентните сгради</a:t>
            </a:r>
            <a:endParaRPr xmlns:a="http://schemas.openxmlformats.org/drawingml/2006/main" lang="en-US" dirty="0"/>
          </a:p>
          <a:p>
            <a:pPr xmlns:a="http://schemas.openxmlformats.org/drawingml/2006/main">
              <a:buNone/>
            </a:pPr>
            <a:r xmlns:a="http://schemas.openxmlformats.org/drawingml/2006/main">
              <a:rPr lang="bg" dirty="0"/>
              <a:t>С нарастването на броя на свързаните устройства в интелигентните сгради се увеличават и свързаните с тях рискове за киберсигурността – особено тези, свързани с Интернет на нещата (IoT). Въпреки че сензорите и контролерите на IoT предлагат нови нива на видимост, автоматизация и анализи, те често нямат засилените мерки за сигурност, които се срещат в традиционните ИТ или индустриални системи. Това ги прави основни цели за експлоатация, особено когато свързват физически системи и облачни среди.</a:t>
            </a:r>
          </a:p>
          <a:p>
            <a:pPr xmlns:a="http://schemas.openxmlformats.org/drawingml/2006/main">
              <a:buNone/>
            </a:pPr>
            <a:r xmlns:a="http://schemas.openxmlformats.org/drawingml/2006/main">
              <a:rPr lang="bg" b="1" dirty="0"/>
              <a:t>Слабо защитени облачни табла за управление </a:t>
            </a:r>
            <a:br xmlns:a="http://schemas.openxmlformats.org/drawingml/2006/main">
              <a:rPr lang="en-US" dirty="0"/>
            </a:br>
            <a:r xmlns:a="http://schemas.openxmlformats.org/drawingml/2006/main">
              <a:rPr lang="bg" dirty="0"/>
              <a:t>Много IoT системи в сгради разчитат на облачни табла за управление за управление и мониторинг. Тези табла за управление обаче често се разполагат без надеждни конфигурации за сигурност. Слабото удостоверяване, несигурните API и управлението на остарели сертификати могат да направят операторите на сгради уязвими. Например, известно е, че неправилно конфигурираните табла за управление разкриват публично MQTT идентификационни данни или токени на устройства, създавайки лесни точки за достъп за нападателите.</a:t>
            </a:r>
          </a:p>
          <a:p>
            <a:pPr xmlns:a="http://schemas.openxmlformats.org/drawingml/2006/main">
              <a:buNone/>
            </a:pPr>
            <a:r xmlns:a="http://schemas.openxmlformats.org/drawingml/2006/main">
              <a:rPr lang="bg" b="1" dirty="0"/>
              <a:t>Преиграване на MQTT и прекъсване на резервния режим </a:t>
            </a:r>
            <a:br xmlns:a="http://schemas.openxmlformats.org/drawingml/2006/main">
              <a:rPr lang="en-US" dirty="0"/>
            </a:br>
            <a:r xmlns:a="http://schemas.openxmlformats.org/drawingml/2006/main">
              <a:rPr lang="bg" dirty="0"/>
              <a:t>Протоколът за телеметричен транспорт на опашки от съобщения (MQTT) се използва често в изграждането на IoT за лек обмен на данни в реално време. MQTT обаче по подразбиране няма вградено криптиране или защита от преиграване. Атакуващите могат да уловят легитимни MQTT съобщения (напр. „изключете осветлението“, „отключете вратата“) и да ги преиграят, за да манипулират функциите на сградата, дори когато оригиналната команда е изтекла. Освен това, атакуващите могат да използват резервни сценарии – като превключване от облачен към локален контрол – чрез повреда на логиката за превключване при срив или подправяне на „последни известни добри“ данни.</a:t>
            </a:r>
          </a:p>
          <a:p>
            <a:r xmlns:a="http://schemas.openxmlformats.org/drawingml/2006/main">
              <a:rPr lang="bg" b="1" dirty="0"/>
              <a:t>Пропуски в доверието между крайните устройства и облака. </a:t>
            </a:r>
            <a:br xmlns:a="http://schemas.openxmlformats.org/drawingml/2006/main">
              <a:rPr lang="en-US" dirty="0"/>
            </a:br>
            <a:r xmlns:a="http://schemas.openxmlformats.org/drawingml/2006/main">
              <a:rPr lang="bg" dirty="0"/>
              <a:t>Една от най-пренебрегваните уязвимости в интелигентните сгради се крие в допусканията за доверие между крайните устройства (напр. сензори, шлюзове) и облачните платформи. В много внедрявания, след като дадено устройство бъде осигурено и удостоверено веднъж, то продължава да комуникира за неопределено време без допълнително валидиране. Ако крайно устройство бъде компрометирано или преназначено, облачните системи могат да продължат да приемат неговите данни или команди без въпроси. Тази пропаст в доверието създава повърхност за тиха атака – особено в системи, където целостта на фърмуера, идентичността на хардуера или ротацията на сертификатите не се прилагат рутинно.</a:t>
            </a:r>
          </a:p>
          <a:p>
            <a:endParaRPr lang="tr-TR" dirty="0"/>
          </a:p>
        </p:txBody>
      </p:sp>
      <p:sp>
        <p:nvSpPr>
          <p:cNvPr id="4" name="Slayt Numarası Yer Tutucusu 3">
            <a:extLst>
              <a:ext uri="{FF2B5EF4-FFF2-40B4-BE49-F238E27FC236}">
                <a16:creationId xmlns:a16="http://schemas.microsoft.com/office/drawing/2014/main" id="{22271787-2BEF-FFE8-8CDB-90CF7BF6C30A}"/>
              </a:ext>
            </a:extLst>
          </p:cNvPr>
          <p:cNvSpPr>
            <a:spLocks noGrp="1"/>
          </p:cNvSpPr>
          <p:nvPr>
            <p:ph type="sldNum" sz="quarter" idx="5"/>
          </p:nvPr>
        </p:nvSpPr>
        <p:spPr/>
        <p:txBody>
          <a:bodyPr/>
          <a:lstStyle/>
          <a:p>
            <a:fld id="{04E9E6DC-B0C2-7B45-9E4C-DCF9C8BFF112}" type="slidenum">
              <a:rPr lang="tr-TR" smtClean="0"/>
              <a:t>5</a:t>
            </a:fld>
            <a:endParaRPr lang="tr-TR"/>
          </a:p>
        </p:txBody>
      </p:sp>
    </p:spTree>
    <p:extLst>
      <p:ext uri="{BB962C8B-B14F-4D97-AF65-F5344CB8AC3E}">
        <p14:creationId xmlns:p14="http://schemas.microsoft.com/office/powerpoint/2010/main" val="415763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81CA4-3258-4BE6-03EA-FD9E4D8D302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CA0D4BF-BCE6-2094-8838-38CFAD85391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A2D8F9D-7512-6389-546C-2ECE0AB8E4DC}"/>
              </a:ext>
            </a:extLst>
          </p:cNvPr>
          <p:cNvSpPr>
            <a:spLocks noGrp="1"/>
          </p:cNvSpPr>
          <p:nvPr>
            <p:ph type="body" idx="1"/>
          </p:nvPr>
        </p:nvSpPr>
        <p:spPr/>
        <p:txBody>
          <a:bodyPr/>
          <a:lstStyle/>
          <a:p>
            <a:pPr xmlns:a="http://schemas.openxmlformats.org/drawingml/2006/main">
              <a:buNone/>
            </a:pPr>
            <a:r xmlns:a="http://schemas.openxmlformats.org/drawingml/2006/main">
              <a:rPr lang="bg" b="1" dirty="0"/>
              <a:t>Рискове от несъответствие на протоколите в интелигентните сградни системи</a:t>
            </a:r>
            <a:endParaRPr xmlns:a="http://schemas.openxmlformats.org/drawingml/2006/main" lang="en-US" dirty="0"/>
          </a:p>
          <a:p>
            <a:pPr xmlns:a="http://schemas.openxmlformats.org/drawingml/2006/main">
              <a:buNone/>
            </a:pPr>
            <a:r xmlns:a="http://schemas.openxmlformats.org/drawingml/2006/main">
              <a:rPr lang="bg" dirty="0"/>
              <a:t>В днешните сложни среди за интелигентни сгради, постигането на безпроблемна оперативна съвместимост е нарастващо предизвикателство. Системите за автоматизация на сгради (BAS) често интегрират оборудване от различни производители, използвайки широк спектър от протоколи като </a:t>
            </a:r>
            <a:r xmlns:a="http://schemas.openxmlformats.org/drawingml/2006/main">
              <a:rPr lang="bg" b="1" dirty="0"/>
              <a:t>BACnet </a:t>
            </a:r>
            <a:r xmlns:a="http://schemas.openxmlformats.org/drawingml/2006/main">
              <a:rPr lang="bg" dirty="0"/>
              <a:t>, </a:t>
            </a:r>
            <a:r xmlns:a="http://schemas.openxmlformats.org/drawingml/2006/main">
              <a:rPr lang="bg" b="1" dirty="0"/>
              <a:t>Modbus </a:t>
            </a:r>
            <a:r xmlns:a="http://schemas.openxmlformats.org/drawingml/2006/main">
              <a:rPr lang="bg" dirty="0"/>
              <a:t>, </a:t>
            </a:r>
            <a:r xmlns:a="http://schemas.openxmlformats.org/drawingml/2006/main">
              <a:rPr lang="bg" b="1" dirty="0"/>
              <a:t>KNX </a:t>
            </a:r>
            <a:r xmlns:a="http://schemas.openxmlformats.org/drawingml/2006/main">
              <a:rPr lang="bg" dirty="0"/>
              <a:t>, </a:t>
            </a:r>
            <a:r xmlns:a="http://schemas.openxmlformats.org/drawingml/2006/main">
              <a:rPr lang="bg" b="1" dirty="0"/>
              <a:t>MQTT </a:t>
            </a:r>
            <a:r xmlns:a="http://schemas.openxmlformats.org/drawingml/2006/main">
              <a:rPr lang="bg" dirty="0"/>
              <a:t>и </a:t>
            </a:r>
            <a:r xmlns:a="http://schemas.openxmlformats.org/drawingml/2006/main">
              <a:rPr lang="bg" b="1" dirty="0"/>
              <a:t>DALI </a:t>
            </a:r>
            <a:r xmlns:a="http://schemas.openxmlformats.org/drawingml/2006/main">
              <a:rPr lang="bg" dirty="0"/>
              <a:t>. Въпреки че всеки протокол обслужва различни функционални нужди, те никога не са били проектирани да комуникират помежду си директно. Тази липса на </a:t>
            </a:r>
            <a:r xmlns:a="http://schemas.openxmlformats.org/drawingml/2006/main">
              <a:rPr lang="bg" b="1" dirty="0"/>
              <a:t>стандартизиран механизъм за предаване на данни </a:t>
            </a:r>
            <a:r xmlns:a="http://schemas.openxmlformats.org/drawingml/2006/main">
              <a:rPr lang="bg" dirty="0"/>
              <a:t>въвежда сериозни рискове – както оперативни, така и свързани с киберсигурността.</a:t>
            </a:r>
          </a:p>
          <a:p>
            <a:pPr xmlns:a="http://schemas.openxmlformats.org/drawingml/2006/main">
              <a:buNone/>
            </a:pPr>
            <a:r xmlns:a="http://schemas.openxmlformats.org/drawingml/2006/main">
              <a:rPr lang="bg" dirty="0"/>
              <a:t>Един от ключовите проблеми е </a:t>
            </a:r>
            <a:r xmlns:a="http://schemas.openxmlformats.org/drawingml/2006/main">
              <a:rPr lang="bg" b="1" dirty="0"/>
              <a:t>загубата на транслация </a:t>
            </a:r>
            <a:r xmlns:a="http://schemas.openxmlformats.org/drawingml/2006/main">
              <a:rPr lang="bg" dirty="0"/>
              <a:t>. Когато данните преминават през шлюзове или мидълуер за конвертиране между протоколи, важни метаданни, като например мерни единици, описания или нива на приоритет на точките, могат да бъдат загубени. Например, BACnet точка, маркирана като „ </a:t>
            </a:r>
            <a:r xmlns:a="http://schemas.openxmlformats.org/drawingml/2006/main">
              <a:rPr lang="bg" dirty="0" err="1"/>
              <a:t>zone_temperature </a:t>
            </a:r>
            <a:r xmlns:a="http://schemas.openxmlformats.org/drawingml/2006/main">
              <a:rPr lang="bg" dirty="0"/>
              <a:t>“, може да се превърне в общ Modbus регистър без контекст. Това не само усложнява анализа и визуализацията, но и увеличава вероятността от </a:t>
            </a:r>
            <a:r xmlns:a="http://schemas.openxmlformats.org/drawingml/2006/main">
              <a:rPr lang="bg" b="1" dirty="0"/>
              <a:t>несъответствия в точките </a:t>
            </a:r>
            <a:r xmlns:a="http://schemas.openxmlformats.org/drawingml/2006/main">
              <a:rPr lang="bg" dirty="0"/>
              <a:t>и повреди в контрола.</a:t>
            </a:r>
          </a:p>
          <a:p>
            <a:pPr xmlns:a="http://schemas.openxmlformats.org/drawingml/2006/main">
              <a:buNone/>
            </a:pPr>
            <a:r xmlns:a="http://schemas.openxmlformats.org/drawingml/2006/main">
              <a:rPr lang="bg" dirty="0"/>
              <a:t>Шлюзовете, често разглеждани като средства за оперативна съвместимост, могат да се превърнат в </a:t>
            </a:r>
            <a:r xmlns:a="http://schemas.openxmlformats.org/drawingml/2006/main">
              <a:rPr lang="bg" b="1" dirty="0"/>
              <a:t>единични точки на объркване или повреда </a:t>
            </a:r>
            <a:r xmlns:a="http://schemas.openxmlformats.org/drawingml/2006/main">
              <a:rPr lang="bg" dirty="0"/>
              <a:t>. Тези устройства преобразуват съобщенията между протоколите, но несъответствията в честотата на запитване, размера на буферите и структурите от данни могат да причинят забавяне на командите, претоварване или дори противоречиви сигнали. В един болничен случай, неправилното тълкуване на шлюза доведе до отчитане на светлините като винаги „включени“, което изкриви енергийните табла и предизвика ненужна поддръжка.</a:t>
            </a:r>
          </a:p>
          <a:p>
            <a:pPr xmlns:a="http://schemas.openxmlformats.org/drawingml/2006/main">
              <a:buNone/>
            </a:pPr>
            <a:r xmlns:a="http://schemas.openxmlformats.org/drawingml/2006/main">
              <a:rPr lang="bg" dirty="0"/>
              <a:t>Семантичното несъответствие е друг слой на сложност. Без стандартизирано маркиране (напр. Haystack, Brick Schema), две системи биха могли да използват един и същ етикет („Temp“), за да означават напълно различни неща – подаван въздух в едната, въздух в помещението в другата. Тази неяснота може да наруши логиката на автоматизацията, да причини фалшиви аларми и да попречи на инструментите за откриване на повреди да работят ефективно.</a:t>
            </a:r>
          </a:p>
          <a:p>
            <a:pPr xmlns:a="http://schemas.openxmlformats.org/drawingml/2006/main">
              <a:buNone/>
            </a:pPr>
            <a:r xmlns:a="http://schemas.openxmlformats.org/drawingml/2006/main">
              <a:rPr lang="bg" dirty="0"/>
              <a:t>Освен оперативната неефективност, несъответствието на протоколите представлява </a:t>
            </a:r>
            <a:r xmlns:a="http://schemas.openxmlformats.org/drawingml/2006/main">
              <a:rPr lang="bg" b="1" dirty="0"/>
              <a:t>заплаха за сигурността </a:t>
            </a:r>
            <a:r xmlns:a="http://schemas.openxmlformats.org/drawingml/2006/main">
              <a:rPr lang="bg" dirty="0"/>
              <a:t>. Слабо защитените шлюзове могат да препращат непроверени команди, създавайки възможности за атакуващите да прескачат между системите. Например, компрометиран контролер за осветление, свързан чрез Modbus към ОВК система, може да се използва за изпращане на злонамерени презаписи – демонстрирайки как пропуските в оперативната съвместимост могат да ескалират в </a:t>
            </a:r>
            <a:r xmlns:a="http://schemas.openxmlformats.org/drawingml/2006/main">
              <a:rPr lang="bg" b="1" dirty="0"/>
              <a:t>междудомейни уязвимости </a:t>
            </a:r>
            <a:r xmlns:a="http://schemas.openxmlformats.org/drawingml/2006/main">
              <a:rPr lang="bg" dirty="0"/>
              <a:t>.</a:t>
            </a:r>
          </a:p>
          <a:p>
            <a:r xmlns:a="http://schemas.openxmlformats.org/drawingml/2006/main">
              <a:rPr lang="bg" dirty="0"/>
              <a:t>За да смекчат тези рискове, екипите за интелигентни сгради трябва да приемат отворени стандарти, където е възможно, да документират щателно логиката на интеграция и да прилагат строги практики за конфигуриране и мониторинг на шлюзове. Прилагането на </a:t>
            </a:r>
            <a:r xmlns:a="http://schemas.openxmlformats.org/drawingml/2006/main">
              <a:rPr lang="bg" b="1" dirty="0"/>
              <a:t>семантични рамки </a:t>
            </a:r>
            <a:r xmlns:a="http://schemas.openxmlformats.org/drawingml/2006/main">
              <a:rPr lang="bg" dirty="0"/>
              <a:t>, планирането за </a:t>
            </a:r>
            <a:r xmlns:a="http://schemas.openxmlformats.org/drawingml/2006/main">
              <a:rPr lang="bg" b="1" dirty="0"/>
              <a:t>управление на оперативната съвместимост </a:t>
            </a:r>
            <a:r xmlns:a="http://schemas.openxmlformats.org/drawingml/2006/main">
              <a:rPr lang="bg" dirty="0"/>
              <a:t>и проектирането с </a:t>
            </a:r>
            <a:r xmlns:a="http://schemas.openxmlformats.org/drawingml/2006/main">
              <a:rPr lang="bg" b="1" dirty="0"/>
              <a:t>оглед на устойчивостта </a:t>
            </a:r>
            <a:r xmlns:a="http://schemas.openxmlformats.org/drawingml/2006/main">
              <a:rPr lang="bg" dirty="0"/>
              <a:t>са ключови стъпки към бъдеща и сигурна интелигентна инфраструктура.</a:t>
            </a:r>
          </a:p>
          <a:p>
            <a:endParaRPr lang="tr-TR" dirty="0"/>
          </a:p>
        </p:txBody>
      </p:sp>
      <p:sp>
        <p:nvSpPr>
          <p:cNvPr id="4" name="Slayt Numarası Yer Tutucusu 3">
            <a:extLst>
              <a:ext uri="{FF2B5EF4-FFF2-40B4-BE49-F238E27FC236}">
                <a16:creationId xmlns:a16="http://schemas.microsoft.com/office/drawing/2014/main" id="{2237EC40-48F5-496E-7FE4-16BDEBFFB50B}"/>
              </a:ext>
            </a:extLst>
          </p:cNvPr>
          <p:cNvSpPr>
            <a:spLocks noGrp="1"/>
          </p:cNvSpPr>
          <p:nvPr>
            <p:ph type="sldNum" sz="quarter" idx="5"/>
          </p:nvPr>
        </p:nvSpPr>
        <p:spPr/>
        <p:txBody>
          <a:bodyPr/>
          <a:lstStyle/>
          <a:p>
            <a:fld id="{04E9E6DC-B0C2-7B45-9E4C-DCF9C8BFF112}" type="slidenum">
              <a:rPr lang="tr-TR" smtClean="0"/>
              <a:t>6</a:t>
            </a:fld>
            <a:endParaRPr lang="tr-TR"/>
          </a:p>
        </p:txBody>
      </p:sp>
    </p:spTree>
    <p:extLst>
      <p:ext uri="{BB962C8B-B14F-4D97-AF65-F5344CB8AC3E}">
        <p14:creationId xmlns:p14="http://schemas.microsoft.com/office/powerpoint/2010/main" val="352112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7652-C34C-760C-12B6-55470060F26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425CE13-DBCC-08F6-5A7E-2B43FF2CD02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358B7CA-EB1A-BF1F-EF90-D915074B3FDF}"/>
              </a:ext>
            </a:extLst>
          </p:cNvPr>
          <p:cNvSpPr>
            <a:spLocks noGrp="1"/>
          </p:cNvSpPr>
          <p:nvPr>
            <p:ph type="body" idx="1"/>
          </p:nvPr>
        </p:nvSpPr>
        <p:spPr/>
        <p:txBody>
          <a:bodyPr/>
          <a:lstStyle/>
          <a:p>
            <a:pPr xmlns:a="http://schemas.openxmlformats.org/drawingml/2006/main">
              <a:buNone/>
            </a:pPr>
            <a:r xmlns:a="http://schemas.openxmlformats.org/drawingml/2006/main">
              <a:rPr lang="bg" b="1" dirty="0"/>
              <a:t>Семантични конфликти в интеграцията. </a:t>
            </a:r>
            <a:br xmlns:a="http://schemas.openxmlformats.org/drawingml/2006/main">
              <a:rPr lang="en-US" dirty="0"/>
            </a:br>
            <a:r xmlns:a="http://schemas.openxmlformats.org/drawingml/2006/main">
              <a:rPr lang="bg" dirty="0"/>
              <a:t>Тъй като интелигентните сгради все по-често приемат системи от множество доставчици, възниква критичен, но често подценяван риск – не от хардуерни или мрежови повреди, а от </a:t>
            </a:r>
            <a:r xmlns:a="http://schemas.openxmlformats.org/drawingml/2006/main">
              <a:rPr lang="bg" b="1" dirty="0"/>
              <a:t>семантична несъвместимост </a:t>
            </a:r>
            <a:r xmlns:a="http://schemas.openxmlformats.org/drawingml/2006/main">
              <a:rPr lang="bg" dirty="0"/>
              <a:t>. Когато устройствата и платформите интерпретират погрешно значението на данните поради непоследователни конвенции за именуване, етикетиране или мерни единици, резултатът може да бъде погрешно поведение на управлението, подвеждащи анализи и компрометирано откриване на грешки.</a:t>
            </a:r>
          </a:p>
          <a:p>
            <a:pPr xmlns:a="http://schemas.openxmlformats.org/drawingml/2006/main">
              <a:buNone/>
            </a:pPr>
            <a:r xmlns:a="http://schemas.openxmlformats.org/drawingml/2006/main">
              <a:rPr lang="bg" dirty="0"/>
              <a:t>За разлика от несъответствието на протоколите (напр. BACnet срещу Modbus), семантичните конфликти възникват дори когато системите са технически интегрирани. Например, два температурни сензора с етикет „Temp“ могат да представят напълно различни стойности – единият за подавания въздух, другият за температурата на околната среда в помещението. Ако аналитичният двигател приложи една и съща логика и към двата без подходящи метаданни, получените заключения може да са невалидни или подвеждащи.</a:t>
            </a:r>
          </a:p>
          <a:p>
            <a:pPr xmlns:a="http://schemas.openxmlformats.org/drawingml/2006/main">
              <a:buNone/>
            </a:pPr>
            <a:r xmlns:a="http://schemas.openxmlformats.org/drawingml/2006/main">
              <a:rPr lang="bg" b="1" dirty="0"/>
              <a:t>Въздействията в реалния свят </a:t>
            </a:r>
            <a:r xmlns:a="http://schemas.openxmlformats.org/drawingml/2006/main">
              <a:rPr lang="bg" dirty="0"/>
              <a:t>включват:</a:t>
            </a:r>
          </a:p>
          <a:p>
            <a:pPr xmlns:a="http://schemas.openxmlformats.org/drawingml/2006/main">
              <a:buFont typeface="Arial" panose="020B0604020202020204" pitchFamily="34" charset="0"/>
              <a:buChar char="•"/>
            </a:pPr>
            <a:r xmlns:a="http://schemas.openxmlformats.org/drawingml/2006/main">
              <a:rPr lang="bg" b="1" dirty="0"/>
              <a:t>Неизправности в управлението </a:t>
            </a:r>
            <a:r xmlns:a="http://schemas.openxmlformats.org/drawingml/2006/main">
              <a:rPr lang="bg" dirty="0"/>
              <a:t>: Осветителната система интерпретира двоичен „статус на вентилатора“ като ВКЛ./ИЗКЛ., докато ОВК системата очаква входни сигнали с множество състояния (напр. Изкл./В готовност/Вкл.). Това несъответствие може да създаде непредсказуемо поведение на вентилацията.</a:t>
            </a:r>
          </a:p>
          <a:p>
            <a:pPr xmlns:a="http://schemas.openxmlformats.org/drawingml/2006/main">
              <a:buFont typeface="Arial" panose="020B0604020202020204" pitchFamily="34" charset="0"/>
              <a:buChar char="•"/>
            </a:pPr>
            <a:r xmlns:a="http://schemas.openxmlformats.org/drawingml/2006/main">
              <a:rPr lang="bg" b="1" dirty="0"/>
              <a:t>Енергийна неефективност </a:t>
            </a:r>
            <a:r xmlns:a="http://schemas.openxmlformats.org/drawingml/2006/main">
              <a:rPr lang="bg" dirty="0"/>
              <a:t>: Стайната температура, интерпретирана като температура на въздуховода, може да доведе до превишаване на температурите при отопление/охлаждане.</a:t>
            </a:r>
          </a:p>
          <a:p>
            <a:pPr xmlns:a="http://schemas.openxmlformats.org/drawingml/2006/main">
              <a:buFont typeface="Arial" panose="020B0604020202020204" pitchFamily="34" charset="0"/>
              <a:buChar char="•"/>
            </a:pPr>
            <a:r xmlns:a="http://schemas.openxmlformats.org/drawingml/2006/main">
              <a:rPr lang="bg" b="1" dirty="0"/>
              <a:t>Объркване при аларми </a:t>
            </a:r>
            <a:r xmlns:a="http://schemas.openxmlformats.org/drawingml/2006/main">
              <a:rPr lang="bg" dirty="0"/>
              <a:t>: Системите за откриване на повреди могат да генерират фалшиви аларми, когато етикетите с данни не са ясни или, още по-лошо, да игнорират действителните повреди.</a:t>
            </a:r>
          </a:p>
          <a:p>
            <a:pPr xmlns:a="http://schemas.openxmlformats.org/drawingml/2006/main">
              <a:buNone/>
            </a:pPr>
            <a:r xmlns:a="http://schemas.openxmlformats.org/drawingml/2006/main">
              <a:rPr lang="bg" b="1" dirty="0"/>
              <a:t>Основни причини за семантични конфликти </a:t>
            </a:r>
            <a:r xmlns:a="http://schemas.openxmlformats.org/drawingml/2006/main">
              <a:rPr lang="bg" dirty="0"/>
              <a:t>:</a:t>
            </a:r>
          </a:p>
          <a:p>
            <a:pPr xmlns:a="http://schemas.openxmlformats.org/drawingml/2006/main">
              <a:buFont typeface="Arial" panose="020B0604020202020204" pitchFamily="34" charset="0"/>
              <a:buChar char="•"/>
            </a:pPr>
            <a:r xmlns:a="http://schemas.openxmlformats.org/drawingml/2006/main">
              <a:rPr lang="bg" b="1" dirty="0"/>
              <a:t>Непоследователни конвенции за именуване </a:t>
            </a:r>
            <a:r xmlns:a="http://schemas.openxmlformats.org/drawingml/2006/main">
              <a:rPr lang="bg" dirty="0"/>
              <a:t>(напр. „T1“ за външна температура в една система, за подаван въздух в друга).</a:t>
            </a:r>
          </a:p>
          <a:p>
            <a:pPr xmlns:a="http://schemas.openxmlformats.org/drawingml/2006/main">
              <a:buFont typeface="Arial" panose="020B0604020202020204" pitchFamily="34" charset="0"/>
              <a:buChar char="•"/>
            </a:pPr>
            <a:r xmlns:a="http://schemas.openxmlformats.org/drawingml/2006/main">
              <a:rPr lang="bg" b="1" dirty="0"/>
              <a:t>Загубени метаданни </a:t>
            </a:r>
            <a:r xmlns:a="http://schemas.openxmlformats.org/drawingml/2006/main">
              <a:rPr lang="bg" dirty="0"/>
              <a:t>по време на транслация на протокола (напр. MQTT полезни товари, пропускащи BACnet единици или състояния).</a:t>
            </a:r>
          </a:p>
          <a:p>
            <a:pPr xmlns:a="http://schemas.openxmlformats.org/drawingml/2006/main">
              <a:buFont typeface="Arial" panose="020B0604020202020204" pitchFamily="34" charset="0"/>
              <a:buChar char="•"/>
            </a:pPr>
            <a:r xmlns:a="http://schemas.openxmlformats.org/drawingml/2006/main">
              <a:rPr lang="bg" b="1" dirty="0"/>
              <a:t>Несъвместими схеми за изброяване </a:t>
            </a:r>
            <a:r xmlns:a="http://schemas.openxmlformats.org/drawingml/2006/main">
              <a:rPr lang="bg" dirty="0"/>
              <a:t>(двоични срещу </a:t>
            </a:r>
            <a:r xmlns:a="http://schemas.openxmlformats.org/drawingml/2006/main">
              <a:rPr lang="bg" dirty="0" err="1"/>
              <a:t>enum </a:t>
            </a:r>
            <a:r xmlns:a="http://schemas.openxmlformats.org/drawingml/2006/main">
              <a:rPr lang="bg" dirty="0"/>
              <a:t>), при които системите присвояват различна логика на един и същ вход.</a:t>
            </a:r>
          </a:p>
          <a:p>
            <a:pPr xmlns:a="http://schemas.openxmlformats.org/drawingml/2006/main">
              <a:buNone/>
            </a:pPr>
            <a:r xmlns:a="http://schemas.openxmlformats.org/drawingml/2006/main">
              <a:rPr lang="bg" dirty="0"/>
              <a:t>За да се решат тези проблеми, </a:t>
            </a:r>
            <a:r xmlns:a="http://schemas.openxmlformats.org/drawingml/2006/main">
              <a:rPr lang="bg" dirty="0"/>
              <a:t>инструменти </a:t>
            </a:r>
            <a:r xmlns:a="http://schemas.openxmlformats.org/drawingml/2006/main">
              <a:rPr lang="bg" b="1" dirty="0"/>
              <a:t>за семантично моделиране като </a:t>
            </a:r>
            <a:r xmlns:a="http://schemas.openxmlformats.org/drawingml/2006/main">
              <a:rPr lang="bg" b="1" dirty="0"/>
              <a:t>Project Haystack </a:t>
            </a:r>
            <a:r xmlns:a="http://schemas.openxmlformats.org/drawingml/2006/main">
              <a:rPr lang="bg" dirty="0"/>
              <a:t>и </a:t>
            </a:r>
            <a:r xmlns:a="http://schemas.openxmlformats.org/drawingml/2006/main">
              <a:rPr lang="bg" b="1" dirty="0"/>
              <a:t>Brick Schema </a:t>
            </a:r>
            <a:r xmlns:a="http://schemas.openxmlformats.org/drawingml/2006/main">
              <a:rPr lang="bg" dirty="0"/>
              <a:t>предлагат стандартизирани рамки за маркиране. Тези инструменти помагат да се опише не само какво представлява дадена точка от данни (напр. „температура на зоната“), но и откъде идва, какви мерни единици използва и как трябва да се интерпретира.</a:t>
            </a:r>
          </a:p>
          <a:p>
            <a:pPr xmlns:a="http://schemas.openxmlformats.org/drawingml/2006/main">
              <a:buNone/>
            </a:pPr>
            <a:r xmlns:a="http://schemas.openxmlformats.org/drawingml/2006/main">
              <a:rPr lang="bg" b="1" dirty="0"/>
              <a:t>Най-добрите практики </a:t>
            </a:r>
            <a:r xmlns:a="http://schemas.openxmlformats.org/drawingml/2006/main">
              <a:rPr lang="bg" dirty="0"/>
              <a:t>включват:</a:t>
            </a:r>
          </a:p>
          <a:p>
            <a:pPr xmlns:a="http://schemas.openxmlformats.org/drawingml/2006/main">
              <a:buFont typeface="Arial" panose="020B0604020202020204" pitchFamily="34" charset="0"/>
              <a:buChar char="•"/>
            </a:pPr>
            <a:r xmlns:a="http://schemas.openxmlformats.org/drawingml/2006/main">
              <a:rPr lang="bg" dirty="0"/>
              <a:t>Прилагане на семантични стандарти във всички нови системи.</a:t>
            </a:r>
          </a:p>
          <a:p>
            <a:pPr xmlns:a="http://schemas.openxmlformats.org/drawingml/2006/main">
              <a:buFont typeface="Arial" panose="020B0604020202020204" pitchFamily="34" charset="0"/>
              <a:buChar char="•"/>
            </a:pPr>
            <a:r xmlns:a="http://schemas.openxmlformats.org/drawingml/2006/main">
              <a:rPr lang="bg" dirty="0"/>
              <a:t>Маркиране на данни последователно на ниво устройство източник.</a:t>
            </a:r>
          </a:p>
          <a:p>
            <a:pPr xmlns:a="http://schemas.openxmlformats.org/drawingml/2006/main">
              <a:buFont typeface="Arial" panose="020B0604020202020204" pitchFamily="34" charset="0"/>
              <a:buChar char="•"/>
            </a:pPr>
            <a:r xmlns:a="http://schemas.openxmlformats.org/drawingml/2006/main">
              <a:rPr lang="bg" dirty="0"/>
              <a:t>Валидиране на интеграции с трети страни спрямо установена рамка за метаданни.</a:t>
            </a:r>
          </a:p>
          <a:p>
            <a:pPr xmlns:a="http://schemas.openxmlformats.org/drawingml/2006/main">
              <a:buFont typeface="Arial" panose="020B0604020202020204" pitchFamily="34" charset="0"/>
              <a:buChar char="•"/>
            </a:pPr>
            <a:r xmlns:a="http://schemas.openxmlformats.org/drawingml/2006/main">
              <a:rPr lang="bg" dirty="0"/>
              <a:t>Използване на междинен софтуер или цифрови близнаци, които запазват семантичната яснота през целия жизнен цикъл на данните.</a:t>
            </a:r>
          </a:p>
          <a:p>
            <a:r xmlns:a="http://schemas.openxmlformats.org/drawingml/2006/main">
              <a:rPr lang="bg" dirty="0"/>
              <a:t>Накратко, </a:t>
            </a:r>
            <a:r xmlns:a="http://schemas.openxmlformats.org/drawingml/2006/main">
              <a:rPr lang="bg" b="1" dirty="0"/>
              <a:t>семантичното управление </a:t>
            </a:r>
            <a:r xmlns:a="http://schemas.openxmlformats.org/drawingml/2006/main">
              <a:rPr lang="bg" dirty="0"/>
              <a:t>е също толкова важно, колкото и мрежовата сигурност. Без него дори добре проектираните интелигентни сгради могат да станат жертва на оперативни грешки и пропуснати прозрения. Вграждането на семантична яснота от проектирането до внедряването е от съществено значение за бъдещата, оперативно съвместима инфраструктура.</a:t>
            </a:r>
          </a:p>
          <a:p>
            <a:endParaRPr lang="tr-TR" dirty="0"/>
          </a:p>
        </p:txBody>
      </p:sp>
      <p:sp>
        <p:nvSpPr>
          <p:cNvPr id="4" name="Slayt Numarası Yer Tutucusu 3">
            <a:extLst>
              <a:ext uri="{FF2B5EF4-FFF2-40B4-BE49-F238E27FC236}">
                <a16:creationId xmlns:a16="http://schemas.microsoft.com/office/drawing/2014/main" id="{4ADF6987-9172-3F2D-058E-81ECE100D9FA}"/>
              </a:ext>
            </a:extLst>
          </p:cNvPr>
          <p:cNvSpPr>
            <a:spLocks noGrp="1"/>
          </p:cNvSpPr>
          <p:nvPr>
            <p:ph type="sldNum" sz="quarter" idx="5"/>
          </p:nvPr>
        </p:nvSpPr>
        <p:spPr/>
        <p:txBody>
          <a:bodyPr/>
          <a:lstStyle/>
          <a:p>
            <a:fld id="{04E9E6DC-B0C2-7B45-9E4C-DCF9C8BFF112}" type="slidenum">
              <a:rPr lang="tr-TR" smtClean="0"/>
              <a:t>7</a:t>
            </a:fld>
            <a:endParaRPr lang="tr-TR"/>
          </a:p>
        </p:txBody>
      </p:sp>
    </p:spTree>
    <p:extLst>
      <p:ext uri="{BB962C8B-B14F-4D97-AF65-F5344CB8AC3E}">
        <p14:creationId xmlns:p14="http://schemas.microsoft.com/office/powerpoint/2010/main" val="332873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1FAEB-6B54-3C3A-BF68-AB811F99090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6D3E73F-5907-193E-CC76-23D43402A36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2615715-60FB-060A-3319-195FB0764FA5}"/>
              </a:ext>
            </a:extLst>
          </p:cNvPr>
          <p:cNvSpPr>
            <a:spLocks noGrp="1"/>
          </p:cNvSpPr>
          <p:nvPr>
            <p:ph type="body" idx="1"/>
          </p:nvPr>
        </p:nvSpPr>
        <p:spPr/>
        <p:txBody>
          <a:bodyPr/>
          <a:lstStyle/>
          <a:p>
            <a:pPr xmlns:a="http://schemas.openxmlformats.org/drawingml/2006/main">
              <a:buNone/>
            </a:pPr>
            <a:r xmlns:a="http://schemas.openxmlformats.org/drawingml/2006/main">
              <a:rPr lang="bg" b="1" dirty="0"/>
              <a:t>Провали в управлението и слепи петна при интеграцията на интелигентни сгради</a:t>
            </a:r>
          </a:p>
          <a:p>
            <a:pPr xmlns:a="http://schemas.openxmlformats.org/drawingml/2006/main">
              <a:buNone/>
            </a:pPr>
            <a:r xmlns:a="http://schemas.openxmlformats.org/drawingml/2006/main">
              <a:rPr lang="bg" dirty="0"/>
              <a:t>В сферата на интелигентните сградни системи, липсата на ясни протоколи за управление е тих, но мощен източник на риск. Провалите в управлението – от липсващи планове за интеграция до непоследователни конвенции за именуване – не само нарушават операциите; те въвеждат слепи зони, които компрометират киберсигурността, точността на данните и надеждността на системата.</a:t>
            </a:r>
          </a:p>
          <a:p>
            <a:pPr xmlns:a="http://schemas.openxmlformats.org/drawingml/2006/main">
              <a:buNone/>
            </a:pPr>
            <a:r xmlns:a="http://schemas.openxmlformats.org/drawingml/2006/main">
              <a:rPr lang="bg" dirty="0"/>
              <a:t>Един от най-критичните проблеми е </a:t>
            </a:r>
            <a:r xmlns:a="http://schemas.openxmlformats.org/drawingml/2006/main">
              <a:rPr lang="bg" b="1" dirty="0"/>
              <a:t>липсата на официална пътна карта за интеграция </a:t>
            </a:r>
            <a:r xmlns:a="http://schemas.openxmlformats.org/drawingml/2006/main">
              <a:rPr lang="bg" dirty="0"/>
              <a:t>. Когато системите се добавят на части – без да се планира как те се свързват помежду си – екипите могат неволно да създадат </a:t>
            </a:r>
            <a:r xmlns:a="http://schemas.openxmlformats.org/drawingml/2006/main">
              <a:rPr lang="bg" b="1" dirty="0"/>
              <a:t>припокриващи се права за достъп </a:t>
            </a:r>
            <a:r xmlns:a="http://schemas.openxmlformats.org/drawingml/2006/main">
              <a:rPr lang="bg" dirty="0"/>
              <a:t>, да дублират логиката на управление или да позволят непроверени интерфейси на трети страни. Тези припокриващи се зони се превръщат в привлекателни вектори за атакуващите и водят до оперативна неяснота, при която никой екип няма пълна отговорност за поведението на системата.</a:t>
            </a:r>
          </a:p>
          <a:p>
            <a:pPr xmlns:a="http://schemas.openxmlformats.org/drawingml/2006/main">
              <a:buNone/>
            </a:pPr>
            <a:r xmlns:a="http://schemas.openxmlformats.org/drawingml/2006/main">
              <a:rPr lang="bg" dirty="0"/>
              <a:t>Втори проблем са </a:t>
            </a:r>
            <a:r xmlns:a="http://schemas.openxmlformats.org/drawingml/2006/main">
              <a:rPr lang="bg" b="1" dirty="0"/>
              <a:t>непоследователните конвенции за именуване в различните платформи </a:t>
            </a:r>
            <a:r xmlns:a="http://schemas.openxmlformats.org/drawingml/2006/main">
              <a:rPr lang="bg" dirty="0"/>
              <a:t>. Когато доставчиците или интеграторите не успеят да координират начина, по който точките са етикетирани (напр. „ </a:t>
            </a:r>
            <a:r xmlns:a="http://schemas.openxmlformats.org/drawingml/2006/main">
              <a:rPr lang="bg" dirty="0" err="1"/>
              <a:t>RoomTemp </a:t>
            </a:r>
            <a:r xmlns:a="http://schemas.openxmlformats.org/drawingml/2006/main">
              <a:rPr lang="bg" dirty="0"/>
              <a:t>“ срещу „ </a:t>
            </a:r>
            <a:r xmlns:a="http://schemas.openxmlformats.org/drawingml/2006/main">
              <a:rPr lang="bg" dirty="0" err="1"/>
              <a:t>Temp_Room </a:t>
            </a:r>
            <a:r xmlns:a="http://schemas.openxmlformats.org/drawingml/2006/main">
              <a:rPr lang="bg" dirty="0"/>
              <a:t>“ срещу „Zone1_T“), приложенията надолу по веригата – като API, аналитични двигатели или табла за управление на сградата – могат да интерпретират погрешно или да отхвърлят данните. Това води до неправилно задействане на логиката, фалшиви аларми или, още по-лошо, тихи повреди, които остават незабелязани, докато не възникне сериозна повреда.</a:t>
            </a:r>
          </a:p>
          <a:p>
            <a:pPr xmlns:a="http://schemas.openxmlformats.org/drawingml/2006/main">
              <a:buNone/>
            </a:pPr>
            <a:r xmlns:a="http://schemas.openxmlformats.org/drawingml/2006/main">
              <a:rPr lang="bg" b="1" dirty="0"/>
              <a:t>Семантичните пропуски </a:t>
            </a:r>
            <a:r xmlns:a="http://schemas.openxmlformats.org/drawingml/2006/main">
              <a:rPr lang="bg" dirty="0"/>
              <a:t>представляват трето сляпо петно. Дори ако протоколите са съгласувани и наименуването изглежда ясно, значението зад точките от данни може да бъде разбрано погрешно или напълно загубено. Например, етикет за състояние на заетост може да показва „1“ за присъствие в една система и „1“ за отсъствие в друга – ако това не е ясно документирано и регулирано, решенията за контрол, базирани на заетост (като планиране на ОВК или автоматизация на осветлението), ще се държат хаотично. Тези семантични несъответствия често създават </a:t>
            </a:r>
            <a:r xmlns:a="http://schemas.openxmlformats.org/drawingml/2006/main">
              <a:rPr lang="bg" b="1" dirty="0"/>
              <a:t>неконтролирани или неправилно конфигурирани зони </a:t>
            </a:r>
            <a:r xmlns:a="http://schemas.openxmlformats.org/drawingml/2006/main">
              <a:rPr lang="bg" dirty="0"/>
              <a:t>, където критични условия (напр. прегряване, неоторизиран достъп) се пропускат.</a:t>
            </a:r>
          </a:p>
          <a:p>
            <a:pPr xmlns:a="http://schemas.openxmlformats.org/drawingml/2006/main">
              <a:buNone/>
            </a:pPr>
            <a:r xmlns:a="http://schemas.openxmlformats.org/drawingml/2006/main">
              <a:rPr lang="bg" dirty="0"/>
              <a:t>Тези пропуски в управлението рядко са злонамерени, но са предотвратими. Решението се крие в приемането на структурирани рамки за управление на интеграцията. Това включва:</a:t>
            </a:r>
          </a:p>
          <a:p>
            <a:pPr xmlns:a="http://schemas.openxmlformats.org/drawingml/2006/main">
              <a:buFont typeface="Arial" panose="020B0604020202020204" pitchFamily="34" charset="0"/>
              <a:buChar char="•"/>
            </a:pPr>
            <a:r xmlns:a="http://schemas.openxmlformats.org/drawingml/2006/main">
              <a:rPr lang="bg" b="1" dirty="0"/>
              <a:t>Стандартизирана политика за именуване на точки</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Централизирани регистри на активи и етикети</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Контрол на версиите и проследяване на актуализациите</a:t>
            </a:r>
            <a:endParaRPr xmlns:a="http://schemas.openxmlformats.org/drawingml/2006/main" lang="en-US" dirty="0"/>
          </a:p>
          <a:p>
            <a:pPr xmlns:a="http://schemas.openxmlformats.org/drawingml/2006/main">
              <a:buFont typeface="Arial" panose="020B0604020202020204" pitchFamily="34" charset="0"/>
              <a:buChar char="•"/>
            </a:pPr>
            <a:r xmlns:a="http://schemas.openxmlformats.org/drawingml/2006/main">
              <a:rPr lang="bg" b="1" dirty="0"/>
              <a:t>Ясни разпределения на ролите в ИТ, FM и подизпълнителите</a:t>
            </a:r>
            <a:endParaRPr xmlns:a="http://schemas.openxmlformats.org/drawingml/2006/main" lang="en-US" dirty="0"/>
          </a:p>
          <a:p>
            <a:pPr xmlns:a="http://schemas.openxmlformats.org/drawingml/2006/main">
              <a:buNone/>
            </a:pPr>
            <a:r xmlns:a="http://schemas.openxmlformats.org/drawingml/2006/main">
              <a:rPr lang="bg" dirty="0"/>
              <a:t>Освен това, семантични рамки като </a:t>
            </a:r>
            <a:r xmlns:a="http://schemas.openxmlformats.org/drawingml/2006/main">
              <a:rPr lang="bg" b="1" dirty="0"/>
              <a:t>Project Haystack </a:t>
            </a:r>
            <a:r xmlns:a="http://schemas.openxmlformats.org/drawingml/2006/main">
              <a:rPr lang="bg" dirty="0"/>
              <a:t>и </a:t>
            </a:r>
            <a:r xmlns:a="http://schemas.openxmlformats.org/drawingml/2006/main">
              <a:rPr lang="bg" b="1" dirty="0"/>
              <a:t>Brick Schema </a:t>
            </a:r>
            <a:r xmlns:a="http://schemas.openxmlformats.org/drawingml/2006/main">
              <a:rPr lang="bg" dirty="0"/>
              <a:t>могат да внесат ред в хаоса, като наложат последователни метаданни и позволят по-интелигентни правила за автоматизация и сигурност.</a:t>
            </a:r>
          </a:p>
          <a:p>
            <a:r xmlns:a="http://schemas.openxmlformats.org/drawingml/2006/main">
              <a:rPr lang="bg" dirty="0"/>
              <a:t>В обобщение, без управление, интеграцията се превръща в мозайка. Чрез институционализиране на политиките за оперативна съвместимост и активно управление на семантиката на данните и конвенциите за именуване, съоръженията могат да елиминират слепите зони, да намалят оперативните грешки и значително да укрепят своята киберфизическа устойчивост.</a:t>
            </a:r>
          </a:p>
          <a:p>
            <a:endParaRPr lang="tr-TR" dirty="0"/>
          </a:p>
        </p:txBody>
      </p:sp>
      <p:sp>
        <p:nvSpPr>
          <p:cNvPr id="4" name="Slayt Numarası Yer Tutucusu 3">
            <a:extLst>
              <a:ext uri="{FF2B5EF4-FFF2-40B4-BE49-F238E27FC236}">
                <a16:creationId xmlns:a16="http://schemas.microsoft.com/office/drawing/2014/main" id="{69DB7FF3-4A85-0C70-0224-32398FD057F9}"/>
              </a:ext>
            </a:extLst>
          </p:cNvPr>
          <p:cNvSpPr>
            <a:spLocks noGrp="1"/>
          </p:cNvSpPr>
          <p:nvPr>
            <p:ph type="sldNum" sz="quarter" idx="5"/>
          </p:nvPr>
        </p:nvSpPr>
        <p:spPr/>
        <p:txBody>
          <a:bodyPr/>
          <a:lstStyle/>
          <a:p>
            <a:fld id="{04E9E6DC-B0C2-7B45-9E4C-DCF9C8BFF112}" type="slidenum">
              <a:rPr lang="tr-TR" smtClean="0"/>
              <a:t>8</a:t>
            </a:fld>
            <a:endParaRPr lang="tr-TR"/>
          </a:p>
        </p:txBody>
      </p:sp>
    </p:spTree>
    <p:extLst>
      <p:ext uri="{BB962C8B-B14F-4D97-AF65-F5344CB8AC3E}">
        <p14:creationId xmlns:p14="http://schemas.microsoft.com/office/powerpoint/2010/main" val="415959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61BDC-FE14-5577-6321-A038D51B93F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DB18E67-798D-AAEB-9F26-61C3937571B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4B64970-6CCC-F092-28CF-DB4AC83850DD}"/>
              </a:ext>
            </a:extLst>
          </p:cNvPr>
          <p:cNvSpPr>
            <a:spLocks noGrp="1"/>
          </p:cNvSpPr>
          <p:nvPr>
            <p:ph type="body" idx="1"/>
          </p:nvPr>
        </p:nvSpPr>
        <p:spPr/>
        <p:txBody>
          <a:bodyPr/>
          <a:lstStyle/>
          <a:p>
            <a:pPr xmlns:a="http://schemas.openxmlformats.org/drawingml/2006/main">
              <a:buNone/>
            </a:pPr>
            <a:r xmlns:a="http://schemas.openxmlformats.org/drawingml/2006/main">
              <a:rPr lang="bg" b="1" dirty="0"/>
              <a:t>Стандарти за киберсигурност за интелигентни сгради</a:t>
            </a:r>
          </a:p>
          <a:p>
            <a:pPr xmlns:a="http://schemas.openxmlformats.org/drawingml/2006/main">
              <a:buNone/>
            </a:pPr>
            <a:r xmlns:a="http://schemas.openxmlformats.org/drawingml/2006/main">
              <a:rPr lang="bg" dirty="0"/>
              <a:t>Интелигентните сгради вече не са изолирани контролни среди – те са динамични, богати на данни екосистеми, които разчитат на сигурни, оперативно съвместими цифрови инфраструктури. За да се управляват нарастващите рискове за киберсигурността в тези среди, няколко международно признати стандарта предоставят основни рамки за защита на системите за автоматизация на сгради (BAS) през целия им жизнен цикъл.</a:t>
            </a:r>
          </a:p>
          <a:p>
            <a:pPr xmlns:a="http://schemas.openxmlformats.org/drawingml/2006/main">
              <a:buNone/>
            </a:pPr>
            <a:r xmlns:a="http://schemas.openxmlformats.org/drawingml/2006/main">
              <a:rPr lang="bg" b="1" dirty="0"/>
              <a:t>IEC 62443 </a:t>
            </a:r>
            <a:r xmlns:a="http://schemas.openxmlformats.org/drawingml/2006/main">
              <a:rPr lang="bg" dirty="0"/>
              <a:t>е основният стандарт за киберсигурност в индустриалната и сградната автоматизация. Той използва </a:t>
            </a:r>
            <a:r xmlns:a="http://schemas.openxmlformats.org/drawingml/2006/main">
              <a:rPr lang="bg" b="1" dirty="0"/>
              <a:t>подход, базиран на жизнения цикъл </a:t>
            </a:r>
            <a:r xmlns:a="http://schemas.openxmlformats.org/drawingml/2006/main">
              <a:rPr lang="bg" dirty="0"/>
              <a:t>, като определя процеси от оценка на риска и сигурен дизайн до управление на достъпа, инсталиране на корекции и извеждане от експлоатация. Стандартът очертава отговорностите на собствениците на активи, интеграторите и доставчиците на продукти. Например, </a:t>
            </a:r>
            <a:r xmlns:a="http://schemas.openxmlformats.org/drawingml/2006/main">
              <a:rPr lang="bg" b="1" dirty="0"/>
              <a:t>IEC 62443-3-3 </a:t>
            </a:r>
            <a:r xmlns:a="http://schemas.openxmlformats.org/drawingml/2006/main">
              <a:rPr lang="bg" dirty="0"/>
              <a:t>налага технически контроли като криптиране, достъп, базиран на роли, и валидиране на сигурен фърмуер – критични за защитата на системи за управление, като ОВК, осветление и сигурност, от киберзаплахи.</a:t>
            </a:r>
          </a:p>
          <a:p>
            <a:pPr xmlns:a="http://schemas.openxmlformats.org/drawingml/2006/main">
              <a:buNone/>
            </a:pPr>
            <a:r xmlns:a="http://schemas.openxmlformats.org/drawingml/2006/main">
              <a:rPr lang="bg" dirty="0"/>
              <a:t>Рамката </a:t>
            </a:r>
            <a:r xmlns:a="http://schemas.openxmlformats.org/drawingml/2006/main">
              <a:rPr lang="bg" b="1" dirty="0"/>
              <a:t>за киберсигурност на NIST (CSF) </a:t>
            </a:r>
            <a:r xmlns:a="http://schemas.openxmlformats.org/drawingml/2006/main">
              <a:rPr lang="bg" dirty="0"/>
              <a:t>допълва IEC 62443, като предлага гъвкав, базиран на функции модел: </a:t>
            </a:r>
            <a:r xmlns:a="http://schemas.openxmlformats.org/drawingml/2006/main">
              <a:rPr lang="bg" b="1" dirty="0"/>
              <a:t>Идентифициране, Защита, Откриване, Реагиране, Възстановяване </a:t>
            </a:r>
            <a:r xmlns:a="http://schemas.openxmlformats.org/drawingml/2006/main">
              <a:rPr lang="bg" dirty="0"/>
              <a:t>. Първоначално разработена за критична инфраструктура в САЩ, тя сега се използва широко в сектора на интелигентните сгради. NIST CSF помага на мениджърите на съоръжения да съгласуват действията за киберсигурност с приоритетите на риска, като подкрепя проактивното планиране, откриването на прониквания и реагирането при инциденти. Тя е особено ценна за насочване на сътрудничеството между отделите между ИТ и OT екипите.</a:t>
            </a:r>
          </a:p>
          <a:p>
            <a:pPr xmlns:a="http://schemas.openxmlformats.org/drawingml/2006/main">
              <a:buNone/>
            </a:pPr>
            <a:r xmlns:a="http://schemas.openxmlformats.org/drawingml/2006/main">
              <a:rPr lang="bg" b="1" dirty="0"/>
              <a:t>ISO/IEC 27001 </a:t>
            </a:r>
            <a:r xmlns:a="http://schemas.openxmlformats.org/drawingml/2006/main">
              <a:rPr lang="bg" dirty="0"/>
              <a:t>, глобален стандарт за </a:t>
            </a:r>
            <a:r xmlns:a="http://schemas.openxmlformats.org/drawingml/2006/main">
              <a:rPr lang="bg" b="1" dirty="0"/>
              <a:t>системи за управление на информационната сигурност (ISMS) </a:t>
            </a:r>
            <a:r xmlns:a="http://schemas.openxmlformats.org/drawingml/2006/main">
              <a:rPr lang="bg" dirty="0"/>
              <a:t>, се прилага все по-често в управлението на съоръжения (FM), особено в среди, които обработват </a:t>
            </a:r>
            <a:r xmlns:a="http://schemas.openxmlformats.org/drawingml/2006/main">
              <a:rPr lang="bg" b="1" dirty="0"/>
              <a:t>лична информация </a:t>
            </a:r>
            <a:r xmlns:a="http://schemas.openxmlformats.org/drawingml/2006/main">
              <a:rPr lang="bg" dirty="0"/>
              <a:t>(PII), като например регистрационни файлове за заетост или данни за контрол на достъпа. Той гарантира, че рисковете за сигурността се оценяват, документират и третират систематично. В интелигентните сгради ISO 27001 поддържа защита на данните в облака, API и интегрираните подсистеми.</a:t>
            </a:r>
          </a:p>
          <a:p>
            <a:pPr xmlns:a="http://schemas.openxmlformats.org/drawingml/2006/main">
              <a:buNone/>
            </a:pPr>
            <a:r xmlns:a="http://schemas.openxmlformats.org/drawingml/2006/main">
              <a:rPr lang="bg" dirty="0"/>
              <a:t>И накрая, </a:t>
            </a:r>
            <a:r xmlns:a="http://schemas.openxmlformats.org/drawingml/2006/main">
              <a:rPr lang="bg" b="1" dirty="0"/>
              <a:t>BACnet Secure Connect (BACnet/SC) </a:t>
            </a:r>
            <a:r xmlns:a="http://schemas.openxmlformats.org/drawingml/2006/main">
              <a:rPr lang="bg" dirty="0"/>
              <a:t>адресира специфична празнина в комуникацията за автоматизация на сградите. Традиционният BACnet/IP не е с криптиране и удостоверяване. BACnet/SC решава това, като позволява </a:t>
            </a:r>
            <a:r xmlns:a="http://schemas.openxmlformats.org/drawingml/2006/main">
              <a:rPr lang="bg" b="1" dirty="0"/>
              <a:t>TLS-криптирана комуникация </a:t>
            </a:r>
            <a:r xmlns:a="http://schemas.openxmlformats.org/drawingml/2006/main">
              <a:rPr lang="bg" dirty="0"/>
              <a:t>, </a:t>
            </a:r>
            <a:r xmlns:a="http://schemas.openxmlformats.org/drawingml/2006/main">
              <a:rPr lang="bg" b="1" dirty="0"/>
              <a:t>управление на доверието, базирано на хъб </a:t>
            </a:r>
            <a:r xmlns:a="http://schemas.openxmlformats.org/drawingml/2006/main">
              <a:rPr lang="bg" dirty="0"/>
              <a:t>, и </a:t>
            </a:r>
            <a:r xmlns:a="http://schemas.openxmlformats.org/drawingml/2006/main">
              <a:rPr lang="bg" b="1" dirty="0"/>
              <a:t>взаимно удостоверяване </a:t>
            </a:r>
            <a:r xmlns:a="http://schemas.openxmlformats.org/drawingml/2006/main">
              <a:rPr lang="bg" dirty="0"/>
              <a:t>, което позволява на сградните системи да комуникират сигурно в публични и частни мрежи.</a:t>
            </a:r>
          </a:p>
          <a:p>
            <a:pPr xmlns:a="http://schemas.openxmlformats.org/drawingml/2006/main">
              <a:buNone/>
            </a:pPr>
            <a:r xmlns:a="http://schemas.openxmlformats.org/drawingml/2006/main">
              <a:rPr lang="bg" dirty="0"/>
              <a:t>Заедно тези стандарти образуват многопластова, допълваща се рамка, която обхваща както техническия контрол, така и управлението. Прилагането им помага за предотвратяване на често срещани уязвимости, като например некриптиран трансфер на данни, слаби идентификационни данни или лоша сегментация. Освен това, те предоставят пътна карта за системи, подготвени за бъдещето, тъй като сградите се развиват и цифровата сложност нараства.</a:t>
            </a:r>
          </a:p>
          <a:p>
            <a:r xmlns:a="http://schemas.openxmlformats.org/drawingml/2006/main">
              <a:rPr lang="bg" dirty="0"/>
              <a:t>Чрез синхронизиране на интелигентните сградни операции с IEC 62443, NIST CSF, ISO 27001 и BACnet/SC, организациите могат да вградят киберсигурността в основата на проектирането, интеграцията и поддръжката на съоръженията, осигурявайки устойчивост, безопасност и съответствие в бързо променящия се пейзаж на заплахите.</a:t>
            </a:r>
          </a:p>
          <a:p>
            <a:endParaRPr lang="tr-TR" dirty="0"/>
          </a:p>
        </p:txBody>
      </p:sp>
      <p:sp>
        <p:nvSpPr>
          <p:cNvPr id="4" name="Slayt Numarası Yer Tutucusu 3">
            <a:extLst>
              <a:ext uri="{FF2B5EF4-FFF2-40B4-BE49-F238E27FC236}">
                <a16:creationId xmlns:a16="http://schemas.microsoft.com/office/drawing/2014/main" id="{4C48E34E-CDE6-EF13-20D6-59C0B612D12A}"/>
              </a:ext>
            </a:extLst>
          </p:cNvPr>
          <p:cNvSpPr>
            <a:spLocks noGrp="1"/>
          </p:cNvSpPr>
          <p:nvPr>
            <p:ph type="sldNum" sz="quarter" idx="5"/>
          </p:nvPr>
        </p:nvSpPr>
        <p:spPr/>
        <p:txBody>
          <a:bodyPr/>
          <a:lstStyle/>
          <a:p>
            <a:fld id="{04E9E6DC-B0C2-7B45-9E4C-DCF9C8BFF112}" type="slidenum">
              <a:rPr lang="tr-TR" smtClean="0"/>
              <a:t>9</a:t>
            </a:fld>
            <a:endParaRPr lang="tr-TR"/>
          </a:p>
        </p:txBody>
      </p:sp>
    </p:spTree>
    <p:extLst>
      <p:ext uri="{BB962C8B-B14F-4D97-AF65-F5344CB8AC3E}">
        <p14:creationId xmlns:p14="http://schemas.microsoft.com/office/powerpoint/2010/main" val="261167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3D1D00D6-F51C-16E6-E2D2-402D051A8F0A}"/>
              </a:ext>
            </a:extLst>
          </p:cNvPr>
          <p:cNvGrpSpPr/>
          <p:nvPr/>
        </p:nvGrpSpPr>
        <p:grpSpPr>
          <a:xfrm>
            <a:off x="16750949" y="0"/>
            <a:ext cx="1537051" cy="10287000"/>
            <a:chOff x="0" y="0"/>
            <a:chExt cx="452372" cy="3027584"/>
          </a:xfrm>
        </p:grpSpPr>
        <p:sp>
          <p:nvSpPr>
            <p:cNvPr id="21" name="Freeform 3">
              <a:extLst>
                <a:ext uri="{FF2B5EF4-FFF2-40B4-BE49-F238E27FC236}">
                  <a16:creationId xmlns:a16="http://schemas.microsoft.com/office/drawing/2014/main" id="{79544222-3CAE-A3C7-107D-D28BED449401}"/>
                </a:ext>
              </a:extLst>
            </p:cNvPr>
            <p:cNvSpPr/>
            <p:nvPr/>
          </p:nvSpPr>
          <p:spPr>
            <a:xfrm>
              <a:off x="0" y="0"/>
              <a:ext cx="452372" cy="3027584"/>
            </a:xfrm>
            <a:custGeom>
              <a:avLst/>
              <a:gdLst/>
              <a:ahLst/>
              <a:cxnLst/>
              <a:rect l="l" t="t" r="r" b="b"/>
              <a:pathLst>
                <a:path w="452372" h="3027584">
                  <a:moveTo>
                    <a:pt x="0" y="0"/>
                  </a:moveTo>
                  <a:lnTo>
                    <a:pt x="452372" y="0"/>
                  </a:lnTo>
                  <a:lnTo>
                    <a:pt x="452372" y="3027584"/>
                  </a:lnTo>
                  <a:lnTo>
                    <a:pt x="0" y="3027584"/>
                  </a:lnTo>
                  <a:close/>
                </a:path>
              </a:pathLst>
            </a:custGeom>
            <a:solidFill>
              <a:srgbClr val="9ACA3C"/>
            </a:solidFill>
          </p:spPr>
          <p:txBody>
            <a:bodyPr/>
            <a:lstStyle/>
            <a:p>
              <a:endParaRPr lang="tr-TR">
                <a:solidFill>
                  <a:srgbClr val="007B00"/>
                </a:solidFill>
              </a:endParaRPr>
            </a:p>
          </p:txBody>
        </p:sp>
        <p:sp>
          <p:nvSpPr>
            <p:cNvPr id="22" name="TextBox 4">
              <a:extLst>
                <a:ext uri="{FF2B5EF4-FFF2-40B4-BE49-F238E27FC236}">
                  <a16:creationId xmlns:a16="http://schemas.microsoft.com/office/drawing/2014/main" id="{7CCC2B32-2BA8-967A-1667-360504B1C36E}"/>
                </a:ext>
              </a:extLst>
            </p:cNvPr>
            <p:cNvSpPr txBox="1"/>
            <p:nvPr/>
          </p:nvSpPr>
          <p:spPr>
            <a:xfrm>
              <a:off x="0" y="19050"/>
              <a:ext cx="452372" cy="3008534"/>
            </a:xfrm>
            <a:prstGeom prst="rect">
              <a:avLst/>
            </a:prstGeom>
          </p:spPr>
          <p:txBody>
            <a:bodyPr lIns="50800" tIns="50800" rIns="50800" bIns="50800" rtlCol="0" anchor="ctr"/>
            <a:lstStyle/>
            <a:p>
              <a:pPr algn="ctr">
                <a:lnSpc>
                  <a:spcPts val="1701"/>
                </a:lnSpc>
              </a:pPr>
              <a:endParaRPr/>
            </a:p>
          </p:txBody>
        </p:sp>
      </p:grpSp>
      <p:sp>
        <p:nvSpPr>
          <p:cNvPr id="23" name="Freeform 5">
            <a:extLst>
              <a:ext uri="{FF2B5EF4-FFF2-40B4-BE49-F238E27FC236}">
                <a16:creationId xmlns:a16="http://schemas.microsoft.com/office/drawing/2014/main" id="{F2C8A8BA-380A-4B38-59E9-99056CFBC6A2}"/>
              </a:ext>
            </a:extLst>
          </p:cNvPr>
          <p:cNvSpPr/>
          <p:nvPr/>
        </p:nvSpPr>
        <p:spPr>
          <a:xfrm>
            <a:off x="7897480" y="3366839"/>
            <a:ext cx="6278879" cy="6297097"/>
          </a:xfrm>
          <a:custGeom>
            <a:avLst/>
            <a:gdLst/>
            <a:ahLst/>
            <a:cxnLst/>
            <a:rect l="l" t="t" r="r" b="b"/>
            <a:pathLst>
              <a:path w="6278879" h="6297097">
                <a:moveTo>
                  <a:pt x="0" y="0"/>
                </a:moveTo>
                <a:lnTo>
                  <a:pt x="6278880" y="0"/>
                </a:lnTo>
                <a:lnTo>
                  <a:pt x="6278880" y="6297097"/>
                </a:lnTo>
                <a:lnTo>
                  <a:pt x="0" y="6297097"/>
                </a:lnTo>
                <a:lnTo>
                  <a:pt x="0" y="0"/>
                </a:lnTo>
                <a:close/>
              </a:path>
            </a:pathLst>
          </a:custGeom>
          <a:blipFill>
            <a:blip r:embed="rId3"/>
            <a:stretch>
              <a:fillRect l="-919" r="-919" b="-1544"/>
            </a:stretch>
          </a:blipFill>
        </p:spPr>
        <p:txBody>
          <a:bodyPr/>
          <a:lstStyle/>
          <a:p>
            <a:endParaRPr lang="tr-TR"/>
          </a:p>
        </p:txBody>
      </p:sp>
      <p:sp>
        <p:nvSpPr>
          <p:cNvPr id="24" name="TextBox 6">
            <a:extLst>
              <a:ext uri="{FF2B5EF4-FFF2-40B4-BE49-F238E27FC236}">
                <a16:creationId xmlns:a16="http://schemas.microsoft.com/office/drawing/2014/main" id="{90650D15-C72C-35AF-B0C3-6D7975DEEC14}"/>
              </a:ext>
            </a:extLst>
          </p:cNvPr>
          <p:cNvSpPr txBox="1"/>
          <p:nvPr/>
        </p:nvSpPr>
        <p:spPr>
          <a:xfrm>
            <a:off x="7897480" y="1899460"/>
            <a:ext cx="8383502" cy="1189451"/>
          </a:xfrm>
          <a:prstGeom prst="rect">
            <a:avLst/>
          </a:prstGeom>
        </p:spPr>
        <p:txBody>
          <a:bodyPr lIns="0" tIns="0" rIns="0" bIns="0" rtlCol="0" anchor="t">
            <a:spAutoFit/>
          </a:bodyPr>
          <a:lstStyle/>
          <a:p>
            <a:pPr xmlns:a="http://schemas.openxmlformats.org/drawingml/2006/main" algn="just">
              <a:lnSpc>
                <a:spcPts val="3132"/>
              </a:lnSpc>
              <a:spcBef>
                <a:spcPct val="0"/>
              </a:spcBef>
            </a:pPr>
            <a:r xmlns:a="http://schemas.openxmlformats.org/drawingml/2006/main">
              <a:rPr lang="bg" sz="3041" dirty="0">
                <a:solidFill>
                  <a:srgbClr val="003399"/>
                </a:solidFill>
                <a:latin typeface="Open Sans"/>
                <a:ea typeface="Open Sans"/>
                <a:cs typeface="Open Sans"/>
                <a:sym typeface="Open Sans"/>
              </a:rPr>
              <a:t>СЪТРУДНИЧЕСТВО ЗА ПЛАНИРАНЕ И МОНИТОРИНГ НА УСТОЙЧИВА ЕНЕРГИЯ И КЛИМАТИЧНИ ДЕЙСТВИЯ В БСБ</a:t>
            </a:r>
          </a:p>
        </p:txBody>
      </p:sp>
      <p:grpSp>
        <p:nvGrpSpPr>
          <p:cNvPr id="25" name="Group 7">
            <a:extLst>
              <a:ext uri="{FF2B5EF4-FFF2-40B4-BE49-F238E27FC236}">
                <a16:creationId xmlns:a16="http://schemas.microsoft.com/office/drawing/2014/main" id="{482943A1-E777-6436-4B79-59847D74FF1E}"/>
              </a:ext>
            </a:extLst>
          </p:cNvPr>
          <p:cNvGrpSpPr/>
          <p:nvPr/>
        </p:nvGrpSpPr>
        <p:grpSpPr>
          <a:xfrm rot="5400000">
            <a:off x="14594715" y="-131531"/>
            <a:ext cx="365835" cy="7020735"/>
            <a:chOff x="0" y="0"/>
            <a:chExt cx="107669" cy="2066284"/>
          </a:xfrm>
        </p:grpSpPr>
        <p:sp>
          <p:nvSpPr>
            <p:cNvPr id="26" name="Freeform 8">
              <a:extLst>
                <a:ext uri="{FF2B5EF4-FFF2-40B4-BE49-F238E27FC236}">
                  <a16:creationId xmlns:a16="http://schemas.microsoft.com/office/drawing/2014/main" id="{066463B6-7BB8-BB87-3E59-851EF7169F4C}"/>
                </a:ext>
              </a:extLst>
            </p:cNvPr>
            <p:cNvSpPr/>
            <p:nvPr/>
          </p:nvSpPr>
          <p:spPr>
            <a:xfrm>
              <a:off x="0" y="0"/>
              <a:ext cx="107669" cy="2066285"/>
            </a:xfrm>
            <a:custGeom>
              <a:avLst/>
              <a:gdLst/>
              <a:ahLst/>
              <a:cxnLst/>
              <a:rect l="l" t="t" r="r" b="b"/>
              <a:pathLst>
                <a:path w="107669" h="2066285">
                  <a:moveTo>
                    <a:pt x="0" y="0"/>
                  </a:moveTo>
                  <a:lnTo>
                    <a:pt x="107669" y="0"/>
                  </a:lnTo>
                  <a:lnTo>
                    <a:pt x="107669" y="2066285"/>
                  </a:lnTo>
                  <a:lnTo>
                    <a:pt x="0" y="2066285"/>
                  </a:lnTo>
                  <a:close/>
                </a:path>
              </a:pathLst>
            </a:custGeom>
            <a:solidFill>
              <a:srgbClr val="9ACA3C"/>
            </a:solidFill>
          </p:spPr>
          <p:txBody>
            <a:bodyPr/>
            <a:lstStyle/>
            <a:p>
              <a:endParaRPr lang="tr-TR"/>
            </a:p>
          </p:txBody>
        </p:sp>
        <p:sp>
          <p:nvSpPr>
            <p:cNvPr id="27" name="TextBox 9">
              <a:extLst>
                <a:ext uri="{FF2B5EF4-FFF2-40B4-BE49-F238E27FC236}">
                  <a16:creationId xmlns:a16="http://schemas.microsoft.com/office/drawing/2014/main" id="{D6EEA564-DCC7-9538-2566-DF06B650105B}"/>
                </a:ext>
              </a:extLst>
            </p:cNvPr>
            <p:cNvSpPr txBox="1"/>
            <p:nvPr/>
          </p:nvSpPr>
          <p:spPr>
            <a:xfrm>
              <a:off x="0" y="19050"/>
              <a:ext cx="107669" cy="2047234"/>
            </a:xfrm>
            <a:prstGeom prst="rect">
              <a:avLst/>
            </a:prstGeom>
          </p:spPr>
          <p:txBody>
            <a:bodyPr lIns="50800" tIns="50800" rIns="50800" bIns="50800" rtlCol="0" anchor="ctr"/>
            <a:lstStyle/>
            <a:p>
              <a:pPr algn="ctr">
                <a:lnSpc>
                  <a:spcPts val="1701"/>
                </a:lnSpc>
              </a:pPr>
              <a:endParaRPr/>
            </a:p>
          </p:txBody>
        </p:sp>
      </p:grpSp>
      <p:sp>
        <p:nvSpPr>
          <p:cNvPr id="28" name="TextBox 10">
            <a:extLst>
              <a:ext uri="{FF2B5EF4-FFF2-40B4-BE49-F238E27FC236}">
                <a16:creationId xmlns:a16="http://schemas.microsoft.com/office/drawing/2014/main" id="{51F159F7-EBFB-86A7-9CDE-859022A776F0}"/>
              </a:ext>
            </a:extLst>
          </p:cNvPr>
          <p:cNvSpPr txBox="1"/>
          <p:nvPr/>
        </p:nvSpPr>
        <p:spPr>
          <a:xfrm>
            <a:off x="11267265" y="3234019"/>
            <a:ext cx="5483684" cy="303739"/>
          </a:xfrm>
          <a:prstGeom prst="rect">
            <a:avLst/>
          </a:prstGeom>
        </p:spPr>
        <p:txBody>
          <a:bodyPr lIns="0" tIns="0" rIns="0" bIns="0" rtlCol="0" anchor="t">
            <a:spAutoFit/>
          </a:bodyPr>
          <a:lstStyle/>
          <a:p>
            <a:pPr xmlns:a="http://schemas.openxmlformats.org/drawingml/2006/main" algn="l">
              <a:lnSpc>
                <a:spcPts val="2317"/>
              </a:lnSpc>
              <a:spcBef>
                <a:spcPct val="0"/>
              </a:spcBef>
            </a:pPr>
            <a:r xmlns:a="http://schemas.openxmlformats.org/drawingml/2006/main">
              <a:rPr lang="bg" sz="2250" b="1">
                <a:solidFill>
                  <a:srgbClr val="FFFFFF"/>
                </a:solidFill>
                <a:latin typeface="Open Sans Bold"/>
                <a:ea typeface="Open Sans Bold"/>
                <a:cs typeface="Open Sans Bold"/>
                <a:sym typeface="Open Sans Bold"/>
              </a:rPr>
              <a:t>STEP2CleanPlan </a:t>
            </a:r>
            <a:r xmlns:a="http://schemas.openxmlformats.org/drawingml/2006/main">
              <a:rPr lang="bg" sz="2250">
                <a:solidFill>
                  <a:srgbClr val="FFFFFF"/>
                </a:solidFill>
                <a:latin typeface="Open Sans"/>
                <a:ea typeface="Open Sans"/>
                <a:cs typeface="Open Sans"/>
                <a:sym typeface="Open Sans"/>
              </a:rPr>
              <a:t>BSB00004</a:t>
            </a:r>
            <a:r xmlns:a="http://schemas.openxmlformats.org/drawingml/2006/main">
              <a:rPr lang="bg" sz="2250" b="1">
                <a:solidFill>
                  <a:srgbClr val="FFFFFF"/>
                </a:solidFill>
                <a:latin typeface="Open Sans Bold"/>
                <a:ea typeface="Open Sans Bold"/>
                <a:cs typeface="Open Sans Bold"/>
                <a:sym typeface="Open Sans Bold"/>
              </a:rPr>
              <a:t> </a:t>
            </a:r>
          </a:p>
        </p:txBody>
      </p:sp>
      <p:sp>
        <p:nvSpPr>
          <p:cNvPr id="29" name="Freeform 11">
            <a:extLst>
              <a:ext uri="{FF2B5EF4-FFF2-40B4-BE49-F238E27FC236}">
                <a16:creationId xmlns:a16="http://schemas.microsoft.com/office/drawing/2014/main" id="{639A8DD7-E1F0-9D7D-111C-18FAB674E823}"/>
              </a:ext>
            </a:extLst>
          </p:cNvPr>
          <p:cNvSpPr/>
          <p:nvPr/>
        </p:nvSpPr>
        <p:spPr>
          <a:xfrm>
            <a:off x="0" y="0"/>
            <a:ext cx="6224311" cy="1877433"/>
          </a:xfrm>
          <a:custGeom>
            <a:avLst/>
            <a:gdLst/>
            <a:ahLst/>
            <a:cxnLst/>
            <a:rect l="l" t="t" r="r" b="b"/>
            <a:pathLst>
              <a:path w="6224311" h="1877433">
                <a:moveTo>
                  <a:pt x="0" y="0"/>
                </a:moveTo>
                <a:lnTo>
                  <a:pt x="6224311" y="0"/>
                </a:lnTo>
                <a:lnTo>
                  <a:pt x="6224311" y="1877433"/>
                </a:lnTo>
                <a:lnTo>
                  <a:pt x="0" y="1877433"/>
                </a:lnTo>
                <a:lnTo>
                  <a:pt x="0" y="0"/>
                </a:lnTo>
                <a:close/>
              </a:path>
            </a:pathLst>
          </a:custGeom>
          <a:blipFill>
            <a:blip r:embed="rId4"/>
            <a:stretch>
              <a:fillRect/>
            </a:stretch>
          </a:blipFill>
        </p:spPr>
        <p:txBody>
          <a:bodyPr/>
          <a:lstStyle/>
          <a:p>
            <a:endParaRPr lang="tr-TR"/>
          </a:p>
        </p:txBody>
      </p:sp>
      <p:sp>
        <p:nvSpPr>
          <p:cNvPr id="30" name="AutoShape 12">
            <a:extLst>
              <a:ext uri="{FF2B5EF4-FFF2-40B4-BE49-F238E27FC236}">
                <a16:creationId xmlns:a16="http://schemas.microsoft.com/office/drawing/2014/main" id="{40A6C612-D04B-574B-63F3-6D149AE93674}"/>
              </a:ext>
            </a:extLst>
          </p:cNvPr>
          <p:cNvSpPr/>
          <p:nvPr/>
        </p:nvSpPr>
        <p:spPr>
          <a:xfrm>
            <a:off x="277400" y="1861597"/>
            <a:ext cx="5482439" cy="0"/>
          </a:xfrm>
          <a:prstGeom prst="line">
            <a:avLst/>
          </a:prstGeom>
          <a:ln w="38100" cap="flat">
            <a:solidFill>
              <a:srgbClr val="003399"/>
            </a:solidFill>
            <a:prstDash val="solid"/>
            <a:headEnd type="none" w="sm" len="sm"/>
            <a:tailEnd type="none" w="sm" len="sm"/>
          </a:ln>
        </p:spPr>
        <p:txBody>
          <a:bodyPr/>
          <a:lstStyle/>
          <a:p>
            <a:endParaRPr lang="tr-TR"/>
          </a:p>
        </p:txBody>
      </p:sp>
      <p:sp>
        <p:nvSpPr>
          <p:cNvPr id="31" name="TextBox 13">
            <a:extLst>
              <a:ext uri="{FF2B5EF4-FFF2-40B4-BE49-F238E27FC236}">
                <a16:creationId xmlns:a16="http://schemas.microsoft.com/office/drawing/2014/main" id="{793A15EE-C873-0B77-8247-57F3D90E8E9F}"/>
              </a:ext>
            </a:extLst>
          </p:cNvPr>
          <p:cNvSpPr txBox="1"/>
          <p:nvPr/>
        </p:nvSpPr>
        <p:spPr>
          <a:xfrm>
            <a:off x="277400" y="2070220"/>
            <a:ext cx="4523968" cy="400153"/>
          </a:xfrm>
          <a:prstGeom prst="rect">
            <a:avLst/>
          </a:prstGeom>
        </p:spPr>
        <p:txBody>
          <a:bodyPr lIns="0" tIns="0" rIns="0" bIns="0" rtlCol="0" anchor="t">
            <a:spAutoFit/>
          </a:bodyPr>
          <a:lstStyle/>
          <a:p>
            <a:pPr xmlns:a="http://schemas.openxmlformats.org/drawingml/2006/main" algn="l">
              <a:lnSpc>
                <a:spcPts val="3258"/>
              </a:lnSpc>
              <a:spcBef>
                <a:spcPct val="0"/>
              </a:spcBef>
            </a:pPr>
            <a:r xmlns:a="http://schemas.openxmlformats.org/drawingml/2006/main">
              <a:rPr lang="bg" sz="2327" b="1">
                <a:solidFill>
                  <a:srgbClr val="9ACA3C"/>
                </a:solidFill>
                <a:latin typeface="Montserrat Bold"/>
                <a:ea typeface="Montserrat Bold"/>
                <a:cs typeface="Montserrat Bold"/>
                <a:sym typeface="Montserrat Bold"/>
              </a:rPr>
              <a:t>STEP2CleanPlan</a:t>
            </a:r>
          </a:p>
        </p:txBody>
      </p:sp>
      <p:grpSp>
        <p:nvGrpSpPr>
          <p:cNvPr id="32" name="Group 14">
            <a:extLst>
              <a:ext uri="{FF2B5EF4-FFF2-40B4-BE49-F238E27FC236}">
                <a16:creationId xmlns:a16="http://schemas.microsoft.com/office/drawing/2014/main" id="{FE09076D-5AA3-2350-1753-DAB2F8E682B7}"/>
              </a:ext>
            </a:extLst>
          </p:cNvPr>
          <p:cNvGrpSpPr/>
          <p:nvPr/>
        </p:nvGrpSpPr>
        <p:grpSpPr>
          <a:xfrm rot="5400000">
            <a:off x="3781547" y="3532831"/>
            <a:ext cx="334386" cy="7897480"/>
            <a:chOff x="0" y="0"/>
            <a:chExt cx="98414" cy="2324321"/>
          </a:xfrm>
        </p:grpSpPr>
        <p:sp>
          <p:nvSpPr>
            <p:cNvPr id="33" name="Freeform 15">
              <a:extLst>
                <a:ext uri="{FF2B5EF4-FFF2-40B4-BE49-F238E27FC236}">
                  <a16:creationId xmlns:a16="http://schemas.microsoft.com/office/drawing/2014/main" id="{1C9DF722-1B72-7AC7-43AF-022A7AD7D741}"/>
                </a:ext>
              </a:extLst>
            </p:cNvPr>
            <p:cNvSpPr/>
            <p:nvPr/>
          </p:nvSpPr>
          <p:spPr>
            <a:xfrm>
              <a:off x="0" y="0"/>
              <a:ext cx="98414" cy="2324321"/>
            </a:xfrm>
            <a:custGeom>
              <a:avLst/>
              <a:gdLst/>
              <a:ahLst/>
              <a:cxnLst/>
              <a:rect l="l" t="t" r="r" b="b"/>
              <a:pathLst>
                <a:path w="98414" h="2324321">
                  <a:moveTo>
                    <a:pt x="0" y="0"/>
                  </a:moveTo>
                  <a:lnTo>
                    <a:pt x="98414" y="0"/>
                  </a:lnTo>
                  <a:lnTo>
                    <a:pt x="98414" y="2324321"/>
                  </a:lnTo>
                  <a:lnTo>
                    <a:pt x="0" y="2324321"/>
                  </a:lnTo>
                  <a:close/>
                </a:path>
              </a:pathLst>
            </a:custGeom>
            <a:solidFill>
              <a:srgbClr val="9ACA3C"/>
            </a:solidFill>
          </p:spPr>
          <p:txBody>
            <a:bodyPr/>
            <a:lstStyle/>
            <a:p>
              <a:endParaRPr lang="tr-TR"/>
            </a:p>
          </p:txBody>
        </p:sp>
        <p:sp>
          <p:nvSpPr>
            <p:cNvPr id="34" name="TextBox 16">
              <a:extLst>
                <a:ext uri="{FF2B5EF4-FFF2-40B4-BE49-F238E27FC236}">
                  <a16:creationId xmlns:a16="http://schemas.microsoft.com/office/drawing/2014/main" id="{C906054A-74D1-FAC4-43CB-78B8347737FB}"/>
                </a:ext>
              </a:extLst>
            </p:cNvPr>
            <p:cNvSpPr txBox="1"/>
            <p:nvPr/>
          </p:nvSpPr>
          <p:spPr>
            <a:xfrm>
              <a:off x="0" y="19050"/>
              <a:ext cx="98414" cy="2305271"/>
            </a:xfrm>
            <a:prstGeom prst="rect">
              <a:avLst/>
            </a:prstGeom>
          </p:spPr>
          <p:txBody>
            <a:bodyPr lIns="50800" tIns="50800" rIns="50800" bIns="50800" rtlCol="0" anchor="ctr"/>
            <a:lstStyle/>
            <a:p>
              <a:pPr algn="ctr">
                <a:lnSpc>
                  <a:spcPts val="1701"/>
                </a:lnSpc>
              </a:pPr>
              <a:endParaRPr/>
            </a:p>
          </p:txBody>
        </p:sp>
      </p:grpSp>
      <p:sp>
        <p:nvSpPr>
          <p:cNvPr id="35" name="TextBox 17">
            <a:extLst>
              <a:ext uri="{FF2B5EF4-FFF2-40B4-BE49-F238E27FC236}">
                <a16:creationId xmlns:a16="http://schemas.microsoft.com/office/drawing/2014/main" id="{B1568A52-0972-D30E-B6F6-CE70A22B2C5F}"/>
              </a:ext>
            </a:extLst>
          </p:cNvPr>
          <p:cNvSpPr txBox="1"/>
          <p:nvPr/>
        </p:nvSpPr>
        <p:spPr>
          <a:xfrm>
            <a:off x="277400" y="3761703"/>
            <a:ext cx="6888674" cy="3388107"/>
          </a:xfrm>
          <a:prstGeom prst="rect">
            <a:avLst/>
          </a:prstGeom>
        </p:spPr>
        <p:txBody>
          <a:bodyPr lIns="0" tIns="0" rIns="0" bIns="0" rtlCol="0" anchor="t">
            <a:spAutoFit/>
          </a:bodyPr>
          <a:lstStyle/>
          <a:p>
            <a:pPr xmlns:a="http://schemas.openxmlformats.org/drawingml/2006/main" algn="just">
              <a:lnSpc>
                <a:spcPts val="3280"/>
              </a:lnSpc>
              <a:spcBef>
                <a:spcPct val="0"/>
              </a:spcBef>
            </a:pP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Модул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2: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Устойчива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градска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мобилност</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и</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Енергия</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Ефективност</a:t>
            </a:r>
            <a:endParaRPr xmlns:a="http://schemas.openxmlformats.org/drawingml/2006/main" lang="tr-TR" sz="3200" dirty="0">
              <a:solidFill>
                <a:srgbClr val="003399"/>
              </a:solidFill>
              <a:effectLst/>
              <a:ea typeface="Open Sans" panose="020B0606030504020204" pitchFamily="34" charset="0"/>
              <a:cs typeface="Open Sans" panose="020B0606030504020204" pitchFamily="34" charset="0"/>
            </a:endParaRPr>
          </a:p>
          <a:p>
            <a:pPr algn="just">
              <a:lnSpc>
                <a:spcPts val="3280"/>
              </a:lnSpc>
              <a:spcBef>
                <a:spcPct val="0"/>
              </a:spcBef>
            </a:pPr>
            <a:endParaRPr lang="tr-TR" sz="3200" dirty="0">
              <a:solidFill>
                <a:srgbClr val="003399"/>
              </a:solidFill>
              <a:ea typeface="Open Sans" panose="020B0606030504020204" pitchFamily="34" charset="0"/>
              <a:cs typeface="Open Sans" panose="020B0606030504020204" pitchFamily="34" charset="0"/>
            </a:endParaRPr>
          </a:p>
          <a:p>
            <a:pPr xmlns:a="http://schemas.openxmlformats.org/drawingml/2006/main" algn="just">
              <a:lnSpc>
                <a:spcPts val="3280"/>
              </a:lnSpc>
              <a:spcBef>
                <a:spcPct val="0"/>
              </a:spcBef>
            </a:pP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Подмодул 202: Енергийна ефективност в градската инфраструктура</a:t>
            </a:r>
            <a:endParaRPr xmlns:a="http://schemas.openxmlformats.org/drawingml/2006/main" lang="tr-TR" sz="3200" dirty="0">
              <a:solidFill>
                <a:srgbClr val="003399"/>
              </a:solidFill>
              <a:effectLst/>
              <a:ea typeface="Open Sans" panose="020B0606030504020204" pitchFamily="34" charset="0"/>
              <a:cs typeface="Open Sans" panose="020B0606030504020204" pitchFamily="34" charset="0"/>
            </a:endParaRPr>
          </a:p>
          <a:p>
            <a:pPr algn="just">
              <a:lnSpc>
                <a:spcPts val="3280"/>
              </a:lnSpc>
              <a:spcBef>
                <a:spcPct val="0"/>
              </a:spcBef>
            </a:pPr>
            <a:endParaRPr lang="tr-TR" sz="3200" dirty="0">
              <a:solidFill>
                <a:srgbClr val="003399"/>
              </a:solidFill>
              <a:ea typeface="Open Sans" panose="020B0606030504020204" pitchFamily="34" charset="0"/>
              <a:cs typeface="Open Sans" panose="020B0606030504020204" pitchFamily="34" charset="0"/>
            </a:endParaRPr>
          </a:p>
          <a:p>
            <a:pPr xmlns:a="http://schemas.openxmlformats.org/drawingml/2006/main" algn="just">
              <a:lnSpc>
                <a:spcPts val="3280"/>
              </a:lnSpc>
              <a:spcBef>
                <a:spcPct val="0"/>
              </a:spcBef>
            </a:pP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202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H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a:solidFill>
                  <a:srgbClr val="003399"/>
                </a:solidFill>
                <a:effectLst/>
                <a:ea typeface="Calibri" panose="020F0502020204030204" pitchFamily="34" charset="0"/>
              </a:rPr>
              <a:t>Киберсигурност и оперативна съвместимост за интелигентни сградни системи</a:t>
            </a:r>
            <a:endParaRPr xmlns:a="http://schemas.openxmlformats.org/drawingml/2006/main" lang="tr-TR" sz="3200" spc="96" dirty="0">
              <a:solidFill>
                <a:srgbClr val="003399"/>
              </a:solidFill>
              <a:ea typeface="Open Sans Bold"/>
              <a:cs typeface="Open Sans Bold"/>
            </a:endParaRPr>
          </a:p>
        </p:txBody>
      </p:sp>
      <p:sp>
        <p:nvSpPr>
          <p:cNvPr id="38" name="TextBox 20">
            <a:extLst>
              <a:ext uri="{FF2B5EF4-FFF2-40B4-BE49-F238E27FC236}">
                <a16:creationId xmlns:a16="http://schemas.microsoft.com/office/drawing/2014/main" id="{66C38E3B-0013-7D1E-CDDD-8B1B88FBA657}"/>
              </a:ext>
            </a:extLst>
          </p:cNvPr>
          <p:cNvSpPr txBox="1"/>
          <p:nvPr/>
        </p:nvSpPr>
        <p:spPr>
          <a:xfrm>
            <a:off x="1409070" y="9892536"/>
            <a:ext cx="12976821" cy="354782"/>
          </a:xfrm>
          <a:prstGeom prst="rect">
            <a:avLst/>
          </a:prstGeom>
        </p:spPr>
        <p:txBody>
          <a:bodyPr lIns="0" tIns="0" rIns="0" bIns="0" rtlCol="0" anchor="t">
            <a:spAutoFit/>
          </a:bodyPr>
          <a:lstStyle/>
          <a:p>
            <a:pPr xmlns:a="http://schemas.openxmlformats.org/drawingml/2006/main" algn="ctr">
              <a:lnSpc>
                <a:spcPts val="1436"/>
              </a:lnSpc>
              <a:spcBef>
                <a:spcPct val="0"/>
              </a:spcBef>
            </a:pPr>
            <a:r xmlns:a="http://schemas.openxmlformats.org/drawingml/2006/main">
              <a:rPr lang="bg" sz="1025">
                <a:solidFill>
                  <a:srgbClr val="98ADA6"/>
                </a:solidFill>
                <a:latin typeface="Open Sans"/>
                <a:ea typeface="Open Sans"/>
                <a:cs typeface="Open Sans"/>
                <a:sym typeface="Open Sans"/>
              </a:rPr>
              <a:t>Програмата Interreg NEXT за басейна на Черно море е съфинансирана от Европейския съюз по линия на Инструмента за съседство, развитие и международно сътрудничество (NDICI) и от участващите страни: Армения, България, Грузия, Гърция, Молдова, Румъния, Турция и Украйна.</a:t>
            </a:r>
          </a:p>
        </p:txBody>
      </p:sp>
      <p:sp>
        <p:nvSpPr>
          <p:cNvPr id="3" name="Metin kutusu 2">
            <a:extLst>
              <a:ext uri="{FF2B5EF4-FFF2-40B4-BE49-F238E27FC236}">
                <a16:creationId xmlns:a16="http://schemas.microsoft.com/office/drawing/2014/main" id="{23CEE155-B216-8BD1-F601-5B5D934E644D}"/>
              </a:ext>
            </a:extLst>
          </p:cNvPr>
          <p:cNvSpPr txBox="1"/>
          <p:nvPr/>
        </p:nvSpPr>
        <p:spPr>
          <a:xfrm>
            <a:off x="293105" y="8216780"/>
            <a:ext cx="9144000" cy="515526"/>
          </a:xfrm>
          <a:prstGeom prst="rect">
            <a:avLst/>
          </a:prstGeom>
          <a:noFill/>
        </p:spPr>
        <p:txBody>
          <a:bodyPr wrap="square">
            <a:spAutoFit/>
          </a:bodyPr>
          <a:lstStyle/>
          <a:p>
            <a:pPr xmlns:a="http://schemas.openxmlformats.org/drawingml/2006/main" algn="just">
              <a:lnSpc>
                <a:spcPts val="3280"/>
              </a:lnSpc>
              <a:spcBef>
                <a:spcPct val="0"/>
              </a:spcBef>
            </a:pP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Треньор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1AABC8-BA6E-B723-DBEE-CCC236245C03}"/>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6625C11D-0FE2-A3DD-89BE-68044D516C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932AED37-9588-2354-C495-5BA27432EC61}"/>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Семантичен</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Рамки</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за</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Управление</a:t>
            </a:r>
            <a:endParaRPr xmlns:a="http://schemas.openxmlformats.org/drawingml/2006/main" lang="tr-TR" sz="4400" b="1" dirty="0">
              <a:solidFill>
                <a:srgbClr val="003399"/>
              </a:solidFill>
            </a:endParaRPr>
          </a:p>
        </p:txBody>
      </p:sp>
      <p:sp>
        <p:nvSpPr>
          <p:cNvPr id="3" name="Title 1">
            <a:extLst>
              <a:ext uri="{FF2B5EF4-FFF2-40B4-BE49-F238E27FC236}">
                <a16:creationId xmlns:a16="http://schemas.microsoft.com/office/drawing/2014/main" id="{1B469C67-E763-0EF1-EDCF-73B4DF11724D}"/>
              </a:ext>
            </a:extLst>
          </p:cNvPr>
          <p:cNvSpPr txBox="1">
            <a:spLocks/>
          </p:cNvSpPr>
          <p:nvPr/>
        </p:nvSpPr>
        <p:spPr>
          <a:xfrm>
            <a:off x="5486402" y="529068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Content Placeholder 2">
            <a:extLst>
              <a:ext uri="{FF2B5EF4-FFF2-40B4-BE49-F238E27FC236}">
                <a16:creationId xmlns:a16="http://schemas.microsoft.com/office/drawing/2014/main" id="{72BC60CB-4BD0-7750-017D-F1BB81B14E57}"/>
              </a:ext>
            </a:extLst>
          </p:cNvPr>
          <p:cNvSpPr txBox="1">
            <a:spLocks/>
          </p:cNvSpPr>
          <p:nvPr/>
        </p:nvSpPr>
        <p:spPr>
          <a:xfrm>
            <a:off x="518160" y="3007384"/>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err="1">
                <a:solidFill>
                  <a:srgbClr val="003399"/>
                </a:solidFill>
              </a:rPr>
              <a:t>Тухла</a:t>
            </a:r>
            <a:r xmlns:a="http://schemas.openxmlformats.org/drawingml/2006/main">
              <a:rPr lang="bg" dirty="0">
                <a:solidFill>
                  <a:srgbClr val="003399"/>
                </a:solidFill>
              </a:rPr>
              <a:t> </a:t>
            </a:r>
            <a:r xmlns:a="http://schemas.openxmlformats.org/drawingml/2006/main">
              <a:rPr lang="bg" dirty="0" err="1">
                <a:solidFill>
                  <a:srgbClr val="003399"/>
                </a:solidFill>
              </a:rPr>
              <a:t>Схема </a:t>
            </a:r>
            <a:r xmlns:a="http://schemas.openxmlformats.org/drawingml/2006/main">
              <a:rPr lang="bg" dirty="0">
                <a:solidFill>
                  <a:srgbClr val="003399"/>
                </a:solidFill>
              </a:rPr>
              <a:t>и </a:t>
            </a:r>
            <a:r xmlns:a="http://schemas.openxmlformats.org/drawingml/2006/main">
              <a:rPr lang="bg" dirty="0" err="1">
                <a:solidFill>
                  <a:srgbClr val="003399"/>
                </a:solidFill>
              </a:rPr>
              <a:t>Haystack </a:t>
            </a:r>
            <a:r xmlns:a="http://schemas.openxmlformats.org/drawingml/2006/main">
              <a:rPr lang="bg" dirty="0">
                <a:solidFill>
                  <a:srgbClr val="003399"/>
                </a:solidFill>
              </a:rPr>
              <a:t>= </a:t>
            </a:r>
            <a:r xmlns:a="http://schemas.openxmlformats.org/drawingml/2006/main">
              <a:rPr lang="bg" dirty="0" err="1">
                <a:solidFill>
                  <a:srgbClr val="003399"/>
                </a:solidFill>
              </a:rPr>
              <a:t>достъп </a:t>
            </a:r>
            <a:r xmlns:a="http://schemas.openxmlformats.org/drawingml/2006/main">
              <a:rPr lang="bg" dirty="0">
                <a:solidFill>
                  <a:srgbClr val="003399"/>
                </a:solidFill>
              </a:rPr>
              <a:t>+ </a:t>
            </a:r>
            <a:r xmlns:a="http://schemas.openxmlformats.org/drawingml/2006/main">
              <a:rPr lang="bg" dirty="0" err="1">
                <a:solidFill>
                  <a:srgbClr val="003399"/>
                </a:solidFill>
              </a:rPr>
              <a:t>одит</a:t>
            </a:r>
            <a:endParaRPr xmlns:a="http://schemas.openxmlformats.org/drawingml/2006/main" lang="tr-TR" dirty="0">
              <a:solidFill>
                <a:srgbClr val="003399"/>
              </a:solidFill>
            </a:endParaRPr>
          </a:p>
          <a:p>
            <a:r xmlns:a="http://schemas.openxmlformats.org/drawingml/2006/main">
              <a:rPr lang="bg" dirty="0" err="1">
                <a:solidFill>
                  <a:srgbClr val="003399"/>
                </a:solidFill>
              </a:rPr>
              <a:t>Поддръжка</a:t>
            </a:r>
            <a:r xmlns:a="http://schemas.openxmlformats.org/drawingml/2006/main">
              <a:rPr lang="bg" dirty="0">
                <a:solidFill>
                  <a:srgbClr val="003399"/>
                </a:solidFill>
              </a:rPr>
              <a:t> </a:t>
            </a:r>
            <a:r xmlns:a="http://schemas.openxmlformats.org/drawingml/2006/main">
              <a:rPr lang="bg" dirty="0" err="1">
                <a:solidFill>
                  <a:srgbClr val="003399"/>
                </a:solidFill>
              </a:rPr>
              <a:t>за </a:t>
            </a:r>
            <a:r xmlns:a="http://schemas.openxmlformats.org/drawingml/2006/main">
              <a:rPr lang="bg" dirty="0">
                <a:solidFill>
                  <a:srgbClr val="003399"/>
                </a:solidFill>
              </a:rPr>
              <a:t>RBAC + API </a:t>
            </a:r>
            <a:r xmlns:a="http://schemas.openxmlformats.org/drawingml/2006/main">
              <a:rPr lang="bg" dirty="0" err="1">
                <a:solidFill>
                  <a:srgbClr val="003399"/>
                </a:solidFill>
              </a:rPr>
              <a:t>валидиране</a:t>
            </a:r>
            <a:endParaRPr xmlns:a="http://schemas.openxmlformats.org/drawingml/2006/main" lang="tr-TR" dirty="0">
              <a:solidFill>
                <a:srgbClr val="003399"/>
              </a:solidFill>
            </a:endParaRPr>
          </a:p>
          <a:p>
            <a:r xmlns:a="http://schemas.openxmlformats.org/drawingml/2006/main">
              <a:rPr lang="bg" dirty="0" err="1">
                <a:solidFill>
                  <a:srgbClr val="003399"/>
                </a:solidFill>
              </a:rPr>
              <a:t>Семантичен</a:t>
            </a:r>
            <a:r xmlns:a="http://schemas.openxmlformats.org/drawingml/2006/main">
              <a:rPr lang="bg" dirty="0">
                <a:solidFill>
                  <a:srgbClr val="003399"/>
                </a:solidFill>
              </a:rPr>
              <a:t> </a:t>
            </a:r>
            <a:r xmlns:a="http://schemas.openxmlformats.org/drawingml/2006/main">
              <a:rPr lang="bg" dirty="0" err="1">
                <a:solidFill>
                  <a:srgbClr val="003399"/>
                </a:solidFill>
              </a:rPr>
              <a:t>цялост </a:t>
            </a:r>
            <a:r xmlns:a="http://schemas.openxmlformats.org/drawingml/2006/main">
              <a:rPr lang="bg" dirty="0">
                <a:solidFill>
                  <a:srgbClr val="003399"/>
                </a:solidFill>
              </a:rPr>
              <a:t>→ </a:t>
            </a:r>
            <a:r xmlns:a="http://schemas.openxmlformats.org/drawingml/2006/main">
              <a:rPr lang="bg" dirty="0" err="1">
                <a:solidFill>
                  <a:srgbClr val="003399"/>
                </a:solidFill>
              </a:rPr>
              <a:t>система</a:t>
            </a:r>
            <a:r xmlns:a="http://schemas.openxmlformats.org/drawingml/2006/main">
              <a:rPr lang="bg" dirty="0">
                <a:solidFill>
                  <a:srgbClr val="003399"/>
                </a:solidFill>
              </a:rPr>
              <a:t> </a:t>
            </a:r>
            <a:r xmlns:a="http://schemas.openxmlformats.org/drawingml/2006/main">
              <a:rPr lang="bg" dirty="0" err="1">
                <a:solidFill>
                  <a:srgbClr val="003399"/>
                </a:solidFill>
              </a:rPr>
              <a:t>отчетност</a:t>
            </a:r>
            <a:endParaRPr xmlns:a="http://schemas.openxmlformats.org/drawingml/2006/main" lang="tr-TR" dirty="0">
              <a:solidFill>
                <a:srgbClr val="003399"/>
              </a:solidFill>
            </a:endParaRPr>
          </a:p>
        </p:txBody>
      </p:sp>
      <p:pic>
        <p:nvPicPr>
          <p:cNvPr id="7170" name="Picture 2" descr="Smart city skyline with wireless communication network icons">
            <a:extLst>
              <a:ext uri="{FF2B5EF4-FFF2-40B4-BE49-F238E27FC236}">
                <a16:creationId xmlns:a16="http://schemas.microsoft.com/office/drawing/2014/main" id="{CD585B49-E4A9-8814-9D2C-1960C6FD56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3589" y="4419148"/>
            <a:ext cx="8261597" cy="472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3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A04251E-E60A-88A4-D902-2DF1E6DC45E0}"/>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84916845-E927-D721-5C54-CEE535EB45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AFD162A0-8919-53C7-E6ED-FAC90C3A2C8A}"/>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Проектиране на сигурна BAS архитектура</a:t>
            </a:r>
          </a:p>
        </p:txBody>
      </p:sp>
      <p:sp>
        <p:nvSpPr>
          <p:cNvPr id="3" name="Title 1">
            <a:extLst>
              <a:ext uri="{FF2B5EF4-FFF2-40B4-BE49-F238E27FC236}">
                <a16:creationId xmlns:a16="http://schemas.microsoft.com/office/drawing/2014/main" id="{0E6D9F86-C969-A594-7365-6E19FFB3A3D9}"/>
              </a:ext>
            </a:extLst>
          </p:cNvPr>
          <p:cNvSpPr txBox="1">
            <a:spLocks/>
          </p:cNvSpPr>
          <p:nvPr/>
        </p:nvSpPr>
        <p:spPr>
          <a:xfrm>
            <a:off x="7284720" y="30059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Content Placeholder 2">
            <a:extLst>
              <a:ext uri="{FF2B5EF4-FFF2-40B4-BE49-F238E27FC236}">
                <a16:creationId xmlns:a16="http://schemas.microsoft.com/office/drawing/2014/main" id="{C2CACE84-9791-9F82-0D4E-2FC5B42CEE0E}"/>
              </a:ext>
            </a:extLst>
          </p:cNvPr>
          <p:cNvSpPr txBox="1">
            <a:spLocks/>
          </p:cNvSpPr>
          <p:nvPr/>
        </p:nvSpPr>
        <p:spPr>
          <a:xfrm>
            <a:off x="538480" y="294751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Сегмент </a:t>
            </a:r>
            <a:r xmlns:a="http://schemas.openxmlformats.org/drawingml/2006/main">
              <a:rPr lang="bg" dirty="0" err="1">
                <a:solidFill>
                  <a:srgbClr val="003399"/>
                </a:solidFill>
              </a:rPr>
              <a:t>с</a:t>
            </a:r>
            <a:r xmlns:a="http://schemas.openxmlformats.org/drawingml/2006/main">
              <a:rPr lang="bg" dirty="0">
                <a:solidFill>
                  <a:srgbClr val="003399"/>
                </a:solidFill>
              </a:rPr>
              <a:t> </a:t>
            </a:r>
            <a:r xmlns:a="http://schemas.openxmlformats.org/drawingml/2006/main">
              <a:rPr lang="bg" dirty="0" err="1">
                <a:solidFill>
                  <a:srgbClr val="003399"/>
                </a:solidFill>
              </a:rPr>
              <a:t>VLAN мрежи </a:t>
            </a:r>
            <a:r xmlns:a="http://schemas.openxmlformats.org/drawingml/2006/main">
              <a:rPr lang="bg" dirty="0">
                <a:solidFill>
                  <a:srgbClr val="003399"/>
                </a:solidFill>
              </a:rPr>
              <a:t>, </a:t>
            </a:r>
            <a:r xmlns:a="http://schemas.openxmlformats.org/drawingml/2006/main">
              <a:rPr lang="bg" dirty="0" err="1">
                <a:solidFill>
                  <a:srgbClr val="003399"/>
                </a:solidFill>
              </a:rPr>
              <a:t>защитни стени </a:t>
            </a:r>
            <a:r xmlns:a="http://schemas.openxmlformats.org/drawingml/2006/main">
              <a:rPr lang="bg" dirty="0">
                <a:solidFill>
                  <a:srgbClr val="003399"/>
                </a:solidFill>
              </a:rPr>
              <a:t>, RBAC</a:t>
            </a:r>
          </a:p>
          <a:p>
            <a:r xmlns:a="http://schemas.openxmlformats.org/drawingml/2006/main">
              <a:rPr lang="bg" dirty="0" err="1">
                <a:solidFill>
                  <a:srgbClr val="003399"/>
                </a:solidFill>
              </a:rPr>
              <a:t>Кръпка</a:t>
            </a:r>
            <a:r xmlns:a="http://schemas.openxmlformats.org/drawingml/2006/main">
              <a:rPr lang="bg" dirty="0">
                <a:solidFill>
                  <a:srgbClr val="003399"/>
                </a:solidFill>
              </a:rPr>
              <a:t> </a:t>
            </a:r>
            <a:r xmlns:a="http://schemas.openxmlformats.org/drawingml/2006/main">
              <a:rPr lang="bg" dirty="0" err="1">
                <a:solidFill>
                  <a:srgbClr val="003399"/>
                </a:solidFill>
              </a:rPr>
              <a:t>жизнен цикъл </a:t>
            </a:r>
            <a:r xmlns:a="http://schemas.openxmlformats.org/drawingml/2006/main">
              <a:rPr lang="bg" dirty="0">
                <a:solidFill>
                  <a:srgbClr val="003399"/>
                </a:solidFill>
              </a:rPr>
              <a:t>и </a:t>
            </a:r>
            <a:r xmlns:a="http://schemas.openxmlformats.org/drawingml/2006/main">
              <a:rPr lang="bg" dirty="0" err="1">
                <a:solidFill>
                  <a:srgbClr val="003399"/>
                </a:solidFill>
              </a:rPr>
              <a:t>криптиране</a:t>
            </a:r>
            <a:r xmlns:a="http://schemas.openxmlformats.org/drawingml/2006/main">
              <a:rPr lang="bg" dirty="0">
                <a:solidFill>
                  <a:srgbClr val="003399"/>
                </a:solidFill>
              </a:rPr>
              <a:t> </a:t>
            </a:r>
            <a:r xmlns:a="http://schemas.openxmlformats.org/drawingml/2006/main">
              <a:rPr lang="bg" dirty="0" err="1">
                <a:solidFill>
                  <a:srgbClr val="003399"/>
                </a:solidFill>
              </a:rPr>
              <a:t>дърводобив</a:t>
            </a:r>
            <a:endParaRPr xmlns:a="http://schemas.openxmlformats.org/drawingml/2006/main" lang="tr-TR" dirty="0">
              <a:solidFill>
                <a:srgbClr val="003399"/>
              </a:solidFill>
            </a:endParaRPr>
          </a:p>
          <a:p>
            <a:r xmlns:a="http://schemas.openxmlformats.org/drawingml/2006/main">
              <a:rPr lang="bg" dirty="0" err="1">
                <a:solidFill>
                  <a:srgbClr val="003399"/>
                </a:solidFill>
              </a:rPr>
              <a:t>Използвайте</a:t>
            </a:r>
            <a:r xmlns:a="http://schemas.openxmlformats.org/drawingml/2006/main">
              <a:rPr lang="bg" dirty="0">
                <a:solidFill>
                  <a:srgbClr val="003399"/>
                </a:solidFill>
              </a:rPr>
              <a:t> </a:t>
            </a:r>
            <a:r xmlns:a="http://schemas.openxmlformats.org/drawingml/2006/main">
              <a:rPr lang="bg" dirty="0" err="1">
                <a:solidFill>
                  <a:srgbClr val="003399"/>
                </a:solidFill>
              </a:rPr>
              <a:t>протокол</a:t>
            </a:r>
            <a:r xmlns:a="http://schemas.openxmlformats.org/drawingml/2006/main">
              <a:rPr lang="bg" dirty="0">
                <a:solidFill>
                  <a:srgbClr val="003399"/>
                </a:solidFill>
              </a:rPr>
              <a:t> </a:t>
            </a:r>
            <a:r xmlns:a="http://schemas.openxmlformats.org/drawingml/2006/main">
              <a:rPr lang="bg" dirty="0" err="1">
                <a:solidFill>
                  <a:srgbClr val="003399"/>
                </a:solidFill>
              </a:rPr>
              <a:t>филтриране </a:t>
            </a:r>
            <a:r xmlns:a="http://schemas.openxmlformats.org/drawingml/2006/main">
              <a:rPr lang="bg" dirty="0">
                <a:solidFill>
                  <a:srgbClr val="003399"/>
                </a:solidFill>
              </a:rPr>
              <a:t>по </a:t>
            </a:r>
            <a:r xmlns:a="http://schemas.openxmlformats.org/drawingml/2006/main">
              <a:rPr lang="bg" dirty="0" err="1">
                <a:solidFill>
                  <a:srgbClr val="003399"/>
                </a:solidFill>
              </a:rPr>
              <a:t>краищата</a:t>
            </a:r>
            <a:endParaRPr xmlns:a="http://schemas.openxmlformats.org/drawingml/2006/main" lang="tr-TR" dirty="0">
              <a:solidFill>
                <a:srgbClr val="003399"/>
              </a:solidFill>
            </a:endParaRPr>
          </a:p>
        </p:txBody>
      </p:sp>
      <p:pic>
        <p:nvPicPr>
          <p:cNvPr id="8194" name="Picture 2" descr="Double exposure of lock hologram drawing over study table background with computer Concept of data security Top view">
            <a:extLst>
              <a:ext uri="{FF2B5EF4-FFF2-40B4-BE49-F238E27FC236}">
                <a16:creationId xmlns:a16="http://schemas.microsoft.com/office/drawing/2014/main" id="{E33EAB9C-FA7F-986D-EBF5-FD3F52A2F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440" y="3186891"/>
            <a:ext cx="8859520" cy="590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24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32F32B-D663-31A2-EB1B-158CABBB0034}"/>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EABF658D-F206-EA9A-ABA8-38EF64878D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37856F7E-47DC-A8F0-00C3-B3DAF63FCB85}"/>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RBAC и </a:t>
            </a:r>
            <a:r xmlns:a="http://schemas.openxmlformats.org/drawingml/2006/main">
              <a:rPr lang="bg" sz="4400" b="1" dirty="0" err="1">
                <a:solidFill>
                  <a:srgbClr val="003399"/>
                </a:solidFill>
              </a:rPr>
              <a:t>одитируемост</a:t>
            </a:r>
            <a:endParaRPr xmlns:a="http://schemas.openxmlformats.org/drawingml/2006/main" lang="tr-TR" sz="4400" b="1" dirty="0">
              <a:solidFill>
                <a:srgbClr val="003399"/>
              </a:solidFill>
            </a:endParaRPr>
          </a:p>
        </p:txBody>
      </p:sp>
      <p:sp>
        <p:nvSpPr>
          <p:cNvPr id="4" name="Content Placeholder 2">
            <a:extLst>
              <a:ext uri="{FF2B5EF4-FFF2-40B4-BE49-F238E27FC236}">
                <a16:creationId xmlns:a16="http://schemas.microsoft.com/office/drawing/2014/main" id="{02A4F9D1-7B04-E0AF-A49D-8CC8BDA28C9D}"/>
              </a:ext>
            </a:extLst>
          </p:cNvPr>
          <p:cNvSpPr txBox="1">
            <a:spLocks/>
          </p:cNvSpPr>
          <p:nvPr/>
        </p:nvSpPr>
        <p:spPr>
          <a:xfrm>
            <a:off x="518160" y="30099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err="1">
                <a:solidFill>
                  <a:srgbClr val="003399"/>
                </a:solidFill>
              </a:rPr>
              <a:t>Технологии</a:t>
            </a:r>
            <a:r xmlns:a="http://schemas.openxmlformats.org/drawingml/2006/main">
              <a:rPr lang="bg" dirty="0">
                <a:solidFill>
                  <a:srgbClr val="003399"/>
                </a:solidFill>
              </a:rPr>
              <a:t> </a:t>
            </a:r>
            <a:r xmlns:a="http://schemas.openxmlformats.org/drawingml/2006/main">
              <a:rPr lang="bg" dirty="0" err="1">
                <a:solidFill>
                  <a:srgbClr val="003399"/>
                </a:solidFill>
              </a:rPr>
              <a:t>срещу </a:t>
            </a:r>
            <a:r xmlns:a="http://schemas.openxmlformats.org/drawingml/2006/main">
              <a:rPr lang="bg" dirty="0">
                <a:solidFill>
                  <a:srgbClr val="003399"/>
                </a:solidFill>
              </a:rPr>
              <a:t>Администратор → </a:t>
            </a:r>
            <a:r xmlns:a="http://schemas.openxmlformats.org/drawingml/2006/main">
              <a:rPr lang="bg" dirty="0" err="1">
                <a:solidFill>
                  <a:srgbClr val="003399"/>
                </a:solidFill>
              </a:rPr>
              <a:t>ограничен</a:t>
            </a:r>
            <a:r xmlns:a="http://schemas.openxmlformats.org/drawingml/2006/main">
              <a:rPr lang="bg" dirty="0">
                <a:solidFill>
                  <a:srgbClr val="003399"/>
                </a:solidFill>
              </a:rPr>
              <a:t> </a:t>
            </a:r>
            <a:r xmlns:a="http://schemas.openxmlformats.org/drawingml/2006/main">
              <a:rPr lang="bg" dirty="0" err="1">
                <a:solidFill>
                  <a:srgbClr val="003399"/>
                </a:solidFill>
              </a:rPr>
              <a:t>разрешения</a:t>
            </a:r>
            <a:endParaRPr xmlns:a="http://schemas.openxmlformats.org/drawingml/2006/main" lang="tr-TR" dirty="0">
              <a:solidFill>
                <a:srgbClr val="003399"/>
              </a:solidFill>
            </a:endParaRPr>
          </a:p>
          <a:p>
            <a:r xmlns:a="http://schemas.openxmlformats.org/drawingml/2006/main">
              <a:rPr lang="bg" dirty="0" err="1">
                <a:solidFill>
                  <a:srgbClr val="003399"/>
                </a:solidFill>
              </a:rPr>
              <a:t>Одит</a:t>
            </a:r>
            <a:r xmlns:a="http://schemas.openxmlformats.org/drawingml/2006/main">
              <a:rPr lang="bg" dirty="0">
                <a:solidFill>
                  <a:srgbClr val="003399"/>
                </a:solidFill>
              </a:rPr>
              <a:t> </a:t>
            </a:r>
            <a:r xmlns:a="http://schemas.openxmlformats.org/drawingml/2006/main">
              <a:rPr lang="bg" dirty="0" err="1">
                <a:solidFill>
                  <a:srgbClr val="003399"/>
                </a:solidFill>
              </a:rPr>
              <a:t>пътеки </a:t>
            </a:r>
            <a:r xmlns:a="http://schemas.openxmlformats.org/drawingml/2006/main">
              <a:rPr lang="bg" dirty="0">
                <a:solidFill>
                  <a:srgbClr val="003399"/>
                </a:solidFill>
              </a:rPr>
              <a:t>, </a:t>
            </a:r>
            <a:r xmlns:a="http://schemas.openxmlformats.org/drawingml/2006/main">
              <a:rPr lang="bg" dirty="0" err="1">
                <a:solidFill>
                  <a:srgbClr val="003399"/>
                </a:solidFill>
              </a:rPr>
              <a:t>дневници </a:t>
            </a:r>
            <a:r xmlns:a="http://schemas.openxmlformats.org/drawingml/2006/main">
              <a:rPr lang="bg" dirty="0">
                <a:solidFill>
                  <a:srgbClr val="003399"/>
                </a:solidFill>
              </a:rPr>
              <a:t>, </a:t>
            </a:r>
            <a:r xmlns:a="http://schemas.openxmlformats.org/drawingml/2006/main">
              <a:rPr lang="bg" dirty="0" err="1">
                <a:solidFill>
                  <a:srgbClr val="003399"/>
                </a:solidFill>
              </a:rPr>
              <a:t>проследимост</a:t>
            </a:r>
            <a:endParaRPr xmlns:a="http://schemas.openxmlformats.org/drawingml/2006/main" lang="tr-TR" dirty="0">
              <a:solidFill>
                <a:srgbClr val="003399"/>
              </a:solidFill>
            </a:endParaRPr>
          </a:p>
          <a:p>
            <a:r xmlns:a="http://schemas.openxmlformats.org/drawingml/2006/main">
              <a:rPr lang="bg" dirty="0">
                <a:solidFill>
                  <a:srgbClr val="003399"/>
                </a:solidFill>
              </a:rPr>
              <a:t>NIST, ISO, IEC </a:t>
            </a:r>
            <a:r xmlns:a="http://schemas.openxmlformats.org/drawingml/2006/main">
              <a:rPr lang="bg" dirty="0" err="1">
                <a:solidFill>
                  <a:srgbClr val="003399"/>
                </a:solidFill>
              </a:rPr>
              <a:t>подкрепят </a:t>
            </a:r>
            <a:r xmlns:a="http://schemas.openxmlformats.org/drawingml/2006/main">
              <a:rPr lang="bg" dirty="0" err="1">
                <a:solidFill>
                  <a:srgbClr val="003399"/>
                </a:solidFill>
              </a:rPr>
              <a:t>модели </a:t>
            </a:r>
            <a:endParaRPr xmlns:a="http://schemas.openxmlformats.org/drawingml/2006/main" lang="tr-TR" dirty="0">
              <a:solidFill>
                <a:srgbClr val="003399"/>
              </a:solidFill>
            </a:endParaRPr>
            <a:r xmlns:a="http://schemas.openxmlformats.org/drawingml/2006/main">
              <a:rPr lang="bg" dirty="0">
                <a:solidFill>
                  <a:srgbClr val="003399"/>
                </a:solidFill>
              </a:rPr>
              <a:t>за подражание</a:t>
            </a:r>
          </a:p>
        </p:txBody>
      </p:sp>
      <p:pic>
        <p:nvPicPr>
          <p:cNvPr id="9218" name="Picture 2" descr="Network structure between people, data exchange">
            <a:extLst>
              <a:ext uri="{FF2B5EF4-FFF2-40B4-BE49-F238E27FC236}">
                <a16:creationId xmlns:a16="http://schemas.microsoft.com/office/drawing/2014/main" id="{699682EE-CC5F-B919-20B7-BB96F3223F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3109" y="3731259"/>
            <a:ext cx="9358877" cy="526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88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20E15E7-C41A-EC91-F301-AF674F451006}"/>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E09597D1-293A-88A1-2FFD-F28BD9A0A8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D4B43AA0-B6E1-E58D-8CDC-31B032882AA9}"/>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Мониторинг </a:t>
            </a:r>
            <a:r xmlns:a="http://schemas.openxmlformats.org/drawingml/2006/main">
              <a:rPr lang="bg" sz="4400" b="1" dirty="0">
                <a:solidFill>
                  <a:srgbClr val="003399"/>
                </a:solidFill>
              </a:rPr>
              <a:t>в реално време </a:t>
            </a:r>
            <a:r xmlns:a="http://schemas.openxmlformats.org/drawingml/2006/main">
              <a:rPr lang="bg" sz="4400" b="1" dirty="0">
                <a:solidFill>
                  <a:srgbClr val="003399"/>
                </a:solidFill>
              </a:rPr>
              <a:t>и </a:t>
            </a:r>
            <a:r xmlns:a="http://schemas.openxmlformats.org/drawingml/2006/main">
              <a:rPr lang="bg" sz="4400" b="1" dirty="0" err="1">
                <a:solidFill>
                  <a:srgbClr val="003399"/>
                </a:solidFill>
              </a:rPr>
              <a:t>инциденти</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Отговор</a:t>
            </a:r>
            <a:endParaRPr xmlns:a="http://schemas.openxmlformats.org/drawingml/2006/main" lang="tr-TR" sz="4400" b="1" dirty="0">
              <a:solidFill>
                <a:srgbClr val="003399"/>
              </a:solidFill>
            </a:endParaRPr>
          </a:p>
        </p:txBody>
      </p:sp>
      <p:sp>
        <p:nvSpPr>
          <p:cNvPr id="3" name="Title 1">
            <a:extLst>
              <a:ext uri="{FF2B5EF4-FFF2-40B4-BE49-F238E27FC236}">
                <a16:creationId xmlns:a16="http://schemas.microsoft.com/office/drawing/2014/main" id="{50432276-65F9-2ADE-042B-026AA7B1C09D}"/>
              </a:ext>
            </a:extLst>
          </p:cNvPr>
          <p:cNvSpPr txBox="1">
            <a:spLocks/>
          </p:cNvSpPr>
          <p:nvPr/>
        </p:nvSpPr>
        <p:spPr>
          <a:xfrm>
            <a:off x="8097520" y="30059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Content Placeholder 2">
            <a:extLst>
              <a:ext uri="{FF2B5EF4-FFF2-40B4-BE49-F238E27FC236}">
                <a16:creationId xmlns:a16="http://schemas.microsoft.com/office/drawing/2014/main" id="{B7B68667-D200-92CB-97E7-7A60607E0723}"/>
              </a:ext>
            </a:extLst>
          </p:cNvPr>
          <p:cNvSpPr txBox="1">
            <a:spLocks/>
          </p:cNvSpPr>
          <p:nvPr/>
        </p:nvSpPr>
        <p:spPr>
          <a:xfrm>
            <a:off x="518160" y="300593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IDS, SIEM, анализ на лога в FM контекст</a:t>
            </a:r>
          </a:p>
          <a:p>
            <a:r xmlns:a="http://schemas.openxmlformats.org/drawingml/2006/main">
              <a:rPr lang="bg" dirty="0">
                <a:solidFill>
                  <a:srgbClr val="003399"/>
                </a:solidFill>
              </a:rPr>
              <a:t>Мониторинг на поведението на крайните устройства</a:t>
            </a:r>
          </a:p>
          <a:p>
            <a:r xmlns:a="http://schemas.openxmlformats.org/drawingml/2006/main">
              <a:rPr lang="bg" dirty="0">
                <a:solidFill>
                  <a:srgbClr val="003399"/>
                </a:solidFill>
              </a:rPr>
              <a:t>Наръчници за инциденти и упражнения на маса</a:t>
            </a:r>
          </a:p>
        </p:txBody>
      </p:sp>
      <p:pic>
        <p:nvPicPr>
          <p:cNvPr id="10244" name="Picture 4" descr="Businessman checking the steps through a virtual online document with a list of checkbox">
            <a:extLst>
              <a:ext uri="{FF2B5EF4-FFF2-40B4-BE49-F238E27FC236}">
                <a16:creationId xmlns:a16="http://schemas.microsoft.com/office/drawing/2014/main" id="{B3781950-53ED-BD42-2B86-06B324662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1030" y="3005932"/>
            <a:ext cx="9497769" cy="59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53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6900B8A-3983-41E2-2A69-2C1932B21751}"/>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1A26D7BE-B8F2-4E9A-B72A-9F64D36F19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9B2F0B0F-70C8-5A73-E1EB-A27F19426CE4}"/>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Наследство</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Системи </a:t>
            </a:r>
            <a:r xmlns:a="http://schemas.openxmlformats.org/drawingml/2006/main">
              <a:rPr lang="bg" sz="4400" b="1" dirty="0">
                <a:solidFill>
                  <a:srgbClr val="003399"/>
                </a:solidFill>
              </a:rPr>
              <a:t>: Риск и </a:t>
            </a:r>
            <a:r xmlns:a="http://schemas.openxmlformats.org/drawingml/2006/main">
              <a:rPr lang="bg" sz="4400" b="1" dirty="0" err="1">
                <a:solidFill>
                  <a:srgbClr val="003399"/>
                </a:solidFill>
              </a:rPr>
              <a:t>ограничаване</a:t>
            </a:r>
            <a:endParaRPr xmlns:a="http://schemas.openxmlformats.org/drawingml/2006/main" lang="tr-TR" sz="4400" b="1" dirty="0">
              <a:solidFill>
                <a:srgbClr val="003399"/>
              </a:solidFill>
            </a:endParaRPr>
          </a:p>
        </p:txBody>
      </p:sp>
      <p:sp>
        <p:nvSpPr>
          <p:cNvPr id="3" name="Title 1">
            <a:extLst>
              <a:ext uri="{FF2B5EF4-FFF2-40B4-BE49-F238E27FC236}">
                <a16:creationId xmlns:a16="http://schemas.microsoft.com/office/drawing/2014/main" id="{5427825E-13CE-7234-DB1D-BF524EFA51E9}"/>
              </a:ext>
            </a:extLst>
          </p:cNvPr>
          <p:cNvSpPr txBox="1">
            <a:spLocks/>
          </p:cNvSpPr>
          <p:nvPr/>
        </p:nvSpPr>
        <p:spPr>
          <a:xfrm>
            <a:off x="5659120" y="480599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Content Placeholder 2">
            <a:extLst>
              <a:ext uri="{FF2B5EF4-FFF2-40B4-BE49-F238E27FC236}">
                <a16:creationId xmlns:a16="http://schemas.microsoft.com/office/drawing/2014/main" id="{D4619ED8-047C-4C3F-B0F1-19F767829E35}"/>
              </a:ext>
            </a:extLst>
          </p:cNvPr>
          <p:cNvSpPr txBox="1">
            <a:spLocks/>
          </p:cNvSpPr>
          <p:nvPr/>
        </p:nvSpPr>
        <p:spPr>
          <a:xfrm>
            <a:off x="518160" y="3012916"/>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Сегментиране, </a:t>
            </a:r>
            <a:r xmlns:a="http://schemas.openxmlformats.org/drawingml/2006/main">
              <a:rPr lang="bg" dirty="0" err="1">
                <a:solidFill>
                  <a:srgbClr val="003399"/>
                </a:solidFill>
              </a:rPr>
              <a:t>изолиране </a:t>
            </a:r>
            <a:r xmlns:a="http://schemas.openxmlformats.org/drawingml/2006/main">
              <a:rPr lang="bg" dirty="0">
                <a:solidFill>
                  <a:srgbClr val="003399"/>
                </a:solidFill>
              </a:rPr>
              <a:t>, </a:t>
            </a:r>
            <a:r xmlns:a="http://schemas.openxmlformats.org/drawingml/2006/main">
              <a:rPr lang="bg" dirty="0" err="1">
                <a:solidFill>
                  <a:srgbClr val="003399"/>
                </a:solidFill>
              </a:rPr>
              <a:t>филтриране</a:t>
            </a:r>
            <a:r xmlns:a="http://schemas.openxmlformats.org/drawingml/2006/main">
              <a:rPr lang="bg" dirty="0">
                <a:solidFill>
                  <a:srgbClr val="003399"/>
                </a:solidFill>
              </a:rPr>
              <a:t> </a:t>
            </a:r>
            <a:r xmlns:a="http://schemas.openxmlformats.org/drawingml/2006/main">
              <a:rPr lang="bg" dirty="0" err="1">
                <a:solidFill>
                  <a:srgbClr val="003399"/>
                </a:solidFill>
              </a:rPr>
              <a:t>мостове</a:t>
            </a:r>
            <a:endParaRPr xmlns:a="http://schemas.openxmlformats.org/drawingml/2006/main" lang="tr-TR" dirty="0">
              <a:solidFill>
                <a:srgbClr val="003399"/>
              </a:solidFill>
            </a:endParaRPr>
          </a:p>
          <a:p>
            <a:r xmlns:a="http://schemas.openxmlformats.org/drawingml/2006/main">
              <a:rPr lang="bg" dirty="0" err="1">
                <a:solidFill>
                  <a:srgbClr val="003399"/>
                </a:solidFill>
              </a:rPr>
              <a:t>Пътна карта </a:t>
            </a:r>
            <a:r xmlns:a="http://schemas.openxmlformats.org/drawingml/2006/main">
              <a:rPr lang="bg" dirty="0">
                <a:solidFill>
                  <a:srgbClr val="003399"/>
                </a:solidFill>
              </a:rPr>
              <a:t>за надграждане </a:t>
            </a:r>
            <a:r xmlns:a="http://schemas.openxmlformats.org/drawingml/2006/main">
              <a:rPr lang="bg" dirty="0">
                <a:solidFill>
                  <a:srgbClr val="003399"/>
                </a:solidFill>
              </a:rPr>
              <a:t>+ </a:t>
            </a:r>
            <a:r xmlns:a="http://schemas.openxmlformats.org/drawingml/2006/main">
              <a:rPr lang="bg" dirty="0" err="1">
                <a:solidFill>
                  <a:srgbClr val="003399"/>
                </a:solidFill>
              </a:rPr>
              <a:t>топлинна карта на риска</a:t>
            </a:r>
            <a:endParaRPr xmlns:a="http://schemas.openxmlformats.org/drawingml/2006/main" lang="tr-TR" dirty="0">
              <a:solidFill>
                <a:srgbClr val="003399"/>
              </a:solidFill>
            </a:endParaRPr>
          </a:p>
          <a:p>
            <a:r xmlns:a="http://schemas.openxmlformats.org/drawingml/2006/main">
              <a:rPr lang="bg" dirty="0" err="1">
                <a:solidFill>
                  <a:srgbClr val="003399"/>
                </a:solidFill>
              </a:rPr>
              <a:t>Наследство </a:t>
            </a:r>
            <a:r xmlns:a="http://schemas.openxmlformats.org/drawingml/2006/main">
              <a:rPr lang="bg" dirty="0">
                <a:solidFill>
                  <a:srgbClr val="003399"/>
                </a:solidFill>
              </a:rPr>
              <a:t>≠ </a:t>
            </a:r>
            <a:r xmlns:a="http://schemas.openxmlformats.org/drawingml/2006/main">
              <a:rPr lang="bg" dirty="0" err="1">
                <a:solidFill>
                  <a:srgbClr val="003399"/>
                </a:solidFill>
              </a:rPr>
              <a:t>игнорирано</a:t>
            </a:r>
            <a:endParaRPr xmlns:a="http://schemas.openxmlformats.org/drawingml/2006/main" lang="tr-TR" dirty="0">
              <a:solidFill>
                <a:srgbClr val="003399"/>
              </a:solidFill>
            </a:endParaRPr>
          </a:p>
        </p:txBody>
      </p:sp>
      <p:pic>
        <p:nvPicPr>
          <p:cNvPr id="11266" name="Picture 2" descr="Red exclamation warning symbol over a laptop with code in the background representing a digital error or alert concept">
            <a:extLst>
              <a:ext uri="{FF2B5EF4-FFF2-40B4-BE49-F238E27FC236}">
                <a16:creationId xmlns:a16="http://schemas.microsoft.com/office/drawing/2014/main" id="{A2C8CF02-196E-0571-056F-CA456B680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296" y="3187811"/>
            <a:ext cx="10064503" cy="575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5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187D10D-AC7C-8F5E-22D6-F502B5D992CA}"/>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5E3383D2-91F4-B6F5-3745-8D75179FB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C7F5E9E9-867D-4306-105F-C923D5D772E4}"/>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Сигурност чрез проектиране и дигитални близнаци</a:t>
            </a:r>
          </a:p>
        </p:txBody>
      </p:sp>
      <p:sp>
        <p:nvSpPr>
          <p:cNvPr id="3" name="Title 1">
            <a:extLst>
              <a:ext uri="{FF2B5EF4-FFF2-40B4-BE49-F238E27FC236}">
                <a16:creationId xmlns:a16="http://schemas.microsoft.com/office/drawing/2014/main" id="{50565684-255F-524D-CBBF-B26231DFA55F}"/>
              </a:ext>
            </a:extLst>
          </p:cNvPr>
          <p:cNvSpPr txBox="1">
            <a:spLocks/>
          </p:cNvSpPr>
          <p:nvPr/>
        </p:nvSpPr>
        <p:spPr>
          <a:xfrm>
            <a:off x="8686800" y="34067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Content Placeholder 2">
            <a:extLst>
              <a:ext uri="{FF2B5EF4-FFF2-40B4-BE49-F238E27FC236}">
                <a16:creationId xmlns:a16="http://schemas.microsoft.com/office/drawing/2014/main" id="{982F9CB5-3A74-091C-7709-D6218345ED49}"/>
              </a:ext>
            </a:extLst>
          </p:cNvPr>
          <p:cNvSpPr txBox="1">
            <a:spLocks/>
          </p:cNvSpPr>
          <p:nvPr/>
        </p:nvSpPr>
        <p:spPr>
          <a:xfrm>
            <a:off x="518160" y="3002915"/>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Моделиране, тестване, симулиране на работни процеси за сигурност</a:t>
            </a:r>
          </a:p>
          <a:p>
            <a:r xmlns:a="http://schemas.openxmlformats.org/drawingml/2006/main">
              <a:rPr lang="bg" dirty="0">
                <a:solidFill>
                  <a:srgbClr val="003399"/>
                </a:solidFill>
              </a:rPr>
              <a:t>Вграждане на целостта на етикетите и базовите линии за поведение</a:t>
            </a:r>
          </a:p>
          <a:p>
            <a:r xmlns:a="http://schemas.openxmlformats.org/drawingml/2006/main">
              <a:rPr lang="bg" dirty="0">
                <a:solidFill>
                  <a:srgbClr val="003399"/>
                </a:solidFill>
              </a:rPr>
              <a:t>Обучете екипи с помощта на симулационни знания</a:t>
            </a:r>
          </a:p>
        </p:txBody>
      </p:sp>
      <p:pic>
        <p:nvPicPr>
          <p:cNvPr id="9" name="Resim 8">
            <a:extLst>
              <a:ext uri="{FF2B5EF4-FFF2-40B4-BE49-F238E27FC236}">
                <a16:creationId xmlns:a16="http://schemas.microsoft.com/office/drawing/2014/main" id="{D2C30023-906B-589E-39FD-7059A3A378B5}"/>
              </a:ext>
            </a:extLst>
          </p:cNvPr>
          <p:cNvPicPr>
            <a:picLocks noChangeAspect="1"/>
          </p:cNvPicPr>
          <p:nvPr/>
        </p:nvPicPr>
        <p:blipFill>
          <a:blip r:embed="rId5"/>
          <a:srcRect l="4143" t="8406" r="3704" b="5069"/>
          <a:stretch/>
        </p:blipFill>
        <p:spPr>
          <a:xfrm>
            <a:off x="8468900" y="4023361"/>
            <a:ext cx="8768434" cy="4903494"/>
          </a:xfrm>
          <a:prstGeom prst="rect">
            <a:avLst/>
          </a:prstGeom>
        </p:spPr>
      </p:pic>
    </p:spTree>
    <p:extLst>
      <p:ext uri="{BB962C8B-B14F-4D97-AF65-F5344CB8AC3E}">
        <p14:creationId xmlns:p14="http://schemas.microsoft.com/office/powerpoint/2010/main" val="321504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04F1359-7AA8-9C9B-5C40-4295018B65B0}"/>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CCA6204A-32BF-7367-B5B1-8923777D8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04DD0F89-309C-AE69-EC2D-89E6A79EA068}"/>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Текуща </a:t>
            </a:r>
            <a:r xmlns:a="http://schemas.openxmlformats.org/drawingml/2006/main">
              <a:rPr lang="bg" sz="4400" b="1" dirty="0">
                <a:solidFill>
                  <a:srgbClr val="003399"/>
                </a:solidFill>
              </a:rPr>
              <a:t>адаптация и </a:t>
            </a:r>
            <a:r xmlns:a="http://schemas.openxmlformats.org/drawingml/2006/main">
              <a:rPr lang="bg" sz="4400" b="1" dirty="0" err="1">
                <a:solidFill>
                  <a:srgbClr val="003399"/>
                </a:solidFill>
              </a:rPr>
              <a:t>управление</a:t>
            </a:r>
            <a:endParaRPr xmlns:a="http://schemas.openxmlformats.org/drawingml/2006/main" lang="tr-TR" sz="4400" b="1" dirty="0">
              <a:solidFill>
                <a:srgbClr val="003399"/>
              </a:solidFill>
            </a:endParaRPr>
          </a:p>
        </p:txBody>
      </p:sp>
      <p:sp>
        <p:nvSpPr>
          <p:cNvPr id="3" name="Title 1">
            <a:extLst>
              <a:ext uri="{FF2B5EF4-FFF2-40B4-BE49-F238E27FC236}">
                <a16:creationId xmlns:a16="http://schemas.microsoft.com/office/drawing/2014/main" id="{11AAF50F-F306-1E5E-4BF8-ABDC87E697F1}"/>
              </a:ext>
            </a:extLst>
          </p:cNvPr>
          <p:cNvSpPr txBox="1">
            <a:spLocks/>
          </p:cNvSpPr>
          <p:nvPr/>
        </p:nvSpPr>
        <p:spPr>
          <a:xfrm>
            <a:off x="6736080" y="47450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Content Placeholder 2">
            <a:extLst>
              <a:ext uri="{FF2B5EF4-FFF2-40B4-BE49-F238E27FC236}">
                <a16:creationId xmlns:a16="http://schemas.microsoft.com/office/drawing/2014/main" id="{94D5406C-0E1C-1671-5BCC-2C5BFF024538}"/>
              </a:ext>
            </a:extLst>
          </p:cNvPr>
          <p:cNvSpPr txBox="1">
            <a:spLocks/>
          </p:cNvSpPr>
          <p:nvPr/>
        </p:nvSpPr>
        <p:spPr>
          <a:xfrm>
            <a:off x="518160" y="300228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Редовно коригиране, наблюдение и преобучение на политики</a:t>
            </a:r>
          </a:p>
          <a:p>
            <a:r xmlns:a="http://schemas.openxmlformats.org/drawingml/2006/main">
              <a:rPr lang="bg" dirty="0">
                <a:solidFill>
                  <a:srgbClr val="003399"/>
                </a:solidFill>
              </a:rPr>
              <a:t>Преглед на неуспехите след събитието</a:t>
            </a:r>
          </a:p>
          <a:p>
            <a:r xmlns:a="http://schemas.openxmlformats.org/drawingml/2006/main">
              <a:rPr lang="bg" dirty="0">
                <a:solidFill>
                  <a:srgbClr val="003399"/>
                </a:solidFill>
              </a:rPr>
              <a:t>Итерация на дизайна с нови заплахи</a:t>
            </a:r>
          </a:p>
        </p:txBody>
      </p:sp>
      <p:pic>
        <p:nvPicPr>
          <p:cNvPr id="13314" name="Picture 2" descr="Standard quality control collage concept">
            <a:extLst>
              <a:ext uri="{FF2B5EF4-FFF2-40B4-BE49-F238E27FC236}">
                <a16:creationId xmlns:a16="http://schemas.microsoft.com/office/drawing/2014/main" id="{121B1029-8303-9C47-5F7B-E3F60C305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582" y="4896261"/>
            <a:ext cx="12504418" cy="444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5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483F7F9-7C6C-27B4-6463-2F18DCFF2DFA}"/>
            </a:ext>
          </a:extLst>
        </p:cNvPr>
        <p:cNvGrpSpPr/>
        <p:nvPr/>
      </p:nvGrpSpPr>
      <p:grpSpPr>
        <a:xfrm>
          <a:off x="0" y="0"/>
          <a:ext cx="0" cy="0"/>
          <a:chOff x="0" y="0"/>
          <a:chExt cx="0" cy="0"/>
        </a:xfrm>
      </p:grpSpPr>
      <p:pic>
        <p:nvPicPr>
          <p:cNvPr id="14338" name="Picture 2" descr="A human hand holding a bunch of yellow flower petals">
            <a:extLst>
              <a:ext uri="{FF2B5EF4-FFF2-40B4-BE49-F238E27FC236}">
                <a16:creationId xmlns:a16="http://schemas.microsoft.com/office/drawing/2014/main" id="{C050A6EF-161B-E55F-5B32-BEF74F829F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091"/>
          <a:stretch/>
        </p:blipFill>
        <p:spPr bwMode="auto">
          <a:xfrm>
            <a:off x="8190321" y="2524826"/>
            <a:ext cx="9132570" cy="64248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descr="kırpıntı çizim, logo, simge, sembol, grafik içeren bir resim&#10;&#10;Açıklama otomatik olarak oluşturuldu">
            <a:extLst>
              <a:ext uri="{FF2B5EF4-FFF2-40B4-BE49-F238E27FC236}">
                <a16:creationId xmlns:a16="http://schemas.microsoft.com/office/drawing/2014/main" id="{8EC6D76B-61DA-656C-53B3-7D5B690893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BC58FC99-5B53-E703-5127-BC19CB557948}"/>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Заключение </a:t>
            </a:r>
            <a:r xmlns:a="http://schemas.openxmlformats.org/drawingml/2006/main">
              <a:rPr lang="bg" sz="4400" b="1" dirty="0">
                <a:solidFill>
                  <a:srgbClr val="003399"/>
                </a:solidFill>
              </a:rPr>
              <a:t>: Дизайн </a:t>
            </a:r>
            <a:r xmlns:a="http://schemas.openxmlformats.org/drawingml/2006/main">
              <a:rPr lang="bg" sz="4400" b="1" dirty="0" err="1">
                <a:solidFill>
                  <a:srgbClr val="003399"/>
                </a:solidFill>
              </a:rPr>
              <a:t>за</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Устойчивост</a:t>
            </a:r>
            <a:endParaRPr xmlns:a="http://schemas.openxmlformats.org/drawingml/2006/main" lang="tr-TR" sz="4400" b="1" dirty="0">
              <a:solidFill>
                <a:srgbClr val="003399"/>
              </a:solidFill>
            </a:endParaRPr>
          </a:p>
        </p:txBody>
      </p:sp>
      <p:sp>
        <p:nvSpPr>
          <p:cNvPr id="6" name="Title 1">
            <a:extLst>
              <a:ext uri="{FF2B5EF4-FFF2-40B4-BE49-F238E27FC236}">
                <a16:creationId xmlns:a16="http://schemas.microsoft.com/office/drawing/2014/main" id="{29FE301E-CC0A-A88B-5F8A-8585EF695C7D}"/>
              </a:ext>
            </a:extLst>
          </p:cNvPr>
          <p:cNvSpPr txBox="1">
            <a:spLocks/>
          </p:cNvSpPr>
          <p:nvPr/>
        </p:nvSpPr>
        <p:spPr>
          <a:xfrm>
            <a:off x="5029200" y="34067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7" name="Content Placeholder 2">
            <a:extLst>
              <a:ext uri="{FF2B5EF4-FFF2-40B4-BE49-F238E27FC236}">
                <a16:creationId xmlns:a16="http://schemas.microsoft.com/office/drawing/2014/main" id="{12A2B9F0-2DD2-81A9-49C8-901DD8A922EE}"/>
              </a:ext>
            </a:extLst>
          </p:cNvPr>
          <p:cNvSpPr txBox="1">
            <a:spLocks/>
          </p:cNvSpPr>
          <p:nvPr/>
        </p:nvSpPr>
        <p:spPr>
          <a:xfrm>
            <a:off x="518160" y="3005137"/>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Сигурност → производителност + непрекъснатост</a:t>
            </a:r>
          </a:p>
          <a:p>
            <a:r xmlns:a="http://schemas.openxmlformats.org/drawingml/2006/main">
              <a:rPr lang="bg" dirty="0">
                <a:solidFill>
                  <a:srgbClr val="003399"/>
                </a:solidFill>
              </a:rPr>
              <a:t>Оперативна съвместимост → яснота + поддръжка</a:t>
            </a:r>
          </a:p>
          <a:p>
            <a:r xmlns:a="http://schemas.openxmlformats.org/drawingml/2006/main">
              <a:rPr lang="bg" dirty="0">
                <a:solidFill>
                  <a:srgbClr val="003399"/>
                </a:solidFill>
              </a:rPr>
              <a:t>Управлявайте с далновидност, а не с хаотично управление</a:t>
            </a:r>
          </a:p>
        </p:txBody>
      </p:sp>
    </p:spTree>
    <p:extLst>
      <p:ext uri="{BB962C8B-B14F-4D97-AF65-F5344CB8AC3E}">
        <p14:creationId xmlns:p14="http://schemas.microsoft.com/office/powerpoint/2010/main" val="201525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0B57D60-AE08-47D2-4B4C-5A55ADEC6FF1}"/>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A67CE98A-3B9A-13C0-2D1D-950BF42B4A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64D91EF2-7265-C025-64A5-BE2677A80BA3}"/>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a:solidFill>
                  <a:srgbClr val="003399"/>
                </a:solidFill>
              </a:rPr>
              <a:t>Подтици за размисъл</a:t>
            </a:r>
            <a:endParaRPr xmlns:a="http://schemas.openxmlformats.org/drawingml/2006/main" lang="tr-TR" sz="4400" b="1" dirty="0">
              <a:solidFill>
                <a:srgbClr val="003399"/>
              </a:solidFill>
            </a:endParaRPr>
          </a:p>
        </p:txBody>
      </p:sp>
      <p:sp>
        <p:nvSpPr>
          <p:cNvPr id="3" name="Title 1">
            <a:extLst>
              <a:ext uri="{FF2B5EF4-FFF2-40B4-BE49-F238E27FC236}">
                <a16:creationId xmlns:a16="http://schemas.microsoft.com/office/drawing/2014/main" id="{FFBCBC1F-14B1-13A7-9532-6E37286CE10E}"/>
              </a:ext>
            </a:extLst>
          </p:cNvPr>
          <p:cNvSpPr txBox="1">
            <a:spLocks/>
          </p:cNvSpPr>
          <p:nvPr/>
        </p:nvSpPr>
        <p:spPr>
          <a:xfrm>
            <a:off x="8036560" y="285734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Content Placeholder 2">
            <a:extLst>
              <a:ext uri="{FF2B5EF4-FFF2-40B4-BE49-F238E27FC236}">
                <a16:creationId xmlns:a16="http://schemas.microsoft.com/office/drawing/2014/main" id="{226DF5F4-3D9E-F9E2-8268-FE18AA536F32}"/>
              </a:ext>
            </a:extLst>
          </p:cNvPr>
          <p:cNvSpPr txBox="1">
            <a:spLocks/>
          </p:cNvSpPr>
          <p:nvPr/>
        </p:nvSpPr>
        <p:spPr>
          <a:xfrm>
            <a:off x="518160" y="3012122"/>
            <a:ext cx="9601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a:solidFill>
                  <a:srgbClr val="003399"/>
                </a:solidFill>
              </a:rPr>
              <a:t>Какви рискове съществуват поради несъответствие на протокола?</a:t>
            </a:r>
          </a:p>
          <a:p>
            <a:r xmlns:a="http://schemas.openxmlformats.org/drawingml/2006/main">
              <a:rPr lang="bg">
                <a:solidFill>
                  <a:srgbClr val="003399"/>
                </a:solidFill>
              </a:rPr>
              <a:t>Как вашият екип може да подпомогне RBAC и сегментирането?</a:t>
            </a:r>
          </a:p>
          <a:p>
            <a:r xmlns:a="http://schemas.openxmlformats.org/drawingml/2006/main">
              <a:rPr lang="bg">
                <a:solidFill>
                  <a:srgbClr val="003399"/>
                </a:solidFill>
              </a:rPr>
              <a:t>Какъв приоритет за надграждане трябва да бъде картографиран първо?</a:t>
            </a:r>
            <a:endParaRPr xmlns:a="http://schemas.openxmlformats.org/drawingml/2006/main" lang="en-US" dirty="0">
              <a:solidFill>
                <a:srgbClr val="003399"/>
              </a:solidFill>
            </a:endParaRPr>
          </a:p>
        </p:txBody>
      </p:sp>
      <p:pic>
        <p:nvPicPr>
          <p:cNvPr id="6" name="Picture 2" descr="Man holding umbrella by sea against sky">
            <a:extLst>
              <a:ext uri="{FF2B5EF4-FFF2-40B4-BE49-F238E27FC236}">
                <a16:creationId xmlns:a16="http://schemas.microsoft.com/office/drawing/2014/main" id="{F9617A7A-947F-3114-A205-CB54B2481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9520" y="1625123"/>
            <a:ext cx="4866640" cy="729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A44D5FA-79EF-6560-9293-BD7646D38A51}"/>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C6C5E96A-3E52-BD81-3735-E40D9C9A9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231C954C-2DF1-7F1F-29E3-19914C831274}"/>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Пътна карта за модернизация на интелигентни сгради</a:t>
            </a:r>
          </a:p>
        </p:txBody>
      </p:sp>
      <p:sp>
        <p:nvSpPr>
          <p:cNvPr id="3" name="Title 1">
            <a:extLst>
              <a:ext uri="{FF2B5EF4-FFF2-40B4-BE49-F238E27FC236}">
                <a16:creationId xmlns:a16="http://schemas.microsoft.com/office/drawing/2014/main" id="{5D6ABC89-557E-BF2E-1A7D-98F212226051}"/>
              </a:ext>
            </a:extLst>
          </p:cNvPr>
          <p:cNvSpPr txBox="1">
            <a:spLocks/>
          </p:cNvSpPr>
          <p:nvPr/>
        </p:nvSpPr>
        <p:spPr>
          <a:xfrm>
            <a:off x="7528560" y="24344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Content Placeholder 2">
            <a:extLst>
              <a:ext uri="{FF2B5EF4-FFF2-40B4-BE49-F238E27FC236}">
                <a16:creationId xmlns:a16="http://schemas.microsoft.com/office/drawing/2014/main" id="{7198268F-2D63-8079-94FE-C56A97597418}"/>
              </a:ext>
            </a:extLst>
          </p:cNvPr>
          <p:cNvSpPr txBox="1">
            <a:spLocks/>
          </p:cNvSpPr>
          <p:nvPr/>
        </p:nvSpPr>
        <p:spPr>
          <a:xfrm>
            <a:off x="518160" y="300593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err="1">
                <a:solidFill>
                  <a:srgbClr val="003399"/>
                </a:solidFill>
              </a:rPr>
              <a:t>Наследствена </a:t>
            </a:r>
            <a:r xmlns:a="http://schemas.openxmlformats.org/drawingml/2006/main">
              <a:rPr lang="bg" dirty="0">
                <a:solidFill>
                  <a:srgbClr val="003399"/>
                </a:solidFill>
              </a:rPr>
              <a:t>→ VLAN </a:t>
            </a:r>
            <a:r xmlns:a="http://schemas.openxmlformats.org/drawingml/2006/main">
              <a:rPr lang="bg" dirty="0" err="1">
                <a:solidFill>
                  <a:srgbClr val="003399"/>
                </a:solidFill>
              </a:rPr>
              <a:t>сегментация</a:t>
            </a:r>
            <a:endParaRPr xmlns:a="http://schemas.openxmlformats.org/drawingml/2006/main" lang="tr-TR" dirty="0">
              <a:solidFill>
                <a:srgbClr val="003399"/>
              </a:solidFill>
            </a:endParaRPr>
          </a:p>
          <a:p>
            <a:r xmlns:a="http://schemas.openxmlformats.org/drawingml/2006/main">
              <a:rPr lang="bg" dirty="0" err="1">
                <a:solidFill>
                  <a:srgbClr val="003399"/>
                </a:solidFill>
              </a:rPr>
              <a:t>Междинно ниво </a:t>
            </a:r>
            <a:r xmlns:a="http://schemas.openxmlformats.org/drawingml/2006/main">
              <a:rPr lang="bg" dirty="0">
                <a:solidFill>
                  <a:srgbClr val="003399"/>
                </a:solidFill>
              </a:rPr>
              <a:t>: </a:t>
            </a:r>
            <a:r xmlns:a="http://schemas.openxmlformats.org/drawingml/2006/main">
              <a:rPr lang="bg" dirty="0" err="1">
                <a:solidFill>
                  <a:srgbClr val="003399"/>
                </a:solidFill>
              </a:rPr>
              <a:t>протокол</a:t>
            </a:r>
            <a:r xmlns:a="http://schemas.openxmlformats.org/drawingml/2006/main">
              <a:rPr lang="bg" dirty="0">
                <a:solidFill>
                  <a:srgbClr val="003399"/>
                </a:solidFill>
              </a:rPr>
              <a:t> </a:t>
            </a:r>
            <a:r xmlns:a="http://schemas.openxmlformats.org/drawingml/2006/main">
              <a:rPr lang="bg" dirty="0" err="1">
                <a:solidFill>
                  <a:srgbClr val="003399"/>
                </a:solidFill>
              </a:rPr>
              <a:t>филтър</a:t>
            </a:r>
            <a:r xmlns:a="http://schemas.openxmlformats.org/drawingml/2006/main">
              <a:rPr lang="bg" dirty="0">
                <a:solidFill>
                  <a:srgbClr val="003399"/>
                </a:solidFill>
              </a:rPr>
              <a:t> </a:t>
            </a:r>
            <a:r xmlns:a="http://schemas.openxmlformats.org/drawingml/2006/main">
              <a:rPr lang="bg" dirty="0" err="1">
                <a:solidFill>
                  <a:srgbClr val="003399"/>
                </a:solidFill>
              </a:rPr>
              <a:t>портали</a:t>
            </a:r>
            <a:endParaRPr xmlns:a="http://schemas.openxmlformats.org/drawingml/2006/main" lang="tr-TR" dirty="0">
              <a:solidFill>
                <a:srgbClr val="003399"/>
              </a:solidFill>
            </a:endParaRPr>
          </a:p>
          <a:p>
            <a:r xmlns:a="http://schemas.openxmlformats.org/drawingml/2006/main">
              <a:rPr lang="bg" dirty="0" err="1">
                <a:solidFill>
                  <a:srgbClr val="003399"/>
                </a:solidFill>
              </a:rPr>
              <a:t>Бъдеще </a:t>
            </a:r>
            <a:r xmlns:a="http://schemas.openxmlformats.org/drawingml/2006/main">
              <a:rPr lang="bg" dirty="0">
                <a:solidFill>
                  <a:srgbClr val="003399"/>
                </a:solidFill>
              </a:rPr>
              <a:t>: </a:t>
            </a:r>
            <a:r xmlns:a="http://schemas.openxmlformats.org/drawingml/2006/main">
              <a:rPr lang="bg" dirty="0" err="1">
                <a:solidFill>
                  <a:srgbClr val="003399"/>
                </a:solidFill>
              </a:rPr>
              <a:t>криптирано </a:t>
            </a:r>
            <a:r xmlns:a="http://schemas.openxmlformats.org/drawingml/2006/main">
              <a:rPr lang="bg" dirty="0">
                <a:solidFill>
                  <a:srgbClr val="003399"/>
                </a:solidFill>
              </a:rPr>
              <a:t>, </a:t>
            </a:r>
            <a:r xmlns:a="http://schemas.openxmlformats.org/drawingml/2006/main">
              <a:rPr lang="bg" dirty="0" err="1">
                <a:solidFill>
                  <a:srgbClr val="003399"/>
                </a:solidFill>
              </a:rPr>
              <a:t>семантично</a:t>
            </a:r>
            <a:r xmlns:a="http://schemas.openxmlformats.org/drawingml/2006/main">
              <a:rPr lang="bg" dirty="0">
                <a:solidFill>
                  <a:srgbClr val="003399"/>
                </a:solidFill>
              </a:rPr>
              <a:t> </a:t>
            </a:r>
            <a:r xmlns:a="http://schemas.openxmlformats.org/drawingml/2006/main">
              <a:rPr lang="bg" dirty="0" err="1">
                <a:solidFill>
                  <a:srgbClr val="003399"/>
                </a:solidFill>
              </a:rPr>
              <a:t>близнаци</a:t>
            </a:r>
            <a:endParaRPr xmlns:a="http://schemas.openxmlformats.org/drawingml/2006/main" lang="tr-TR" dirty="0">
              <a:solidFill>
                <a:srgbClr val="003399"/>
              </a:solidFill>
            </a:endParaRPr>
          </a:p>
        </p:txBody>
      </p:sp>
      <p:pic>
        <p:nvPicPr>
          <p:cNvPr id="15362" name="Picture 2" descr="5G Communication Technology of Internet Network conceptual">
            <a:extLst>
              <a:ext uri="{FF2B5EF4-FFF2-40B4-BE49-F238E27FC236}">
                <a16:creationId xmlns:a16="http://schemas.microsoft.com/office/drawing/2014/main" id="{A67FBC19-4B5A-7735-9CAD-F5FD46027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8559" y="3005932"/>
            <a:ext cx="9545125" cy="536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88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9EC2DEE-8016-03A1-42E3-60B979DEFF5D}"/>
            </a:ext>
          </a:extLst>
        </p:cNvPr>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39B8D154-A4F5-089C-A872-01341EA2481A}"/>
              </a:ext>
            </a:extLst>
          </p:cNvPr>
          <p:cNvSpPr/>
          <p:nvPr/>
        </p:nvSpPr>
        <p:spPr>
          <a:xfrm>
            <a:off x="2971800" y="2286000"/>
            <a:ext cx="12344400" cy="6518788"/>
          </a:xfrm>
          <a:prstGeom prst="roundRect">
            <a:avLst/>
          </a:prstGeom>
          <a:solidFill>
            <a:srgbClr val="9ACB3B"/>
          </a:solidFill>
          <a:ln>
            <a:solidFill>
              <a:srgbClr val="9AC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descr="kırpıntı çizim, logo, simge, sembol, grafik içeren bir resim&#10;&#10;Açıklama otomatik olarak oluşturuldu">
            <a:extLst>
              <a:ext uri="{FF2B5EF4-FFF2-40B4-BE49-F238E27FC236}">
                <a16:creationId xmlns:a16="http://schemas.microsoft.com/office/drawing/2014/main" id="{5CD29CFE-CD14-2B0E-5C25-CF0EAC821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4" name="Metin kutusu 3">
            <a:extLst>
              <a:ext uri="{FF2B5EF4-FFF2-40B4-BE49-F238E27FC236}">
                <a16:creationId xmlns:a16="http://schemas.microsoft.com/office/drawing/2014/main" id="{BAEAF833-ACFD-C885-F851-F06341389E46}"/>
              </a:ext>
            </a:extLst>
          </p:cNvPr>
          <p:cNvSpPr txBox="1"/>
          <p:nvPr/>
        </p:nvSpPr>
        <p:spPr>
          <a:xfrm>
            <a:off x="2971800" y="2478625"/>
            <a:ext cx="11811000" cy="1015663"/>
          </a:xfrm>
          <a:prstGeom prst="rect">
            <a:avLst/>
          </a:prstGeom>
          <a:noFill/>
        </p:spPr>
        <p:txBody>
          <a:bodyPr wrap="square" rtlCol="0">
            <a:spAutoFit/>
          </a:bodyPr>
          <a:lstStyle/>
          <a:p>
            <a:pPr xmlns:a="http://schemas.openxmlformats.org/drawingml/2006/main" algn="ctr"/>
            <a:r xmlns:a="http://schemas.openxmlformats.org/drawingml/2006/main">
              <a:rPr lang="bg" sz="6000" b="1" spc="96" dirty="0" err="1">
                <a:solidFill>
                  <a:srgbClr val="003399"/>
                </a:solidFill>
                <a:latin typeface="Calibri" panose="020F0502020204030204" pitchFamily="34" charset="0"/>
                <a:ea typeface="Open Sans Bold"/>
                <a:cs typeface="Calibri" panose="020F0502020204030204" pitchFamily="34" charset="0"/>
              </a:rPr>
              <a:t>Дневен ред</a:t>
            </a:r>
            <a:endParaRPr xmlns:a="http://schemas.openxmlformats.org/drawingml/2006/main" lang="tr-TR" sz="4400" spc="96" dirty="0">
              <a:solidFill>
                <a:srgbClr val="003399"/>
              </a:solidFill>
              <a:latin typeface="Calibri" panose="020F0502020204030204" pitchFamily="34" charset="0"/>
              <a:ea typeface="Open Sans Bold"/>
              <a:cs typeface="Calibri" panose="020F0502020204030204" pitchFamily="34" charset="0"/>
            </a:endParaRPr>
          </a:p>
        </p:txBody>
      </p:sp>
      <p:sp>
        <p:nvSpPr>
          <p:cNvPr id="2" name="Content Placeholder 2">
            <a:extLst>
              <a:ext uri="{FF2B5EF4-FFF2-40B4-BE49-F238E27FC236}">
                <a16:creationId xmlns:a16="http://schemas.microsoft.com/office/drawing/2014/main" id="{BF0F0EC8-D9A6-D02B-4330-5CAFBDC3ACDC}"/>
              </a:ext>
            </a:extLst>
          </p:cNvPr>
          <p:cNvSpPr txBox="1">
            <a:spLocks/>
          </p:cNvSpPr>
          <p:nvPr/>
        </p:nvSpPr>
        <p:spPr>
          <a:xfrm>
            <a:off x="6076335" y="3133939"/>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tr-TR" dirty="0">
              <a:solidFill>
                <a:srgbClr val="003399"/>
              </a:solidFill>
            </a:endParaRPr>
          </a:p>
          <a:p>
            <a:r xmlns:a="http://schemas.openxmlformats.org/drawingml/2006/main">
              <a:rPr lang="bg" dirty="0" err="1">
                <a:solidFill>
                  <a:srgbClr val="003399"/>
                </a:solidFill>
              </a:rPr>
              <a:t>Кибер</a:t>
            </a:r>
            <a:r xmlns:a="http://schemas.openxmlformats.org/drawingml/2006/main">
              <a:rPr lang="bg" dirty="0">
                <a:solidFill>
                  <a:srgbClr val="003399"/>
                </a:solidFill>
              </a:rPr>
              <a:t> </a:t>
            </a:r>
            <a:r xmlns:a="http://schemas.openxmlformats.org/drawingml/2006/main">
              <a:rPr lang="bg" dirty="0" err="1">
                <a:solidFill>
                  <a:srgbClr val="003399"/>
                </a:solidFill>
              </a:rPr>
              <a:t>Заплахи </a:t>
            </a:r>
            <a:r xmlns:a="http://schemas.openxmlformats.org/drawingml/2006/main">
              <a:rPr lang="bg" dirty="0">
                <a:solidFill>
                  <a:srgbClr val="003399"/>
                </a:solidFill>
              </a:rPr>
              <a:t>в интелигентните </a:t>
            </a:r>
            <a:r xmlns:a="http://schemas.openxmlformats.org/drawingml/2006/main">
              <a:rPr lang="bg" dirty="0" err="1">
                <a:solidFill>
                  <a:srgbClr val="003399"/>
                </a:solidFill>
              </a:rPr>
              <a:t>сгради</a:t>
            </a:r>
            <a:endParaRPr xmlns:a="http://schemas.openxmlformats.org/drawingml/2006/main" lang="tr-TR" dirty="0">
              <a:solidFill>
                <a:srgbClr val="003399"/>
              </a:solidFill>
            </a:endParaRPr>
          </a:p>
          <a:p>
            <a:r xmlns:a="http://schemas.openxmlformats.org/drawingml/2006/main">
              <a:rPr lang="bg" dirty="0">
                <a:solidFill>
                  <a:srgbClr val="003399"/>
                </a:solidFill>
              </a:rPr>
              <a:t>BAS/ </a:t>
            </a:r>
            <a:r xmlns:a="http://schemas.openxmlformats.org/drawingml/2006/main">
              <a:rPr lang="bg" dirty="0" err="1">
                <a:solidFill>
                  <a:srgbClr val="003399"/>
                </a:solidFill>
              </a:rPr>
              <a:t>Интернет на нещата</a:t>
            </a:r>
            <a:r xmlns:a="http://schemas.openxmlformats.org/drawingml/2006/main">
              <a:rPr lang="bg" dirty="0">
                <a:solidFill>
                  <a:srgbClr val="003399"/>
                </a:solidFill>
              </a:rPr>
              <a:t> </a:t>
            </a:r>
            <a:r xmlns:a="http://schemas.openxmlformats.org/drawingml/2006/main">
              <a:rPr lang="bg" dirty="0" err="1">
                <a:solidFill>
                  <a:srgbClr val="003399"/>
                </a:solidFill>
              </a:rPr>
              <a:t>Уязвимости </a:t>
            </a:r>
            <a:r xmlns:a="http://schemas.openxmlformats.org/drawingml/2006/main">
              <a:rPr lang="bg" dirty="0">
                <a:solidFill>
                  <a:srgbClr val="003399"/>
                </a:solidFill>
              </a:rPr>
              <a:t>и </a:t>
            </a:r>
            <a:r xmlns:a="http://schemas.openxmlformats.org/drawingml/2006/main">
              <a:rPr lang="bg" dirty="0" err="1">
                <a:solidFill>
                  <a:srgbClr val="003399"/>
                </a:solidFill>
              </a:rPr>
              <a:t>вектори на атака</a:t>
            </a:r>
            <a:endParaRPr xmlns:a="http://schemas.openxmlformats.org/drawingml/2006/main" lang="tr-TR" dirty="0">
              <a:solidFill>
                <a:srgbClr val="003399"/>
              </a:solidFill>
            </a:endParaRPr>
          </a:p>
          <a:p>
            <a:r xmlns:a="http://schemas.openxmlformats.org/drawingml/2006/main">
              <a:rPr lang="bg" dirty="0" err="1">
                <a:solidFill>
                  <a:srgbClr val="003399"/>
                </a:solidFill>
              </a:rPr>
              <a:t>Конфликти </a:t>
            </a:r>
            <a:r xmlns:a="http://schemas.openxmlformats.org/drawingml/2006/main">
              <a:rPr lang="bg" dirty="0">
                <a:solidFill>
                  <a:srgbClr val="003399"/>
                </a:solidFill>
              </a:rPr>
              <a:t>на протоколи </a:t>
            </a:r>
            <a:r xmlns:a="http://schemas.openxmlformats.org/drawingml/2006/main">
              <a:rPr lang="bg" dirty="0">
                <a:solidFill>
                  <a:srgbClr val="003399"/>
                </a:solidFill>
              </a:rPr>
              <a:t>и </a:t>
            </a:r>
            <a:r xmlns:a="http://schemas.openxmlformats.org/drawingml/2006/main">
              <a:rPr lang="bg" dirty="0" err="1">
                <a:solidFill>
                  <a:srgbClr val="003399"/>
                </a:solidFill>
              </a:rPr>
              <a:t>оперативна съвместимост</a:t>
            </a:r>
            <a:r xmlns:a="http://schemas.openxmlformats.org/drawingml/2006/main">
              <a:rPr lang="bg" dirty="0">
                <a:solidFill>
                  <a:srgbClr val="003399"/>
                </a:solidFill>
              </a:rPr>
              <a:t> </a:t>
            </a:r>
            <a:r xmlns:a="http://schemas.openxmlformats.org/drawingml/2006/main">
              <a:rPr lang="bg" dirty="0" err="1">
                <a:solidFill>
                  <a:srgbClr val="003399"/>
                </a:solidFill>
              </a:rPr>
              <a:t>Пропуски</a:t>
            </a:r>
            <a:endParaRPr xmlns:a="http://schemas.openxmlformats.org/drawingml/2006/main" lang="tr-TR" dirty="0">
              <a:solidFill>
                <a:srgbClr val="003399"/>
              </a:solidFill>
            </a:endParaRPr>
          </a:p>
          <a:p>
            <a:r xmlns:a="http://schemas.openxmlformats.org/drawingml/2006/main">
              <a:rPr lang="bg" dirty="0" err="1">
                <a:solidFill>
                  <a:srgbClr val="003399"/>
                </a:solidFill>
              </a:rPr>
              <a:t>Киберсигурност</a:t>
            </a:r>
            <a:r xmlns:a="http://schemas.openxmlformats.org/drawingml/2006/main">
              <a:rPr lang="bg" dirty="0">
                <a:solidFill>
                  <a:srgbClr val="003399"/>
                </a:solidFill>
              </a:rPr>
              <a:t> </a:t>
            </a:r>
            <a:r xmlns:a="http://schemas.openxmlformats.org/drawingml/2006/main">
              <a:rPr lang="bg" dirty="0" err="1">
                <a:solidFill>
                  <a:srgbClr val="003399"/>
                </a:solidFill>
              </a:rPr>
              <a:t>Стандарти </a:t>
            </a:r>
            <a:r xmlns:a="http://schemas.openxmlformats.org/drawingml/2006/main">
              <a:rPr lang="bg" dirty="0">
                <a:solidFill>
                  <a:srgbClr val="003399"/>
                </a:solidFill>
              </a:rPr>
              <a:t>и </a:t>
            </a:r>
            <a:r xmlns:a="http://schemas.openxmlformats.org/drawingml/2006/main">
              <a:rPr lang="bg" dirty="0" err="1">
                <a:solidFill>
                  <a:srgbClr val="003399"/>
                </a:solidFill>
              </a:rPr>
              <a:t>семантика</a:t>
            </a:r>
            <a:r xmlns:a="http://schemas.openxmlformats.org/drawingml/2006/main">
              <a:rPr lang="bg" dirty="0">
                <a:solidFill>
                  <a:srgbClr val="003399"/>
                </a:solidFill>
              </a:rPr>
              <a:t> </a:t>
            </a:r>
            <a:r xmlns:a="http://schemas.openxmlformats.org/drawingml/2006/main">
              <a:rPr lang="bg" dirty="0" err="1">
                <a:solidFill>
                  <a:srgbClr val="003399"/>
                </a:solidFill>
              </a:rPr>
              <a:t>Управление</a:t>
            </a:r>
            <a:endParaRPr xmlns:a="http://schemas.openxmlformats.org/drawingml/2006/main" lang="tr-TR" dirty="0">
              <a:solidFill>
                <a:srgbClr val="003399"/>
              </a:solidFill>
            </a:endParaRPr>
          </a:p>
          <a:p>
            <a:r xmlns:a="http://schemas.openxmlformats.org/drawingml/2006/main">
              <a:rPr lang="bg" dirty="0" err="1">
                <a:solidFill>
                  <a:srgbClr val="003399"/>
                </a:solidFill>
              </a:rPr>
              <a:t>Проектиране</a:t>
            </a:r>
            <a:r xmlns:a="http://schemas.openxmlformats.org/drawingml/2006/main">
              <a:rPr lang="bg" dirty="0">
                <a:solidFill>
                  <a:srgbClr val="003399"/>
                </a:solidFill>
              </a:rPr>
              <a:t> </a:t>
            </a:r>
            <a:r xmlns:a="http://schemas.openxmlformats.org/drawingml/2006/main">
              <a:rPr lang="bg" dirty="0" err="1">
                <a:solidFill>
                  <a:srgbClr val="003399"/>
                </a:solidFill>
              </a:rPr>
              <a:t>за </a:t>
            </a:r>
            <a:r xmlns:a="http://schemas.openxmlformats.org/drawingml/2006/main">
              <a:rPr lang="bg" dirty="0">
                <a:solidFill>
                  <a:srgbClr val="003399"/>
                </a:solidFill>
              </a:rPr>
              <a:t>сигурност и </a:t>
            </a:r>
            <a:r xmlns:a="http://schemas.openxmlformats.org/drawingml/2006/main">
              <a:rPr lang="bg" dirty="0" err="1">
                <a:solidFill>
                  <a:srgbClr val="003399"/>
                </a:solidFill>
              </a:rPr>
              <a:t>жизнен цикъл</a:t>
            </a:r>
            <a:r xmlns:a="http://schemas.openxmlformats.org/drawingml/2006/main">
              <a:rPr lang="bg" dirty="0">
                <a:solidFill>
                  <a:srgbClr val="003399"/>
                </a:solidFill>
              </a:rPr>
              <a:t> </a:t>
            </a:r>
            <a:r xmlns:a="http://schemas.openxmlformats.org/drawingml/2006/main">
              <a:rPr lang="bg" dirty="0" err="1">
                <a:solidFill>
                  <a:srgbClr val="003399"/>
                </a:solidFill>
              </a:rPr>
              <a:t>Мониторинг</a:t>
            </a:r>
            <a:endParaRPr xmlns:a="http://schemas.openxmlformats.org/drawingml/2006/main" lang="tr-TR" dirty="0">
              <a:solidFill>
                <a:srgbClr val="003399"/>
              </a:solidFill>
            </a:endParaRPr>
          </a:p>
          <a:p>
            <a:r xmlns:a="http://schemas.openxmlformats.org/drawingml/2006/main">
              <a:rPr lang="bg" dirty="0" err="1">
                <a:solidFill>
                  <a:srgbClr val="003399"/>
                </a:solidFill>
              </a:rPr>
              <a:t>на бъдещето </a:t>
            </a:r>
            <a:r xmlns:a="http://schemas.openxmlformats.org/drawingml/2006/main">
              <a:rPr lang="bg" dirty="0">
                <a:solidFill>
                  <a:srgbClr val="003399"/>
                </a:solidFill>
              </a:rPr>
              <a:t>и </a:t>
            </a:r>
            <a:r xmlns:a="http://schemas.openxmlformats.org/drawingml/2006/main">
              <a:rPr lang="bg" dirty="0" err="1">
                <a:solidFill>
                  <a:srgbClr val="003399"/>
                </a:solidFill>
              </a:rPr>
              <a:t>основаване на риска</a:t>
            </a:r>
            <a:r xmlns:a="http://schemas.openxmlformats.org/drawingml/2006/main">
              <a:rPr lang="bg" dirty="0">
                <a:solidFill>
                  <a:srgbClr val="003399"/>
                </a:solidFill>
              </a:rPr>
              <a:t> </a:t>
            </a:r>
            <a:r xmlns:a="http://schemas.openxmlformats.org/drawingml/2006/main">
              <a:rPr lang="bg" dirty="0" err="1">
                <a:solidFill>
                  <a:srgbClr val="003399"/>
                </a:solidFill>
              </a:rPr>
              <a:t>Модернизация</a:t>
            </a:r>
            <a:endParaRPr xmlns:a="http://schemas.openxmlformats.org/drawingml/2006/main" lang="tr-TR" dirty="0">
              <a:solidFill>
                <a:srgbClr val="003399"/>
              </a:solidFill>
            </a:endParaRPr>
          </a:p>
          <a:p>
            <a:r xmlns:a="http://schemas.openxmlformats.org/drawingml/2006/main">
              <a:rPr lang="bg" dirty="0" err="1">
                <a:solidFill>
                  <a:srgbClr val="003399"/>
                </a:solidFill>
              </a:rPr>
              <a:t>Заключение </a:t>
            </a:r>
            <a:r xmlns:a="http://schemas.openxmlformats.org/drawingml/2006/main">
              <a:rPr lang="bg" dirty="0">
                <a:solidFill>
                  <a:srgbClr val="003399"/>
                </a:solidFill>
              </a:rPr>
              <a:t>и </a:t>
            </a:r>
            <a:r xmlns:a="http://schemas.openxmlformats.org/drawingml/2006/main">
              <a:rPr lang="bg" dirty="0" err="1">
                <a:solidFill>
                  <a:srgbClr val="003399"/>
                </a:solidFill>
              </a:rPr>
              <a:t>размисъл</a:t>
            </a:r>
            <a:endParaRPr xmlns:a="http://schemas.openxmlformats.org/drawingml/2006/main" lang="tr-TR" dirty="0">
              <a:solidFill>
                <a:srgbClr val="003399"/>
              </a:solidFill>
            </a:endParaRPr>
          </a:p>
        </p:txBody>
      </p:sp>
    </p:spTree>
    <p:extLst>
      <p:ext uri="{BB962C8B-B14F-4D97-AF65-F5344CB8AC3E}">
        <p14:creationId xmlns:p14="http://schemas.microsoft.com/office/powerpoint/2010/main" val="2465647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8A0FA1-3D18-AB57-B76A-469DD7AD5CE9}"/>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7677B83D-D577-C717-18EE-DB8B6917BA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3EF099E6-D3D1-28A1-97FF-E9F6CE0B34B9}"/>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Процес </a:t>
            </a:r>
            <a:endParaRPr xmlns:a="http://schemas.openxmlformats.org/drawingml/2006/main" lang="tr-TR" sz="4400" b="1" dirty="0">
              <a:solidFill>
                <a:srgbClr val="003399"/>
              </a:solidFill>
            </a:endParaRPr>
            <a:r xmlns:a="http://schemas.openxmlformats.org/drawingml/2006/main">
              <a:rPr lang="bg" sz="4400" b="1" dirty="0">
                <a:solidFill>
                  <a:srgbClr val="003399"/>
                </a:solidFill>
              </a:rPr>
              <a:t>на актуализиране </a:t>
            </a:r>
            <a:r xmlns:a="http://schemas.openxmlformats.org/drawingml/2006/main">
              <a:rPr lang="bg" sz="4400" b="1" dirty="0" err="1">
                <a:solidFill>
                  <a:srgbClr val="003399"/>
                </a:solidFill>
              </a:rPr>
              <a:t>на жизнения цикъл</a:t>
            </a:r>
          </a:p>
        </p:txBody>
      </p:sp>
      <p:sp>
        <p:nvSpPr>
          <p:cNvPr id="3" name="Title 1">
            <a:extLst>
              <a:ext uri="{FF2B5EF4-FFF2-40B4-BE49-F238E27FC236}">
                <a16:creationId xmlns:a16="http://schemas.microsoft.com/office/drawing/2014/main" id="{06FDBB55-CBE1-8F7A-F1E8-C71018E9B66A}"/>
              </a:ext>
            </a:extLst>
          </p:cNvPr>
          <p:cNvSpPr txBox="1">
            <a:spLocks/>
          </p:cNvSpPr>
          <p:nvPr/>
        </p:nvSpPr>
        <p:spPr>
          <a:xfrm>
            <a:off x="5781040" y="311118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Content Placeholder 2">
            <a:extLst>
              <a:ext uri="{FF2B5EF4-FFF2-40B4-BE49-F238E27FC236}">
                <a16:creationId xmlns:a16="http://schemas.microsoft.com/office/drawing/2014/main" id="{AAE7CEAF-B32C-15D9-5E83-E169C5E54A11}"/>
              </a:ext>
            </a:extLst>
          </p:cNvPr>
          <p:cNvSpPr txBox="1">
            <a:spLocks/>
          </p:cNvSpPr>
          <p:nvPr/>
        </p:nvSpPr>
        <p:spPr>
          <a:xfrm>
            <a:off x="518160" y="300243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Сканиране и откриване на заплахи</a:t>
            </a:r>
          </a:p>
          <a:p>
            <a:r xmlns:a="http://schemas.openxmlformats.org/drawingml/2006/main">
              <a:rPr lang="bg" dirty="0">
                <a:solidFill>
                  <a:srgbClr val="003399"/>
                </a:solidFill>
              </a:rPr>
              <a:t>Кръпка и документ</a:t>
            </a:r>
          </a:p>
          <a:p>
            <a:r xmlns:a="http://schemas.openxmlformats.org/drawingml/2006/main">
              <a:rPr lang="bg" dirty="0">
                <a:solidFill>
                  <a:srgbClr val="003399"/>
                </a:solidFill>
              </a:rPr>
              <a:t>Обучете и тествайте екипи</a:t>
            </a:r>
          </a:p>
          <a:p>
            <a:r xmlns:a="http://schemas.openxmlformats.org/drawingml/2006/main">
              <a:rPr lang="bg" dirty="0">
                <a:solidFill>
                  <a:srgbClr val="003399"/>
                </a:solidFill>
              </a:rPr>
              <a:t>Преглед на политиката след инцидент</a:t>
            </a:r>
          </a:p>
        </p:txBody>
      </p:sp>
      <p:graphicFrame>
        <p:nvGraphicFramePr>
          <p:cNvPr id="7" name="Diyagram 6">
            <a:extLst>
              <a:ext uri="{FF2B5EF4-FFF2-40B4-BE49-F238E27FC236}">
                <a16:creationId xmlns:a16="http://schemas.microsoft.com/office/drawing/2014/main" id="{9BEA7558-42F9-5CA5-E886-4026DE245A7B}"/>
              </a:ext>
            </a:extLst>
          </p:cNvPr>
          <p:cNvGraphicFramePr/>
          <p:nvPr>
            <p:extLst>
              <p:ext uri="{D42A27DB-BD31-4B8C-83A1-F6EECF244321}">
                <p14:modId xmlns:p14="http://schemas.microsoft.com/office/powerpoint/2010/main" val="2864667184"/>
              </p:ext>
            </p:extLst>
          </p:nvPr>
        </p:nvGraphicFramePr>
        <p:xfrm>
          <a:off x="5933440" y="1635764"/>
          <a:ext cx="12192000"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2806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B0EC870-1970-102E-3E36-874C99DB4E53}"/>
            </a:ext>
          </a:extLst>
        </p:cNvPr>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928CECD5-1D58-5FCD-868B-4FD894F9B30C}"/>
              </a:ext>
            </a:extLst>
          </p:cNvPr>
          <p:cNvSpPr/>
          <p:nvPr/>
        </p:nvSpPr>
        <p:spPr>
          <a:xfrm>
            <a:off x="2971800" y="3162300"/>
            <a:ext cx="12344400" cy="4648200"/>
          </a:xfrm>
          <a:prstGeom prst="roundRect">
            <a:avLst/>
          </a:prstGeom>
          <a:solidFill>
            <a:srgbClr val="9ACB3B"/>
          </a:solidFill>
          <a:ln>
            <a:solidFill>
              <a:srgbClr val="9AC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descr="kırpıntı çizim, logo, simge, sembol, grafik içeren bir resim&#10;&#10;Açıklama otomatik olarak oluşturuldu">
            <a:extLst>
              <a:ext uri="{FF2B5EF4-FFF2-40B4-BE49-F238E27FC236}">
                <a16:creationId xmlns:a16="http://schemas.microsoft.com/office/drawing/2014/main" id="{3933BD35-75C3-108A-2C2C-D4CE398C4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4" name="Metin kutusu 3">
            <a:extLst>
              <a:ext uri="{FF2B5EF4-FFF2-40B4-BE49-F238E27FC236}">
                <a16:creationId xmlns:a16="http://schemas.microsoft.com/office/drawing/2014/main" id="{30832869-931E-BC40-4602-228F8FC89E3E}"/>
              </a:ext>
            </a:extLst>
          </p:cNvPr>
          <p:cNvSpPr txBox="1"/>
          <p:nvPr/>
        </p:nvSpPr>
        <p:spPr>
          <a:xfrm>
            <a:off x="3238500" y="4295036"/>
            <a:ext cx="11811000" cy="2185214"/>
          </a:xfrm>
          <a:prstGeom prst="rect">
            <a:avLst/>
          </a:prstGeom>
          <a:noFill/>
        </p:spPr>
        <p:txBody>
          <a:bodyPr wrap="square" rtlCol="0">
            <a:spAutoFit/>
          </a:bodyPr>
          <a:lstStyle/>
          <a:p>
            <a:pPr xmlns:a="http://schemas.openxmlformats.org/drawingml/2006/main" algn="ctr"/>
            <a:r xmlns:a="http://schemas.openxmlformats.org/drawingml/2006/main">
              <a:rPr lang="bg" sz="6000" b="1" spc="96" dirty="0" err="1">
                <a:solidFill>
                  <a:srgbClr val="003399"/>
                </a:solidFill>
                <a:latin typeface="Calibri" panose="020F0502020204030204" pitchFamily="34" charset="0"/>
                <a:ea typeface="Open Sans Bold"/>
                <a:cs typeface="Calibri" panose="020F0502020204030204" pitchFamily="34" charset="0"/>
              </a:rPr>
              <a:t>Благодаря</a:t>
            </a:r>
            <a:r xmlns:a="http://schemas.openxmlformats.org/drawingml/2006/main">
              <a:rPr lang="bg" sz="6000" b="1" spc="96" dirty="0">
                <a:solidFill>
                  <a:srgbClr val="003399"/>
                </a:solidFill>
                <a:latin typeface="Calibri" panose="020F0502020204030204" pitchFamily="34" charset="0"/>
                <a:ea typeface="Open Sans Bold"/>
                <a:cs typeface="Calibri" panose="020F0502020204030204" pitchFamily="34" charset="0"/>
              </a:rPr>
              <a:t> </a:t>
            </a:r>
            <a:r xmlns:a="http://schemas.openxmlformats.org/drawingml/2006/main">
              <a:rPr lang="bg" sz="6000" b="1" spc="96" dirty="0" err="1">
                <a:solidFill>
                  <a:srgbClr val="003399"/>
                </a:solidFill>
                <a:latin typeface="Calibri" panose="020F0502020204030204" pitchFamily="34" charset="0"/>
                <a:ea typeface="Open Sans Bold"/>
                <a:cs typeface="Calibri" panose="020F0502020204030204" pitchFamily="34" charset="0"/>
              </a:rPr>
              <a:t>ти </a:t>
            </a:r>
            <a:r xmlns:a="http://schemas.openxmlformats.org/drawingml/2006/main">
              <a:rPr lang="bg" sz="6000" b="1" spc="96" dirty="0">
                <a:solidFill>
                  <a:srgbClr val="003399"/>
                </a:solidFill>
                <a:latin typeface="Calibri" panose="020F0502020204030204" pitchFamily="34" charset="0"/>
                <a:ea typeface="Open Sans Bold"/>
                <a:cs typeface="Calibri" panose="020F0502020204030204" pitchFamily="34" charset="0"/>
              </a:rPr>
              <a:t>!</a:t>
            </a:r>
          </a:p>
          <a:p>
            <a:pPr algn="ctr"/>
            <a:endParaRPr lang="tr-TR" sz="3200" spc="96" dirty="0">
              <a:solidFill>
                <a:srgbClr val="003399"/>
              </a:solidFill>
              <a:latin typeface="Calibri" panose="020F0502020204030204" pitchFamily="34" charset="0"/>
              <a:ea typeface="Open Sans Bold"/>
              <a:cs typeface="Calibri" panose="020F0502020204030204" pitchFamily="34" charset="0"/>
            </a:endParaRPr>
          </a:p>
          <a:p>
            <a:pPr xmlns:a="http://schemas.openxmlformats.org/drawingml/2006/main" algn="ctr"/>
            <a:r xmlns:a="http://schemas.openxmlformats.org/drawingml/2006/main">
              <a:rPr lang="bg" sz="4400" spc="96" dirty="0">
                <a:solidFill>
                  <a:srgbClr val="003399"/>
                </a:solidFill>
                <a:latin typeface="Calibri" panose="020F0502020204030204" pitchFamily="34" charset="0"/>
                <a:ea typeface="Open Sans Bold"/>
                <a:cs typeface="Calibri" panose="020F0502020204030204" pitchFamily="34" charset="0"/>
              </a:rPr>
              <a:t>Въпроси и отговори</a:t>
            </a:r>
          </a:p>
        </p:txBody>
      </p:sp>
    </p:spTree>
    <p:extLst>
      <p:ext uri="{BB962C8B-B14F-4D97-AF65-F5344CB8AC3E}">
        <p14:creationId xmlns:p14="http://schemas.microsoft.com/office/powerpoint/2010/main" val="294653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C60F1E-EC43-9CA8-4854-9072BCA9E2EC}"/>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A159FA9-E078-3A8D-C04A-7C5977C8E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8BC2C2E6-95FA-15B8-D1F8-B015A06DB52B}"/>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Защо</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Киберсигурност</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Сега </a:t>
            </a:r>
            <a:r xmlns:a="http://schemas.openxmlformats.org/drawingml/2006/main">
              <a:rPr lang="bg" sz="4400" b="1" dirty="0">
                <a:solidFill>
                  <a:srgbClr val="003399"/>
                </a:solidFill>
              </a:rPr>
              <a:t>?</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1741A5B7-1CB6-D1DC-FA16-1A1BD13DA886}"/>
              </a:ext>
            </a:extLst>
          </p:cNvPr>
          <p:cNvSpPr txBox="1">
            <a:spLocks/>
          </p:cNvSpPr>
          <p:nvPr/>
        </p:nvSpPr>
        <p:spPr>
          <a:xfrm>
            <a:off x="559948" y="300243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Внедряване на Интернет на нещата → нарастват повърхностите за атака</a:t>
            </a:r>
          </a:p>
          <a:p>
            <a:r xmlns:a="http://schemas.openxmlformats.org/drawingml/2006/main">
              <a:rPr lang="bg" dirty="0">
                <a:solidFill>
                  <a:srgbClr val="003399"/>
                </a:solidFill>
              </a:rPr>
              <a:t>FM системите вече разкриват операции</a:t>
            </a:r>
          </a:p>
          <a:p>
            <a:r xmlns:a="http://schemas.openxmlformats.org/drawingml/2006/main">
              <a:rPr lang="bg" dirty="0">
                <a:solidFill>
                  <a:srgbClr val="003399"/>
                </a:solidFill>
              </a:rPr>
              <a:t>Нарушенията влияят върху безопасността, комфорта и данните</a:t>
            </a:r>
          </a:p>
          <a:p>
            <a:pPr marL="0" indent="0">
              <a:buNone/>
            </a:pPr>
            <a:endParaRPr lang="en-US" dirty="0">
              <a:solidFill>
                <a:srgbClr val="003399"/>
              </a:solidFill>
            </a:endParaRPr>
          </a:p>
        </p:txBody>
      </p:sp>
      <p:pic>
        <p:nvPicPr>
          <p:cNvPr id="1026" name="Picture 2" descr="Timeline of recently reported cyberattacks on buildings and their physical impacts.">
            <a:extLst>
              <a:ext uri="{FF2B5EF4-FFF2-40B4-BE49-F238E27FC236}">
                <a16:creationId xmlns:a16="http://schemas.microsoft.com/office/drawing/2014/main" id="{6C163EF2-8592-2D3C-7A99-4038BF524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6469" y="4573699"/>
            <a:ext cx="10341583" cy="4525963"/>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D3868270-CF66-49D9-FFFF-E9153B04D795}"/>
              </a:ext>
            </a:extLst>
          </p:cNvPr>
          <p:cNvSpPr txBox="1"/>
          <p:nvPr/>
        </p:nvSpPr>
        <p:spPr>
          <a:xfrm>
            <a:off x="2908489" y="9099662"/>
            <a:ext cx="14414402" cy="276999"/>
          </a:xfrm>
          <a:prstGeom prst="rect">
            <a:avLst/>
          </a:prstGeom>
          <a:noFill/>
        </p:spPr>
        <p:txBody>
          <a:bodyPr wrap="square">
            <a:spAutoFit/>
          </a:bodyPr>
          <a:lstStyle/>
          <a:p>
            <a:r xmlns:a="http://schemas.openxmlformats.org/drawingml/2006/main">
              <a:rPr lang="bg" sz="1200" dirty="0"/>
              <a:t>https://www.researchgate.net/profile/Guowen-Li-5/publication/369131862/figure/fig4/AS:11431281236665506@1713279746038/Timeline-of-recently-reported-cyberattacks-on-buildings-and-their-physical-impacts.png</a:t>
            </a:r>
          </a:p>
        </p:txBody>
      </p:sp>
    </p:spTree>
    <p:extLst>
      <p:ext uri="{BB962C8B-B14F-4D97-AF65-F5344CB8AC3E}">
        <p14:creationId xmlns:p14="http://schemas.microsoft.com/office/powerpoint/2010/main" val="7988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5A0378C-95B6-4FD1-8F6F-549BD46C5925}"/>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254F2B45-7BF5-C91E-0614-BC8FBC808F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3AA3D497-AFE9-1D95-E0C0-9A0EEBE2C85D}"/>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Уязвимости в BAS и IoT системи</a:t>
            </a:r>
          </a:p>
        </p:txBody>
      </p:sp>
      <p:sp>
        <p:nvSpPr>
          <p:cNvPr id="3" name="Title 1">
            <a:extLst>
              <a:ext uri="{FF2B5EF4-FFF2-40B4-BE49-F238E27FC236}">
                <a16:creationId xmlns:a16="http://schemas.microsoft.com/office/drawing/2014/main" id="{9D1C9982-1A54-1691-397D-1ECA164E17A9}"/>
              </a:ext>
            </a:extLst>
          </p:cNvPr>
          <p:cNvSpPr txBox="1">
            <a:spLocks/>
          </p:cNvSpPr>
          <p:nvPr/>
        </p:nvSpPr>
        <p:spPr>
          <a:xfrm>
            <a:off x="8435587" y="316960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Content Placeholder 2">
            <a:extLst>
              <a:ext uri="{FF2B5EF4-FFF2-40B4-BE49-F238E27FC236}">
                <a16:creationId xmlns:a16="http://schemas.microsoft.com/office/drawing/2014/main" id="{76C48E8E-F466-6856-83A0-15C1D056BB35}"/>
              </a:ext>
            </a:extLst>
          </p:cNvPr>
          <p:cNvSpPr txBox="1">
            <a:spLocks/>
          </p:cNvSpPr>
          <p:nvPr/>
        </p:nvSpPr>
        <p:spPr>
          <a:xfrm>
            <a:off x="528320" y="300704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Плоски мрежи → странични атаки</a:t>
            </a:r>
          </a:p>
          <a:p>
            <a:r xmlns:a="http://schemas.openxmlformats.org/drawingml/2006/main">
              <a:rPr lang="bg" dirty="0">
                <a:solidFill>
                  <a:srgbClr val="003399"/>
                </a:solidFill>
              </a:rPr>
              <a:t>Стандартни идентификационни данни и отворени портове</a:t>
            </a:r>
          </a:p>
          <a:p>
            <a:r xmlns:a="http://schemas.openxmlformats.org/drawingml/2006/main">
              <a:rPr lang="bg" dirty="0">
                <a:solidFill>
                  <a:srgbClr val="003399"/>
                </a:solidFill>
              </a:rPr>
              <a:t>Незакърпен фърмуер + остарели протоколи</a:t>
            </a:r>
          </a:p>
        </p:txBody>
      </p:sp>
      <p:pic>
        <p:nvPicPr>
          <p:cNvPr id="2050" name="Picture 2" descr="5 Reasons Vulnerability Management for IoT Isn't Enough - Asimily">
            <a:extLst>
              <a:ext uri="{FF2B5EF4-FFF2-40B4-BE49-F238E27FC236}">
                <a16:creationId xmlns:a16="http://schemas.microsoft.com/office/drawing/2014/main" id="{B8D31CC9-6A4B-4010-D033-B39CDDD78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9920" y="4475162"/>
            <a:ext cx="8902947" cy="465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1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8245C13-BB94-8871-8A4B-BC5E97CE8711}"/>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E6AD268D-173B-D38C-85A5-5FB0974B1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A70DDE89-8A88-9D5E-47E1-DC86B92771DC}"/>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Слабости на IoT в интелигентните сгради</a:t>
            </a:r>
          </a:p>
        </p:txBody>
      </p:sp>
      <p:sp>
        <p:nvSpPr>
          <p:cNvPr id="6" name="Content Placeholder 2">
            <a:extLst>
              <a:ext uri="{FF2B5EF4-FFF2-40B4-BE49-F238E27FC236}">
                <a16:creationId xmlns:a16="http://schemas.microsoft.com/office/drawing/2014/main" id="{AC905ACB-F643-6565-EEFD-76702ADCF952}"/>
              </a:ext>
            </a:extLst>
          </p:cNvPr>
          <p:cNvSpPr txBox="1">
            <a:spLocks/>
          </p:cNvSpPr>
          <p:nvPr/>
        </p:nvSpPr>
        <p:spPr>
          <a:xfrm>
            <a:off x="518160" y="300228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Облачните табла за управление са лошо защитени</a:t>
            </a:r>
          </a:p>
          <a:p>
            <a:r xmlns:a="http://schemas.openxmlformats.org/drawingml/2006/main">
              <a:rPr lang="bg" dirty="0">
                <a:solidFill>
                  <a:srgbClr val="003399"/>
                </a:solidFill>
              </a:rPr>
              <a:t>Преиграване на MQTT и прекъсване на резервния режим</a:t>
            </a:r>
          </a:p>
          <a:p>
            <a:r xmlns:a="http://schemas.openxmlformats.org/drawingml/2006/main">
              <a:rPr lang="bg" dirty="0">
                <a:solidFill>
                  <a:srgbClr val="003399"/>
                </a:solidFill>
              </a:rPr>
              <a:t>Пропуски в доверието между крайните сървъри и облака</a:t>
            </a:r>
          </a:p>
        </p:txBody>
      </p:sp>
      <p:pic>
        <p:nvPicPr>
          <p:cNvPr id="3074" name="Picture 2" descr="Attack surface and Its Impact on cybersecurity">
            <a:extLst>
              <a:ext uri="{FF2B5EF4-FFF2-40B4-BE49-F238E27FC236}">
                <a16:creationId xmlns:a16="http://schemas.microsoft.com/office/drawing/2014/main" id="{1D5F8BBD-6828-944E-531C-8497FFAC1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730" y="2469673"/>
            <a:ext cx="11048829" cy="559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7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59645F5-34CE-F91C-E16E-B97E1C949614}"/>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A3363E9-4BE5-603B-215F-540DD9C69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4D07A979-13C7-9B1E-3101-FBA45F4822FC}"/>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Несъответствие </a:t>
            </a:r>
            <a:r xmlns:a="http://schemas.openxmlformats.org/drawingml/2006/main">
              <a:rPr lang="bg" sz="4400" b="1" dirty="0">
                <a:solidFill>
                  <a:srgbClr val="003399"/>
                </a:solidFill>
              </a:rPr>
              <a:t>на протокола</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Рискове</a:t>
            </a:r>
            <a:endParaRPr xmlns:a="http://schemas.openxmlformats.org/drawingml/2006/main" lang="tr-TR" sz="4400" b="1" dirty="0">
              <a:solidFill>
                <a:srgbClr val="003399"/>
              </a:solidFill>
            </a:endParaRPr>
          </a:p>
        </p:txBody>
      </p:sp>
      <p:pic>
        <p:nvPicPr>
          <p:cNvPr id="7" name="Resim 6">
            <a:extLst>
              <a:ext uri="{FF2B5EF4-FFF2-40B4-BE49-F238E27FC236}">
                <a16:creationId xmlns:a16="http://schemas.microsoft.com/office/drawing/2014/main" id="{C99524DD-1937-799B-B665-567B1BC04ED0}"/>
              </a:ext>
            </a:extLst>
          </p:cNvPr>
          <p:cNvPicPr>
            <a:picLocks noChangeAspect="1"/>
          </p:cNvPicPr>
          <p:nvPr/>
        </p:nvPicPr>
        <p:blipFill>
          <a:blip r:embed="rId5"/>
          <a:srcRect t="19179" b="8523"/>
          <a:stretch/>
        </p:blipFill>
        <p:spPr>
          <a:xfrm>
            <a:off x="2418080" y="2619486"/>
            <a:ext cx="13157200" cy="6341635"/>
          </a:xfrm>
          <a:prstGeom prst="rect">
            <a:avLst/>
          </a:prstGeom>
        </p:spPr>
      </p:pic>
    </p:spTree>
    <p:extLst>
      <p:ext uri="{BB962C8B-B14F-4D97-AF65-F5344CB8AC3E}">
        <p14:creationId xmlns:p14="http://schemas.microsoft.com/office/powerpoint/2010/main" val="87880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4F6683B-6C93-8B10-4946-8FB233A83BA4}"/>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DD6696A7-F748-9F7E-234C-1C16C19A4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43BF9A83-F07F-1477-3DD8-8237C090A3D5}"/>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Семантичен</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Конфликти </a:t>
            </a:r>
            <a:r xmlns:a="http://schemas.openxmlformats.org/drawingml/2006/main">
              <a:rPr lang="bg" sz="4400" b="1" dirty="0">
                <a:solidFill>
                  <a:srgbClr val="003399"/>
                </a:solidFill>
              </a:rPr>
              <a:t>в интеграцията</a:t>
            </a:r>
          </a:p>
        </p:txBody>
      </p:sp>
      <p:sp>
        <p:nvSpPr>
          <p:cNvPr id="3" name="Title 1">
            <a:extLst>
              <a:ext uri="{FF2B5EF4-FFF2-40B4-BE49-F238E27FC236}">
                <a16:creationId xmlns:a16="http://schemas.microsoft.com/office/drawing/2014/main" id="{9142B4DB-5200-3BE0-DA44-8808AFD2B502}"/>
              </a:ext>
            </a:extLst>
          </p:cNvPr>
          <p:cNvSpPr txBox="1">
            <a:spLocks/>
          </p:cNvSpPr>
          <p:nvPr/>
        </p:nvSpPr>
        <p:spPr>
          <a:xfrm>
            <a:off x="5923280" y="411734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Content Placeholder 2">
            <a:extLst>
              <a:ext uri="{FF2B5EF4-FFF2-40B4-BE49-F238E27FC236}">
                <a16:creationId xmlns:a16="http://schemas.microsoft.com/office/drawing/2014/main" id="{71A85E04-116D-3A91-8DDF-D5D4F1FD6C63}"/>
              </a:ext>
            </a:extLst>
          </p:cNvPr>
          <p:cNvSpPr txBox="1">
            <a:spLocks/>
          </p:cNvSpPr>
          <p:nvPr/>
        </p:nvSpPr>
        <p:spPr>
          <a:xfrm>
            <a:off x="518160" y="299735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Единици, тагове, значения, изгубени в превода</a:t>
            </a:r>
          </a:p>
          <a:p>
            <a:r xmlns:a="http://schemas.openxmlformats.org/drawingml/2006/main">
              <a:rPr lang="bg" dirty="0">
                <a:solidFill>
                  <a:srgbClr val="003399"/>
                </a:solidFill>
              </a:rPr>
              <a:t>Объркване между стайна температура и температура на въздуховода</a:t>
            </a:r>
          </a:p>
          <a:p>
            <a:r xmlns:a="http://schemas.openxmlformats.org/drawingml/2006/main">
              <a:rPr lang="bg" dirty="0">
                <a:solidFill>
                  <a:srgbClr val="003399"/>
                </a:solidFill>
              </a:rPr>
              <a:t>Състояние на вентилатора: двоичен срещу </a:t>
            </a:r>
            <a:r xmlns:a="http://schemas.openxmlformats.org/drawingml/2006/main">
              <a:rPr lang="bg" dirty="0" err="1">
                <a:solidFill>
                  <a:srgbClr val="003399"/>
                </a:solidFill>
              </a:rPr>
              <a:t>преброяем</a:t>
            </a:r>
            <a:endParaRPr xmlns:a="http://schemas.openxmlformats.org/drawingml/2006/main" lang="en-US" dirty="0">
              <a:solidFill>
                <a:srgbClr val="003399"/>
              </a:solidFill>
            </a:endParaRPr>
          </a:p>
        </p:txBody>
      </p:sp>
      <p:pic>
        <p:nvPicPr>
          <p:cNvPr id="4098" name="Picture 2" descr="Görsel üretildi">
            <a:extLst>
              <a:ext uri="{FF2B5EF4-FFF2-40B4-BE49-F238E27FC236}">
                <a16:creationId xmlns:a16="http://schemas.microsoft.com/office/drawing/2014/main" id="{52CB7251-4BB9-4E5B-910B-74E9572F23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843" b="9046"/>
          <a:stretch/>
        </p:blipFill>
        <p:spPr bwMode="auto">
          <a:xfrm>
            <a:off x="7741920" y="2393949"/>
            <a:ext cx="9742942" cy="634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32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1509D21-9890-4660-9FB7-FBA9156A8D1D}"/>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02EA32E4-4FD6-4EE8-EA10-F529AC631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AE8EB970-2885-97FE-6970-09B33C21E3D7}"/>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Управление</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Неуспехи </a:t>
            </a:r>
            <a:r xmlns:a="http://schemas.openxmlformats.org/drawingml/2006/main">
              <a:rPr lang="bg" sz="4400" b="1" dirty="0">
                <a:solidFill>
                  <a:srgbClr val="003399"/>
                </a:solidFill>
              </a:rPr>
              <a:t>и </a:t>
            </a:r>
            <a:r xmlns:a="http://schemas.openxmlformats.org/drawingml/2006/main">
              <a:rPr lang="bg" sz="4400" b="1" dirty="0" err="1">
                <a:solidFill>
                  <a:srgbClr val="003399"/>
                </a:solidFill>
              </a:rPr>
              <a:t>слепи </a:t>
            </a:r>
            <a:r xmlns:a="http://schemas.openxmlformats.org/drawingml/2006/main">
              <a:rPr lang="bg" sz="4400" b="1" dirty="0">
                <a:solidFill>
                  <a:srgbClr val="003399"/>
                </a:solidFill>
              </a:rPr>
              <a:t>петна</a:t>
            </a:r>
          </a:p>
        </p:txBody>
      </p:sp>
      <p:sp>
        <p:nvSpPr>
          <p:cNvPr id="3" name="Title 1">
            <a:extLst>
              <a:ext uri="{FF2B5EF4-FFF2-40B4-BE49-F238E27FC236}">
                <a16:creationId xmlns:a16="http://schemas.microsoft.com/office/drawing/2014/main" id="{141785CD-0D63-8536-C196-87A04F7AE050}"/>
              </a:ext>
            </a:extLst>
          </p:cNvPr>
          <p:cNvSpPr txBox="1">
            <a:spLocks/>
          </p:cNvSpPr>
          <p:nvPr/>
        </p:nvSpPr>
        <p:spPr>
          <a:xfrm>
            <a:off x="6573520" y="485344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Content Placeholder 2">
            <a:extLst>
              <a:ext uri="{FF2B5EF4-FFF2-40B4-BE49-F238E27FC236}">
                <a16:creationId xmlns:a16="http://schemas.microsoft.com/office/drawing/2014/main" id="{4880C840-1A5C-CC68-DB45-57487CF4A0D1}"/>
              </a:ext>
            </a:extLst>
          </p:cNvPr>
          <p:cNvSpPr txBox="1">
            <a:spLocks/>
          </p:cNvSpPr>
          <p:nvPr/>
        </p:nvSpPr>
        <p:spPr>
          <a:xfrm>
            <a:off x="518160" y="299939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Няма план </a:t>
            </a:r>
            <a:r xmlns:a="http://schemas.openxmlformats.org/drawingml/2006/main">
              <a:rPr lang="bg" dirty="0" err="1">
                <a:solidFill>
                  <a:srgbClr val="003399"/>
                </a:solidFill>
              </a:rPr>
              <a:t>за интеграция </a:t>
            </a:r>
            <a:r xmlns:a="http://schemas.openxmlformats.org/drawingml/2006/main">
              <a:rPr lang="bg" dirty="0">
                <a:solidFill>
                  <a:srgbClr val="003399"/>
                </a:solidFill>
              </a:rPr>
              <a:t>→ </a:t>
            </a:r>
            <a:r xmlns:a="http://schemas.openxmlformats.org/drawingml/2006/main">
              <a:rPr lang="bg" dirty="0" err="1">
                <a:solidFill>
                  <a:srgbClr val="003399"/>
                </a:solidFill>
              </a:rPr>
              <a:t>припокриване</a:t>
            </a:r>
            <a:r xmlns:a="http://schemas.openxmlformats.org/drawingml/2006/main">
              <a:rPr lang="bg" dirty="0">
                <a:solidFill>
                  <a:srgbClr val="003399"/>
                </a:solidFill>
              </a:rPr>
              <a:t> </a:t>
            </a:r>
            <a:r xmlns:a="http://schemas.openxmlformats.org/drawingml/2006/main">
              <a:rPr lang="bg" dirty="0" err="1">
                <a:solidFill>
                  <a:srgbClr val="003399"/>
                </a:solidFill>
              </a:rPr>
              <a:t>достъп</a:t>
            </a:r>
            <a:endParaRPr xmlns:a="http://schemas.openxmlformats.org/drawingml/2006/main" lang="tr-TR" dirty="0">
              <a:solidFill>
                <a:srgbClr val="003399"/>
              </a:solidFill>
            </a:endParaRPr>
          </a:p>
          <a:p>
            <a:r xmlns:a="http://schemas.openxmlformats.org/drawingml/2006/main">
              <a:rPr lang="bg" dirty="0" err="1">
                <a:solidFill>
                  <a:srgbClr val="003399"/>
                </a:solidFill>
              </a:rPr>
              <a:t>Непоследователен</a:t>
            </a:r>
            <a:r xmlns:a="http://schemas.openxmlformats.org/drawingml/2006/main">
              <a:rPr lang="bg" dirty="0">
                <a:solidFill>
                  <a:srgbClr val="003399"/>
                </a:solidFill>
              </a:rPr>
              <a:t> </a:t>
            </a:r>
            <a:r xmlns:a="http://schemas.openxmlformats.org/drawingml/2006/main">
              <a:rPr lang="bg" dirty="0" err="1">
                <a:solidFill>
                  <a:srgbClr val="003399"/>
                </a:solidFill>
              </a:rPr>
              <a:t>именуване </a:t>
            </a:r>
            <a:r xmlns:a="http://schemas.openxmlformats.org/drawingml/2006/main">
              <a:rPr lang="bg" dirty="0">
                <a:solidFill>
                  <a:srgbClr val="003399"/>
                </a:solidFill>
              </a:rPr>
              <a:t>→ </a:t>
            </a:r>
            <a:r xmlns:a="http://schemas.openxmlformats.org/drawingml/2006/main">
              <a:rPr lang="bg" dirty="0" err="1">
                <a:solidFill>
                  <a:srgbClr val="003399"/>
                </a:solidFill>
              </a:rPr>
              <a:t>неправилно запалване</a:t>
            </a:r>
            <a:r xmlns:a="http://schemas.openxmlformats.org/drawingml/2006/main">
              <a:rPr lang="bg" dirty="0">
                <a:solidFill>
                  <a:srgbClr val="003399"/>
                </a:solidFill>
              </a:rPr>
              <a:t> </a:t>
            </a:r>
            <a:r xmlns:a="http://schemas.openxmlformats.org/drawingml/2006/main">
              <a:rPr lang="bg" dirty="0" err="1">
                <a:solidFill>
                  <a:srgbClr val="003399"/>
                </a:solidFill>
              </a:rPr>
              <a:t>API</a:t>
            </a:r>
            <a:endParaRPr xmlns:a="http://schemas.openxmlformats.org/drawingml/2006/main" lang="tr-TR" dirty="0">
              <a:solidFill>
                <a:srgbClr val="003399"/>
              </a:solidFill>
            </a:endParaRPr>
          </a:p>
          <a:p>
            <a:r xmlns:a="http://schemas.openxmlformats.org/drawingml/2006/main">
              <a:rPr lang="bg" dirty="0" err="1">
                <a:solidFill>
                  <a:srgbClr val="003399"/>
                </a:solidFill>
              </a:rPr>
              <a:t>Семантичен</a:t>
            </a:r>
            <a:r xmlns:a="http://schemas.openxmlformats.org/drawingml/2006/main">
              <a:rPr lang="bg" dirty="0">
                <a:solidFill>
                  <a:srgbClr val="003399"/>
                </a:solidFill>
              </a:rPr>
              <a:t> </a:t>
            </a:r>
            <a:r xmlns:a="http://schemas.openxmlformats.org/drawingml/2006/main">
              <a:rPr lang="bg" dirty="0" err="1">
                <a:solidFill>
                  <a:srgbClr val="003399"/>
                </a:solidFill>
              </a:rPr>
              <a:t>пропуски </a:t>
            </a:r>
            <a:r xmlns:a="http://schemas.openxmlformats.org/drawingml/2006/main">
              <a:rPr lang="bg" dirty="0">
                <a:solidFill>
                  <a:srgbClr val="003399"/>
                </a:solidFill>
              </a:rPr>
              <a:t>= </a:t>
            </a:r>
            <a:r xmlns:a="http://schemas.openxmlformats.org/drawingml/2006/main">
              <a:rPr lang="bg" dirty="0" err="1">
                <a:solidFill>
                  <a:srgbClr val="003399"/>
                </a:solidFill>
              </a:rPr>
              <a:t>ненаблюдавани</a:t>
            </a:r>
            <a:r xmlns:a="http://schemas.openxmlformats.org/drawingml/2006/main">
              <a:rPr lang="bg" dirty="0">
                <a:solidFill>
                  <a:srgbClr val="003399"/>
                </a:solidFill>
              </a:rPr>
              <a:t> </a:t>
            </a:r>
            <a:r xmlns:a="http://schemas.openxmlformats.org/drawingml/2006/main">
              <a:rPr lang="bg" dirty="0" err="1">
                <a:solidFill>
                  <a:srgbClr val="003399"/>
                </a:solidFill>
              </a:rPr>
              <a:t>зони</a:t>
            </a:r>
            <a:endParaRPr xmlns:a="http://schemas.openxmlformats.org/drawingml/2006/main" lang="tr-TR" dirty="0">
              <a:solidFill>
                <a:srgbClr val="003399"/>
              </a:solidFill>
            </a:endParaRPr>
          </a:p>
        </p:txBody>
      </p:sp>
      <p:pic>
        <p:nvPicPr>
          <p:cNvPr id="5122" name="Picture 2" descr="Businessman is upset by defeat of his protege loss failure mistake handling">
            <a:extLst>
              <a:ext uri="{FF2B5EF4-FFF2-40B4-BE49-F238E27FC236}">
                <a16:creationId xmlns:a16="http://schemas.microsoft.com/office/drawing/2014/main" id="{AA7E112B-C88A-BD9D-4AFA-17461C92A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980" y="3719647"/>
            <a:ext cx="8704580" cy="542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1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7679645-911A-27F4-E4D5-74950F49B5B5}"/>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E76D09DC-95C6-37FC-1703-5B7F06865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8DB24490-AB43-5393-2A0E-B167A702FE81}"/>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Стандарти за киберсигурност за интелигентни сгради</a:t>
            </a:r>
          </a:p>
        </p:txBody>
      </p:sp>
      <p:sp>
        <p:nvSpPr>
          <p:cNvPr id="4" name="Content Placeholder 2">
            <a:extLst>
              <a:ext uri="{FF2B5EF4-FFF2-40B4-BE49-F238E27FC236}">
                <a16:creationId xmlns:a16="http://schemas.microsoft.com/office/drawing/2014/main" id="{CBDE6204-44FB-FE51-CC08-E08947F1023E}"/>
              </a:ext>
            </a:extLst>
          </p:cNvPr>
          <p:cNvSpPr txBox="1">
            <a:spLocks/>
          </p:cNvSpPr>
          <p:nvPr/>
        </p:nvSpPr>
        <p:spPr>
          <a:xfrm>
            <a:off x="518160" y="300228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IEC 62443: </a:t>
            </a:r>
            <a:r xmlns:a="http://schemas.openxmlformats.org/drawingml/2006/main">
              <a:rPr lang="bg" dirty="0" err="1">
                <a:solidFill>
                  <a:srgbClr val="003399"/>
                </a:solidFill>
              </a:rPr>
              <a:t>Жизнен цикъл на BAS</a:t>
            </a:r>
            <a:r xmlns:a="http://schemas.openxmlformats.org/drawingml/2006/main">
              <a:rPr lang="bg" dirty="0">
                <a:solidFill>
                  <a:srgbClr val="003399"/>
                </a:solidFill>
              </a:rPr>
              <a:t> </a:t>
            </a:r>
            <a:r xmlns:a="http://schemas.openxmlformats.org/drawingml/2006/main">
              <a:rPr lang="bg" dirty="0" err="1">
                <a:solidFill>
                  <a:srgbClr val="003399"/>
                </a:solidFill>
              </a:rPr>
              <a:t>подход</a:t>
            </a:r>
            <a:endParaRPr xmlns:a="http://schemas.openxmlformats.org/drawingml/2006/main" lang="tr-TR" dirty="0">
              <a:solidFill>
                <a:srgbClr val="003399"/>
              </a:solidFill>
            </a:endParaRPr>
          </a:p>
          <a:p>
            <a:r xmlns:a="http://schemas.openxmlformats.org/drawingml/2006/main">
              <a:rPr lang="bg" dirty="0">
                <a:solidFill>
                  <a:srgbClr val="003399"/>
                </a:solidFill>
              </a:rPr>
              <a:t>NIST CSF: </a:t>
            </a:r>
            <a:r xmlns:a="http://schemas.openxmlformats.org/drawingml/2006/main">
              <a:rPr lang="bg" dirty="0" err="1">
                <a:solidFill>
                  <a:srgbClr val="003399"/>
                </a:solidFill>
              </a:rPr>
              <a:t>Идентифициране </a:t>
            </a:r>
            <a:r xmlns:a="http://schemas.openxmlformats.org/drawingml/2006/main">
              <a:rPr lang="bg" dirty="0">
                <a:solidFill>
                  <a:srgbClr val="003399"/>
                </a:solidFill>
              </a:rPr>
              <a:t>, </a:t>
            </a:r>
            <a:r xmlns:a="http://schemas.openxmlformats.org/drawingml/2006/main">
              <a:rPr lang="bg" dirty="0" err="1">
                <a:solidFill>
                  <a:srgbClr val="003399"/>
                </a:solidFill>
              </a:rPr>
              <a:t>Защита </a:t>
            </a:r>
            <a:r xmlns:a="http://schemas.openxmlformats.org/drawingml/2006/main">
              <a:rPr lang="bg" dirty="0">
                <a:solidFill>
                  <a:srgbClr val="003399"/>
                </a:solidFill>
              </a:rPr>
              <a:t>, </a:t>
            </a:r>
            <a:r xmlns:a="http://schemas.openxmlformats.org/drawingml/2006/main">
              <a:rPr lang="bg" dirty="0" err="1">
                <a:solidFill>
                  <a:srgbClr val="003399"/>
                </a:solidFill>
              </a:rPr>
              <a:t>Откриване </a:t>
            </a:r>
            <a:r xmlns:a="http://schemas.openxmlformats.org/drawingml/2006/main">
              <a:rPr lang="bg" dirty="0">
                <a:solidFill>
                  <a:srgbClr val="003399"/>
                </a:solidFill>
              </a:rPr>
              <a:t>...</a:t>
            </a:r>
          </a:p>
          <a:p>
            <a:r xmlns:a="http://schemas.openxmlformats.org/drawingml/2006/main">
              <a:rPr lang="bg" dirty="0">
                <a:solidFill>
                  <a:srgbClr val="003399"/>
                </a:solidFill>
              </a:rPr>
              <a:t>ISO 27001: </a:t>
            </a:r>
            <a:r xmlns:a="http://schemas.openxmlformats.org/drawingml/2006/main">
              <a:rPr lang="bg" dirty="0" err="1">
                <a:solidFill>
                  <a:srgbClr val="003399"/>
                </a:solidFill>
              </a:rPr>
              <a:t>Инфосек</a:t>
            </a:r>
            <a:r xmlns:a="http://schemas.openxmlformats.org/drawingml/2006/main">
              <a:rPr lang="bg" dirty="0">
                <a:solidFill>
                  <a:srgbClr val="003399"/>
                </a:solidFill>
              </a:rPr>
              <a:t> </a:t>
            </a:r>
            <a:r xmlns:a="http://schemas.openxmlformats.org/drawingml/2006/main">
              <a:rPr lang="bg" dirty="0" err="1">
                <a:solidFill>
                  <a:srgbClr val="003399"/>
                </a:solidFill>
              </a:rPr>
              <a:t>управление</a:t>
            </a:r>
            <a:r xmlns:a="http://schemas.openxmlformats.org/drawingml/2006/main">
              <a:rPr lang="bg" dirty="0">
                <a:solidFill>
                  <a:srgbClr val="003399"/>
                </a:solidFill>
              </a:rPr>
              <a:t> </a:t>
            </a:r>
            <a:r xmlns:a="http://schemas.openxmlformats.org/drawingml/2006/main">
              <a:rPr lang="bg" dirty="0" err="1">
                <a:solidFill>
                  <a:srgbClr val="003399"/>
                </a:solidFill>
              </a:rPr>
              <a:t>за </a:t>
            </a:r>
            <a:r xmlns:a="http://schemas.openxmlformats.org/drawingml/2006/main">
              <a:rPr lang="bg" dirty="0">
                <a:solidFill>
                  <a:srgbClr val="003399"/>
                </a:solidFill>
              </a:rPr>
              <a:t>FM</a:t>
            </a:r>
          </a:p>
          <a:p>
            <a:r xmlns:a="http://schemas.openxmlformats.org/drawingml/2006/main">
              <a:rPr lang="bg" dirty="0" err="1">
                <a:solidFill>
                  <a:srgbClr val="003399"/>
                </a:solidFill>
              </a:rPr>
              <a:t>BACnet </a:t>
            </a:r>
            <a:r xmlns:a="http://schemas.openxmlformats.org/drawingml/2006/main">
              <a:rPr lang="bg" dirty="0">
                <a:solidFill>
                  <a:srgbClr val="003399"/>
                </a:solidFill>
              </a:rPr>
              <a:t>/SC: </a:t>
            </a:r>
            <a:r xmlns:a="http://schemas.openxmlformats.org/drawingml/2006/main">
              <a:rPr lang="bg" dirty="0" err="1">
                <a:solidFill>
                  <a:srgbClr val="003399"/>
                </a:solidFill>
              </a:rPr>
              <a:t>Защитен</a:t>
            </a:r>
            <a:r xmlns:a="http://schemas.openxmlformats.org/drawingml/2006/main">
              <a:rPr lang="bg" dirty="0">
                <a:solidFill>
                  <a:srgbClr val="003399"/>
                </a:solidFill>
              </a:rPr>
              <a:t> </a:t>
            </a:r>
            <a:r xmlns:a="http://schemas.openxmlformats.org/drawingml/2006/main">
              <a:rPr lang="bg" dirty="0" err="1">
                <a:solidFill>
                  <a:srgbClr val="003399"/>
                </a:solidFill>
              </a:rPr>
              <a:t>криптиран</a:t>
            </a:r>
            <a:r xmlns:a="http://schemas.openxmlformats.org/drawingml/2006/main">
              <a:rPr lang="bg" dirty="0">
                <a:solidFill>
                  <a:srgbClr val="003399"/>
                </a:solidFill>
              </a:rPr>
              <a:t> </a:t>
            </a:r>
            <a:r xmlns:a="http://schemas.openxmlformats.org/drawingml/2006/main">
              <a:rPr lang="bg" dirty="0" err="1">
                <a:solidFill>
                  <a:srgbClr val="003399"/>
                </a:solidFill>
              </a:rPr>
              <a:t>комуникация</a:t>
            </a:r>
            <a:endParaRPr xmlns:a="http://schemas.openxmlformats.org/drawingml/2006/main" lang="tr-TR" dirty="0">
              <a:solidFill>
                <a:srgbClr val="003399"/>
              </a:solidFill>
            </a:endParaRPr>
          </a:p>
        </p:txBody>
      </p:sp>
      <p:pic>
        <p:nvPicPr>
          <p:cNvPr id="6146" name="Picture 2" descr="Golden Gridlines Gold Background photo">
            <a:extLst>
              <a:ext uri="{FF2B5EF4-FFF2-40B4-BE49-F238E27FC236}">
                <a16:creationId xmlns:a16="http://schemas.microsoft.com/office/drawing/2014/main" id="{80122A6A-FA2F-21F0-383F-9C30741FB6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309" y="3698240"/>
            <a:ext cx="8012531" cy="533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46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975</TotalTime>
  <Words>8627</Words>
  <Application>Microsoft Office PowerPoint</Application>
  <PresentationFormat>Özel</PresentationFormat>
  <Paragraphs>264</Paragraphs>
  <Slides>21</Slides>
  <Notes>21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Open Sans Bold</vt:lpstr>
      <vt:lpstr>Calibri</vt:lpstr>
      <vt:lpstr>Aptos</vt:lpstr>
      <vt:lpstr>Montserrat Bold</vt:lpstr>
      <vt:lpstr>Cambria</vt:lpstr>
      <vt:lpstr>Open Sans</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greenurbanresilience_presentatıon-template</dc:title>
  <dc:creator>ASUS</dc:creator>
  <cp:lastModifiedBy>Yasemin Somuncu</cp:lastModifiedBy>
  <cp:revision>200</cp:revision>
  <dcterms:created xsi:type="dcterms:W3CDTF">2006-08-16T00:00:00Z</dcterms:created>
  <dcterms:modified xsi:type="dcterms:W3CDTF">2025-06-04T16:20:33Z</dcterms:modified>
  <dc:identifier>DAGPzAutgwA</dc:identifier>
</cp:coreProperties>
</file>